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57" r:id="rId3"/>
    <p:sldId id="259" r:id="rId4"/>
    <p:sldId id="261" r:id="rId5"/>
    <p:sldId id="270" r:id="rId6"/>
    <p:sldId id="262" r:id="rId7"/>
    <p:sldId id="268" r:id="rId8"/>
    <p:sldId id="265" r:id="rId9"/>
    <p:sldId id="266" r:id="rId10"/>
    <p:sldId id="267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0.94399999999999995</c:v>
                </c:pt>
                <c:pt idx="1">
                  <c:v>0.98199999999999998</c:v>
                </c:pt>
                <c:pt idx="2">
                  <c:v>0.92200000000000004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hape val="cylinder"/>
        <c:axId val="86434176"/>
        <c:axId val="86436096"/>
        <c:axId val="0"/>
      </c:bar3DChart>
      <c:catAx>
        <c:axId val="86434176"/>
        <c:scaling>
          <c:orientation val="minMax"/>
        </c:scaling>
        <c:axPos val="b"/>
        <c:tickLblPos val="nextTo"/>
        <c:crossAx val="86436096"/>
        <c:crosses val="autoZero"/>
        <c:auto val="1"/>
        <c:lblAlgn val="ctr"/>
        <c:lblOffset val="100"/>
      </c:catAx>
      <c:valAx>
        <c:axId val="86436096"/>
        <c:scaling>
          <c:orientation val="minMax"/>
        </c:scaling>
        <c:axPos val="l"/>
        <c:majorGridlines/>
        <c:numFmt formatCode="0.00%" sourceLinked="1"/>
        <c:tickLblPos val="nextTo"/>
        <c:crossAx val="864341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золотая медаль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серебрянная медаль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hape val="cylinder"/>
        <c:axId val="103747968"/>
        <c:axId val="103749504"/>
        <c:axId val="0"/>
      </c:bar3DChart>
      <c:catAx>
        <c:axId val="103747968"/>
        <c:scaling>
          <c:orientation val="minMax"/>
        </c:scaling>
        <c:axPos val="b"/>
        <c:tickLblPos val="nextTo"/>
        <c:crossAx val="103749504"/>
        <c:crosses val="autoZero"/>
        <c:auto val="1"/>
        <c:lblAlgn val="ctr"/>
        <c:lblOffset val="100"/>
      </c:catAx>
      <c:valAx>
        <c:axId val="103749504"/>
        <c:scaling>
          <c:orientation val="minMax"/>
        </c:scaling>
        <c:axPos val="l"/>
        <c:majorGridlines/>
        <c:numFmt formatCode="General" sourceLinked="1"/>
        <c:tickLblPos val="nextTo"/>
        <c:crossAx val="1037479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Муниципальном уровне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19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Республиканском уровне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Всероссийском уровне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</c:v>
                </c:pt>
                <c:pt idx="1">
                  <c:v>8</c:v>
                </c:pt>
                <c:pt idx="2">
                  <c:v>18</c:v>
                </c:pt>
              </c:numCache>
            </c:numRef>
          </c:val>
        </c:ser>
        <c:shape val="cylinder"/>
        <c:axId val="103753600"/>
        <c:axId val="103755136"/>
        <c:axId val="0"/>
      </c:bar3DChart>
      <c:catAx>
        <c:axId val="103753600"/>
        <c:scaling>
          <c:orientation val="minMax"/>
        </c:scaling>
        <c:axPos val="b"/>
        <c:tickLblPos val="nextTo"/>
        <c:crossAx val="103755136"/>
        <c:crosses val="autoZero"/>
        <c:auto val="1"/>
        <c:lblAlgn val="ctr"/>
        <c:lblOffset val="100"/>
      </c:catAx>
      <c:valAx>
        <c:axId val="103755136"/>
        <c:scaling>
          <c:orientation val="minMax"/>
        </c:scaling>
        <c:axPos val="l"/>
        <c:majorGridlines/>
        <c:numFmt formatCode="General" sourceLinked="1"/>
        <c:tickLblPos val="nextTo"/>
        <c:crossAx val="1037536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Муниципальный уровень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Республиканский уровень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 г.</c:v>
                </c:pt>
                <c:pt idx="1">
                  <c:v>2010-2011 г.</c:v>
                </c:pt>
                <c:pt idx="2">
                  <c:v>2011-2012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hape val="cylinder"/>
        <c:axId val="103919616"/>
        <c:axId val="103921152"/>
        <c:axId val="0"/>
      </c:bar3DChart>
      <c:catAx>
        <c:axId val="103919616"/>
        <c:scaling>
          <c:orientation val="minMax"/>
        </c:scaling>
        <c:axPos val="b"/>
        <c:tickLblPos val="nextTo"/>
        <c:crossAx val="103921152"/>
        <c:crosses val="autoZero"/>
        <c:auto val="1"/>
        <c:lblAlgn val="ctr"/>
        <c:lblOffset val="100"/>
      </c:catAx>
      <c:valAx>
        <c:axId val="103921152"/>
        <c:scaling>
          <c:orientation val="minMax"/>
        </c:scaling>
        <c:axPos val="l"/>
        <c:majorGridlines/>
        <c:numFmt formatCode="General" sourceLinked="1"/>
        <c:tickLblPos val="nextTo"/>
        <c:crossAx val="1039196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57D5C6-ABF8-4F1F-91E3-01C4EF8C5296}" type="doc">
      <dgm:prSet loTypeId="urn:microsoft.com/office/officeart/2005/8/layout/matrix3" loCatId="matrix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123971F-CCFB-4426-B3EF-743CB759DBE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Уроки «открытия» нового знания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3FD4B99-9405-4069-8D24-835F45A043DC}" type="parTrans" cxnId="{C0D9087F-812C-420E-B4A1-21504E664CC4}">
      <dgm:prSet/>
      <dgm:spPr/>
      <dgm:t>
        <a:bodyPr/>
        <a:lstStyle/>
        <a:p>
          <a:endParaRPr lang="ru-RU"/>
        </a:p>
      </dgm:t>
    </dgm:pt>
    <dgm:pt modelId="{177EE6BA-60A8-41EA-8B5C-3615886A02A3}" type="sibTrans" cxnId="{C0D9087F-812C-420E-B4A1-21504E664CC4}">
      <dgm:prSet/>
      <dgm:spPr/>
      <dgm:t>
        <a:bodyPr/>
        <a:lstStyle/>
        <a:p>
          <a:endParaRPr lang="ru-RU"/>
        </a:p>
      </dgm:t>
    </dgm:pt>
    <dgm:pt modelId="{31C2D0FF-6A3C-4AB7-A81C-9CB3C9D195C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Уроки рефлексии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495FCAF-9C67-443A-B679-BEA5F80281ED}" type="parTrans" cxnId="{8181022C-0DCB-47FE-900F-BC346C71931C}">
      <dgm:prSet/>
      <dgm:spPr/>
      <dgm:t>
        <a:bodyPr/>
        <a:lstStyle/>
        <a:p>
          <a:endParaRPr lang="ru-RU"/>
        </a:p>
      </dgm:t>
    </dgm:pt>
    <dgm:pt modelId="{E95681AE-83C6-477C-8B0A-04E04004E09F}" type="sibTrans" cxnId="{8181022C-0DCB-47FE-900F-BC346C71931C}">
      <dgm:prSet/>
      <dgm:spPr/>
      <dgm:t>
        <a:bodyPr/>
        <a:lstStyle/>
        <a:p>
          <a:endParaRPr lang="ru-RU"/>
        </a:p>
      </dgm:t>
    </dgm:pt>
    <dgm:pt modelId="{DA25ACCF-2F38-4CB7-9A5D-F257A0EDBADE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Уроки общеметодологической направленности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BEF1522-F368-45CD-B3A4-2E2D7A2C4E05}" type="parTrans" cxnId="{E424A61F-FC8A-4B82-A5B7-FCC5764A16FF}">
      <dgm:prSet/>
      <dgm:spPr/>
      <dgm:t>
        <a:bodyPr/>
        <a:lstStyle/>
        <a:p>
          <a:endParaRPr lang="ru-RU"/>
        </a:p>
      </dgm:t>
    </dgm:pt>
    <dgm:pt modelId="{757500D8-5F4A-4F61-AE61-7D80EB01039A}" type="sibTrans" cxnId="{E424A61F-FC8A-4B82-A5B7-FCC5764A16FF}">
      <dgm:prSet/>
      <dgm:spPr/>
      <dgm:t>
        <a:bodyPr/>
        <a:lstStyle/>
        <a:p>
          <a:endParaRPr lang="ru-RU"/>
        </a:p>
      </dgm:t>
    </dgm:pt>
    <dgm:pt modelId="{681549CE-FD74-4477-B250-0A7D06039FC4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Уроки развивающего контроля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E411F44-4193-4346-AF17-719667A0F247}" type="parTrans" cxnId="{1DFCAF55-7114-4B40-8154-84C059FECFD0}">
      <dgm:prSet/>
      <dgm:spPr/>
      <dgm:t>
        <a:bodyPr/>
        <a:lstStyle/>
        <a:p>
          <a:endParaRPr lang="ru-RU"/>
        </a:p>
      </dgm:t>
    </dgm:pt>
    <dgm:pt modelId="{1C17B129-C777-4768-877C-2002C7C8BC92}" type="sibTrans" cxnId="{1DFCAF55-7114-4B40-8154-84C059FECFD0}">
      <dgm:prSet/>
      <dgm:spPr/>
      <dgm:t>
        <a:bodyPr/>
        <a:lstStyle/>
        <a:p>
          <a:endParaRPr lang="ru-RU"/>
        </a:p>
      </dgm:t>
    </dgm:pt>
    <dgm:pt modelId="{BF87C559-231E-4029-BDA2-0343FAD0EB18}" type="pres">
      <dgm:prSet presAssocID="{8157D5C6-ABF8-4F1F-91E3-01C4EF8C529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F3688-F605-45ED-A9A8-E9D1121A3E01}" type="pres">
      <dgm:prSet presAssocID="{8157D5C6-ABF8-4F1F-91E3-01C4EF8C5296}" presName="diamond" presStyleLbl="bgShp" presStyleIdx="0" presStyleCnt="1"/>
      <dgm:spPr/>
    </dgm:pt>
    <dgm:pt modelId="{F0BD7436-6084-4892-9FDC-42C23CF52368}" type="pres">
      <dgm:prSet presAssocID="{8157D5C6-ABF8-4F1F-91E3-01C4EF8C5296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7AA409-DE21-43C8-B520-FFFCE27DEFE9}" type="pres">
      <dgm:prSet presAssocID="{8157D5C6-ABF8-4F1F-91E3-01C4EF8C5296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5DAC1-BA4B-425D-88B6-70D485204FE2}" type="pres">
      <dgm:prSet presAssocID="{8157D5C6-ABF8-4F1F-91E3-01C4EF8C5296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699D8-1832-4635-A755-F142DD7900D6}" type="pres">
      <dgm:prSet presAssocID="{8157D5C6-ABF8-4F1F-91E3-01C4EF8C5296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81022C-0DCB-47FE-900F-BC346C71931C}" srcId="{8157D5C6-ABF8-4F1F-91E3-01C4EF8C5296}" destId="{31C2D0FF-6A3C-4AB7-A81C-9CB3C9D195C0}" srcOrd="1" destOrd="0" parTransId="{E495FCAF-9C67-443A-B679-BEA5F80281ED}" sibTransId="{E95681AE-83C6-477C-8B0A-04E04004E09F}"/>
    <dgm:cxn modelId="{36E09553-8A08-4907-AC7F-714CDA648AAC}" type="presOf" srcId="{DA25ACCF-2F38-4CB7-9A5D-F257A0EDBADE}" destId="{DB15DAC1-BA4B-425D-88B6-70D485204FE2}" srcOrd="0" destOrd="0" presId="urn:microsoft.com/office/officeart/2005/8/layout/matrix3"/>
    <dgm:cxn modelId="{F68D0A9E-6788-4B75-A62A-47A7CC744372}" type="presOf" srcId="{31C2D0FF-6A3C-4AB7-A81C-9CB3C9D195C0}" destId="{627AA409-DE21-43C8-B520-FFFCE27DEFE9}" srcOrd="0" destOrd="0" presId="urn:microsoft.com/office/officeart/2005/8/layout/matrix3"/>
    <dgm:cxn modelId="{1DFCAF55-7114-4B40-8154-84C059FECFD0}" srcId="{8157D5C6-ABF8-4F1F-91E3-01C4EF8C5296}" destId="{681549CE-FD74-4477-B250-0A7D06039FC4}" srcOrd="3" destOrd="0" parTransId="{1E411F44-4193-4346-AF17-719667A0F247}" sibTransId="{1C17B129-C777-4768-877C-2002C7C8BC92}"/>
    <dgm:cxn modelId="{552DCD2F-DA7A-4193-8991-C754674D0711}" type="presOf" srcId="{681549CE-FD74-4477-B250-0A7D06039FC4}" destId="{536699D8-1832-4635-A755-F142DD7900D6}" srcOrd="0" destOrd="0" presId="urn:microsoft.com/office/officeart/2005/8/layout/matrix3"/>
    <dgm:cxn modelId="{C9D09BDD-8DFF-4988-B3E4-882FD1FCA204}" type="presOf" srcId="{7123971F-CCFB-4426-B3EF-743CB759DBE8}" destId="{F0BD7436-6084-4892-9FDC-42C23CF52368}" srcOrd="0" destOrd="0" presId="urn:microsoft.com/office/officeart/2005/8/layout/matrix3"/>
    <dgm:cxn modelId="{A73DDCF7-C196-487D-8303-3CE953BB3BBF}" type="presOf" srcId="{8157D5C6-ABF8-4F1F-91E3-01C4EF8C5296}" destId="{BF87C559-231E-4029-BDA2-0343FAD0EB18}" srcOrd="0" destOrd="0" presId="urn:microsoft.com/office/officeart/2005/8/layout/matrix3"/>
    <dgm:cxn modelId="{E424A61F-FC8A-4B82-A5B7-FCC5764A16FF}" srcId="{8157D5C6-ABF8-4F1F-91E3-01C4EF8C5296}" destId="{DA25ACCF-2F38-4CB7-9A5D-F257A0EDBADE}" srcOrd="2" destOrd="0" parTransId="{4BEF1522-F368-45CD-B3A4-2E2D7A2C4E05}" sibTransId="{757500D8-5F4A-4F61-AE61-7D80EB01039A}"/>
    <dgm:cxn modelId="{C0D9087F-812C-420E-B4A1-21504E664CC4}" srcId="{8157D5C6-ABF8-4F1F-91E3-01C4EF8C5296}" destId="{7123971F-CCFB-4426-B3EF-743CB759DBE8}" srcOrd="0" destOrd="0" parTransId="{53FD4B99-9405-4069-8D24-835F45A043DC}" sibTransId="{177EE6BA-60A8-41EA-8B5C-3615886A02A3}"/>
    <dgm:cxn modelId="{FD7026A9-DB3A-43C5-AFAE-19C818D8BCAE}" type="presParOf" srcId="{BF87C559-231E-4029-BDA2-0343FAD0EB18}" destId="{709F3688-F605-45ED-A9A8-E9D1121A3E01}" srcOrd="0" destOrd="0" presId="urn:microsoft.com/office/officeart/2005/8/layout/matrix3"/>
    <dgm:cxn modelId="{F9D66A82-E907-4272-9102-B882431F372E}" type="presParOf" srcId="{BF87C559-231E-4029-BDA2-0343FAD0EB18}" destId="{F0BD7436-6084-4892-9FDC-42C23CF52368}" srcOrd="1" destOrd="0" presId="urn:microsoft.com/office/officeart/2005/8/layout/matrix3"/>
    <dgm:cxn modelId="{C028EFDA-DB58-4E09-8033-E8B062CCBE4B}" type="presParOf" srcId="{BF87C559-231E-4029-BDA2-0343FAD0EB18}" destId="{627AA409-DE21-43C8-B520-FFFCE27DEFE9}" srcOrd="2" destOrd="0" presId="urn:microsoft.com/office/officeart/2005/8/layout/matrix3"/>
    <dgm:cxn modelId="{C132296E-23B2-402C-B1E2-803F146527F2}" type="presParOf" srcId="{BF87C559-231E-4029-BDA2-0343FAD0EB18}" destId="{DB15DAC1-BA4B-425D-88B6-70D485204FE2}" srcOrd="3" destOrd="0" presId="urn:microsoft.com/office/officeart/2005/8/layout/matrix3"/>
    <dgm:cxn modelId="{6587BBF5-C1D6-44AD-A3A8-AF9865B98BD2}" type="presParOf" srcId="{BF87C559-231E-4029-BDA2-0343FAD0EB18}" destId="{536699D8-1832-4635-A755-F142DD7900D6}" srcOrd="4" destOrd="0" presId="urn:microsoft.com/office/officeart/2005/8/layout/matrix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57BA7-04FD-4160-9BD8-B4A2A182E29A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4BAB9-2106-4B55-930D-8BBADAA42B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991B12C-5E71-487A-B25E-267184620E13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AAC6FEE-DE96-46E5-B239-2625A718E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500306"/>
            <a:ext cx="8458200" cy="214314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Системно 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подход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 обучении  математике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458200" cy="914400"/>
          </a:xfrm>
        </p:spPr>
        <p:txBody>
          <a:bodyPr/>
          <a:lstStyle/>
          <a:p>
            <a:pPr algn="ctr"/>
            <a:r>
              <a:rPr lang="ru-RU" dirty="0" smtClean="0"/>
              <a:t>МБОУ башкирский </a:t>
            </a:r>
            <a:r>
              <a:rPr lang="ru-RU" dirty="0" smtClean="0"/>
              <a:t>лицей им.М </a:t>
            </a:r>
            <a:r>
              <a:rPr lang="ru-RU" dirty="0" err="1" smtClean="0"/>
              <a:t>Бурангулова</a:t>
            </a: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Количество призовых мест в НПК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фотки\фото мо математика\P103042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14488"/>
            <a:ext cx="4500594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5" name="Picture 3" descr="D:\фотки\фото мо математика\P103083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857364"/>
            <a:ext cx="4143404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6" name="Picture 4" descr="D:\фотки\фото мо математика\P1030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644030" y="-8382000"/>
            <a:ext cx="14859104" cy="5398011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112645" name="Picture 5" descr="D:\фотки\фото мо математика\P103026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590535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46" name="Picture 6" descr="D:\фотки\фото мо математика\P10302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71678"/>
            <a:ext cx="3886200" cy="2914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126979" name="Picture 3" descr="D:\фотки\фото мо математика\IMG_999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572000" cy="3684602"/>
          </a:xfrm>
          <a:prstGeom prst="rect">
            <a:avLst/>
          </a:prstGeom>
          <a:noFill/>
        </p:spPr>
      </p:pic>
      <p:pic>
        <p:nvPicPr>
          <p:cNvPr id="126981" name="Picture 5" descr="D:\фотки\фото мо математика\P103023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14500"/>
            <a:ext cx="3786214" cy="4643458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571472" y="285728"/>
          <a:ext cx="7929618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Учебно</a:t>
            </a:r>
            <a:r>
              <a:rPr lang="ru-RU" dirty="0" smtClean="0"/>
              <a:t> – методический комплект</a:t>
            </a:r>
            <a:endParaRPr lang="ru-RU" dirty="0"/>
          </a:p>
        </p:txBody>
      </p:sp>
      <p:pic>
        <p:nvPicPr>
          <p:cNvPr id="112644" name="Picture 4" descr="http://www.sch2000.ru/upload/iblock/b60/srednyay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85926"/>
            <a:ext cx="3420654" cy="4087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6978" name="Picture 2" descr="http://www.sch2000.ru/upload/iblock/996/nachalka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3357586" cy="4096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ЕГЭ по математике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857364"/>
          <a:ext cx="8644000" cy="3168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2428892"/>
                <a:gridCol w="3071834"/>
                <a:gridCol w="1785952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учащихся, сдававших ЕГЭ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Набрали кол-во баллов выше минимального, установленного </a:t>
                      </a:r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Рособрнадзором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Средний балл</a:t>
                      </a:r>
                      <a:endParaRPr lang="ru-RU" dirty="0"/>
                    </a:p>
                  </a:txBody>
                  <a:tcPr/>
                </a:tc>
              </a:tr>
              <a:tr h="6274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2009-2010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74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2010-2011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63,3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74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2011-2012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ГИА по математике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ru-RU" dirty="0"/>
              <a:t>Количество выпускников, получивших медали по окончанию средней школы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Количество победителей и призеров в олимпиадах по математике, физике, информатике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1003</TotalTime>
  <Words>92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Системно - деятельностный подход в обучении  математике</vt:lpstr>
      <vt:lpstr>Слайд 2</vt:lpstr>
      <vt:lpstr>Слайд 3</vt:lpstr>
      <vt:lpstr>Слайд 4</vt:lpstr>
      <vt:lpstr>Учебно – методический комплект</vt:lpstr>
      <vt:lpstr>Результаты ЕГЭ по математике</vt:lpstr>
      <vt:lpstr>Результаты ГИА по математике </vt:lpstr>
      <vt:lpstr>Количество выпускников, получивших медали по окончанию средней школы </vt:lpstr>
      <vt:lpstr>Количество победителей и призеров в олимпиадах по математике, физике, информатике</vt:lpstr>
      <vt:lpstr>Количество призовых мест в НПК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 деятельностный подход на уроках математики</dc:title>
  <dc:creator>User</dc:creator>
  <cp:lastModifiedBy>User</cp:lastModifiedBy>
  <cp:revision>57</cp:revision>
  <dcterms:created xsi:type="dcterms:W3CDTF">2012-10-18T17:49:24Z</dcterms:created>
  <dcterms:modified xsi:type="dcterms:W3CDTF">2012-10-23T16:32:11Z</dcterms:modified>
</cp:coreProperties>
</file>