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7" r:id="rId1"/>
  </p:sldMasterIdLst>
  <p:notesMasterIdLst>
    <p:notesMasterId r:id="rId22"/>
  </p:notesMasterIdLst>
  <p:sldIdLst>
    <p:sldId id="256" r:id="rId2"/>
    <p:sldId id="257" r:id="rId3"/>
    <p:sldId id="258" r:id="rId4"/>
    <p:sldId id="272" r:id="rId5"/>
    <p:sldId id="275" r:id="rId6"/>
    <p:sldId id="276" r:id="rId7"/>
    <p:sldId id="277" r:id="rId8"/>
    <p:sldId id="278" r:id="rId9"/>
    <p:sldId id="279" r:id="rId10"/>
    <p:sldId id="281" r:id="rId11"/>
    <p:sldId id="280" r:id="rId12"/>
    <p:sldId id="282" r:id="rId13"/>
    <p:sldId id="283" r:id="rId14"/>
    <p:sldId id="284" r:id="rId15"/>
    <p:sldId id="285" r:id="rId16"/>
    <p:sldId id="286" r:id="rId17"/>
    <p:sldId id="287" r:id="rId18"/>
    <p:sldId id="289" r:id="rId19"/>
    <p:sldId id="288" r:id="rId20"/>
    <p:sldId id="290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2374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509" autoAdjust="0"/>
    <p:restoredTop sz="94660" autoAdjust="0"/>
  </p:normalViewPr>
  <p:slideViewPr>
    <p:cSldViewPr>
      <p:cViewPr varScale="1">
        <p:scale>
          <a:sx n="49" d="100"/>
          <a:sy n="49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2566CBD-8651-4519-8ECB-239FD1E3E294}" type="datetimeFigureOut">
              <a:rPr lang="ru-RU"/>
              <a:pPr>
                <a:defRPr/>
              </a:pPr>
              <a:t>11.03.2018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60EA05D-2B54-4CF6-A03E-D7369FCA61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84BDF2-D28F-47A9-893F-EA1BD8438719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dirty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DB050A-F1EF-44A7-8934-B18C521EED03}" type="datetimeFigureOut">
              <a:rPr lang="ru-RU" smtClean="0"/>
              <a:pPr>
                <a:defRPr/>
              </a:pPr>
              <a:t>11.03.2018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363A2-41CB-43D9-8352-AC462E42ED0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2E4F6-C327-4995-9028-34E4D17623B1}" type="datetimeFigureOut">
              <a:rPr lang="ru-RU" smtClean="0"/>
              <a:pPr>
                <a:defRPr/>
              </a:pPr>
              <a:t>11.03.2018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D7FCEC-E913-4286-9A0A-85FEC76102D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2407E5-631A-4A0B-A957-6101E77705B1}" type="datetimeFigureOut">
              <a:rPr lang="ru-RU" smtClean="0"/>
              <a:pPr>
                <a:defRPr/>
              </a:pPr>
              <a:t>11.03.2018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A1A16-DFAB-430F-AD31-6BCCE2DAB7C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C8A3C9-E4E3-4B05-B134-3CB5BA3183DE}" type="datetimeFigureOut">
              <a:rPr lang="ru-RU" smtClean="0"/>
              <a:pPr>
                <a:defRPr/>
              </a:pPr>
              <a:t>11.03.2018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FFC43F-4DD9-427B-B71C-6FE34075DC5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CBBCB8-EF3F-4869-8FBB-1A3890951B1A}" type="datetimeFigureOut">
              <a:rPr lang="ru-RU" smtClean="0"/>
              <a:pPr>
                <a:defRPr/>
              </a:pPr>
              <a:t>11.03.2018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6B815-99D2-42E7-8976-FD728089F29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5B176C-D086-461D-B21D-38AB004A0308}" type="datetimeFigureOut">
              <a:rPr lang="ru-RU" smtClean="0"/>
              <a:pPr>
                <a:defRPr/>
              </a:pPr>
              <a:t>11.03.2018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3B7F69-87D3-446C-B7DF-EA6EC3D6055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49F082-75DC-478E-9AAB-6B897D0DF38E}" type="datetimeFigureOut">
              <a:rPr lang="ru-RU" smtClean="0"/>
              <a:pPr>
                <a:defRPr/>
              </a:pPr>
              <a:t>11.03.2018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F1046-7E04-47D3-AC5F-BB555051EFE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F97238-8C53-4EE1-9880-D64D196BB15F}" type="datetimeFigureOut">
              <a:rPr lang="ru-RU" smtClean="0"/>
              <a:pPr>
                <a:defRPr/>
              </a:pPr>
              <a:t>11.03.2018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727FD-E4A2-4A7D-86AF-9F53123F9A9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04055A-4244-4093-A7AD-AFD4A42DC6DD}" type="datetimeFigureOut">
              <a:rPr lang="ru-RU" smtClean="0"/>
              <a:pPr>
                <a:defRPr/>
              </a:pPr>
              <a:t>11.03.2018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6A197-07DD-4E40-AEBF-E9B937107D0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BF9B6A-5EA8-4D59-A360-D8F24FDA089F}" type="datetimeFigureOut">
              <a:rPr lang="ru-RU" smtClean="0"/>
              <a:pPr>
                <a:defRPr/>
              </a:pPr>
              <a:t>11.03.2018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6AEF3-E627-468E-9757-B22B9DA252A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64FB2B-3A77-4511-A3CE-CA3E77282C4A}" type="datetimeFigureOut">
              <a:rPr lang="ru-RU" smtClean="0"/>
              <a:pPr>
                <a:defRPr/>
              </a:pPr>
              <a:t>11.03.2018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DA111616-A33B-4B50-AF1D-B705A235117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0EFC103-C43B-4D9D-A32A-D0D15FA256FC}" type="datetimeFigureOut">
              <a:rPr lang="ru-RU" smtClean="0"/>
              <a:pPr>
                <a:defRPr/>
              </a:pPr>
              <a:t>11.03.2018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2514CF0-8440-4C7A-AEEA-E38E07A8563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</p:sldLayoutIdLst>
  <p:transition spd="slow">
    <p:pull dir="l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988840"/>
            <a:ext cx="7206948" cy="4176464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ln w="900" cmpd="sng">
                  <a:solidFill>
                    <a:srgbClr val="023746">
                      <a:alpha val="55000"/>
                    </a:srgb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Викторина</a:t>
            </a:r>
            <a:r>
              <a:rPr lang="ru-RU" sz="3600" i="1" dirty="0" smtClean="0">
                <a:ln w="900" cmpd="sng">
                  <a:solidFill>
                    <a:srgbClr val="023746">
                      <a:alpha val="55000"/>
                    </a:srgb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/>
            </a:r>
            <a:br>
              <a:rPr lang="ru-RU" sz="3600" i="1" dirty="0" smtClean="0">
                <a:ln w="900" cmpd="sng">
                  <a:solidFill>
                    <a:srgbClr val="023746">
                      <a:alpha val="55000"/>
                    </a:srgb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ru-RU" sz="3600" dirty="0" smtClean="0">
                <a:ln w="900" cmpd="sng">
                  <a:solidFill>
                    <a:srgbClr val="023746">
                      <a:alpha val="55000"/>
                    </a:srgb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«Предупреждение пожаров и шалости детей с огнем, нарушения правил пожарной безопасности, являющиеся причинами возникновения пожаров.»</a:t>
            </a:r>
            <a:endParaRPr lang="ru-RU" sz="3600" dirty="0">
              <a:ln w="900" cmpd="sng">
                <a:solidFill>
                  <a:srgbClr val="023746">
                    <a:alpha val="55000"/>
                  </a:srgb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1547664" y="285750"/>
            <a:ext cx="633670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n w="18415" cmpd="sng">
                  <a:solidFill>
                    <a:srgbClr val="023746"/>
                  </a:solidFill>
                  <a:prstDash val="solid"/>
                </a:ln>
                <a:solidFill>
                  <a:schemeClr val="bg1"/>
                </a:solidFill>
                <a:latin typeface="+mj-lt"/>
              </a:rPr>
              <a:t>Муниципальное бюджетное </a:t>
            </a:r>
          </a:p>
          <a:p>
            <a:pPr algn="ctr"/>
            <a:r>
              <a:rPr lang="ru-RU" sz="2000" dirty="0" smtClean="0">
                <a:ln w="18415" cmpd="sng">
                  <a:solidFill>
                    <a:srgbClr val="023746"/>
                  </a:solidFill>
                  <a:prstDash val="solid"/>
                </a:ln>
                <a:solidFill>
                  <a:schemeClr val="bg1"/>
                </a:solidFill>
                <a:latin typeface="+mj-lt"/>
              </a:rPr>
              <a:t>общеобразовательное учреждение "Средняя общеобразовательная школа № 24 </a:t>
            </a:r>
            <a:r>
              <a:rPr lang="ru-RU" sz="1400" dirty="0" smtClean="0">
                <a:ln w="18415" cmpd="sng">
                  <a:solidFill>
                    <a:srgbClr val="023746"/>
                  </a:solidFill>
                  <a:prstDash val="solid"/>
                </a:ln>
                <a:solidFill>
                  <a:schemeClr val="bg1"/>
                </a:solidFill>
                <a:latin typeface="+mj-lt"/>
              </a:rPr>
              <a:t>имени</a:t>
            </a:r>
            <a:r>
              <a:rPr lang="ru-RU" sz="2000" dirty="0" smtClean="0">
                <a:ln w="18415" cmpd="sng">
                  <a:solidFill>
                    <a:srgbClr val="023746"/>
                  </a:solidFill>
                  <a:prstDash val="solid"/>
                </a:ln>
                <a:solidFill>
                  <a:schemeClr val="bg1"/>
                </a:solidFill>
                <a:latin typeface="+mj-lt"/>
              </a:rPr>
              <a:t> В.Г. Столля"</a:t>
            </a:r>
          </a:p>
          <a:p>
            <a:pPr algn="ctr"/>
            <a:r>
              <a:rPr lang="ru-RU" sz="2000" dirty="0" smtClean="0">
                <a:ln w="18415" cmpd="sng">
                  <a:solidFill>
                    <a:srgbClr val="023746"/>
                  </a:solidFill>
                  <a:prstDash val="solid"/>
                </a:ln>
                <a:solidFill>
                  <a:schemeClr val="bg1"/>
                </a:solidFill>
                <a:latin typeface="+mj-lt"/>
              </a:rPr>
              <a:t>Будаевой Виктории, ученицы 6 «а» класса.</a:t>
            </a:r>
            <a:endParaRPr lang="ru-RU" sz="2000" dirty="0">
              <a:ln w="18415" cmpd="sng">
                <a:solidFill>
                  <a:srgbClr val="023746"/>
                </a:solidFill>
                <a:prstDash val="solid"/>
              </a:ln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твет"/>
          <p:cNvSpPr/>
          <p:nvPr/>
        </p:nvSpPr>
        <p:spPr>
          <a:xfrm>
            <a:off x="3131840" y="4005064"/>
            <a:ext cx="3168352" cy="18002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tx2">
                    <a:lumMod val="25000"/>
                  </a:schemeClr>
                </a:solidFill>
              </a:rPr>
              <a:t>а) На четвереньках или ползком</a:t>
            </a:r>
            <a:endParaRPr lang="ru-RU" sz="2400" i="1" kern="10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9" name="Вопрос"/>
          <p:cNvSpPr/>
          <p:nvPr/>
        </p:nvSpPr>
        <p:spPr>
          <a:xfrm>
            <a:off x="3131840" y="4005064"/>
            <a:ext cx="3168352" cy="18002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Georgia" panose="02040502050405020303" pitchFamily="18" charset="0"/>
              </a:rPr>
              <a:t>Ответ</a:t>
            </a:r>
            <a:endParaRPr lang="ru-RU" sz="6600" dirty="0">
              <a:ln>
                <a:solidFill>
                  <a:schemeClr val="bg1"/>
                </a:solidFill>
              </a:ln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300976"/>
          </a:xfrm>
        </p:spPr>
        <p:txBody>
          <a:bodyPr anchor="t">
            <a:normAutofit/>
          </a:bodyPr>
          <a:lstStyle/>
          <a:p>
            <a:pPr algn="ctr"/>
            <a:r>
              <a:rPr lang="ru-RU" sz="2600" b="1" i="1" dirty="0" smtClean="0">
                <a:solidFill>
                  <a:schemeClr val="tx2">
                    <a:lumMod val="25000"/>
                  </a:schemeClr>
                </a:solidFill>
              </a:rPr>
              <a:t>Как выбраться из помещения, заполненного дымом?</a:t>
            </a:r>
            <a:br>
              <a:rPr lang="ru-RU" sz="26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600" b="1" i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26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600" b="1" i="1" dirty="0" smtClean="0">
                <a:solidFill>
                  <a:schemeClr val="tx2">
                    <a:lumMod val="25000"/>
                  </a:schemeClr>
                </a:solidFill>
              </a:rPr>
              <a:t>а) На четвереньках или ползком;</a:t>
            </a:r>
            <a:br>
              <a:rPr lang="ru-RU" sz="26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600" b="1" i="1" dirty="0" smtClean="0">
                <a:solidFill>
                  <a:schemeClr val="tx2">
                    <a:lumMod val="25000"/>
                  </a:schemeClr>
                </a:solidFill>
              </a:rPr>
              <a:t>б) бегом;</a:t>
            </a:r>
            <a:br>
              <a:rPr lang="ru-RU" sz="26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600" b="1" i="1" dirty="0" smtClean="0">
                <a:solidFill>
                  <a:schemeClr val="tx2">
                    <a:lumMod val="25000"/>
                  </a:schemeClr>
                </a:solidFill>
              </a:rPr>
              <a:t>в) катиться кубарем;</a:t>
            </a:r>
            <a:br>
              <a:rPr lang="ru-RU" sz="26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600" b="1" i="1" dirty="0" smtClean="0">
                <a:solidFill>
                  <a:schemeClr val="tx2">
                    <a:lumMod val="25000"/>
                  </a:schemeClr>
                </a:solidFill>
              </a:rPr>
              <a:t>г) через окно.</a:t>
            </a:r>
          </a:p>
        </p:txBody>
      </p:sp>
      <p:sp>
        <p:nvSpPr>
          <p:cNvPr id="5" name="Стрелка влево 4">
            <a:hlinkClick r:id="" action="ppaction://hlinkshowjump?jump=previousslide"/>
          </p:cNvPr>
          <p:cNvSpPr/>
          <p:nvPr/>
        </p:nvSpPr>
        <p:spPr>
          <a:xfrm>
            <a:off x="971600" y="6021288"/>
            <a:ext cx="648072" cy="288032"/>
          </a:xfrm>
          <a:prstGeom prst="lef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лево 5">
            <a:hlinkClick r:id="" action="ppaction://hlinkshowjump?jump=nextslide"/>
          </p:cNvPr>
          <p:cNvSpPr/>
          <p:nvPr/>
        </p:nvSpPr>
        <p:spPr>
          <a:xfrm rot="10800000">
            <a:off x="7524328" y="6021288"/>
            <a:ext cx="648072" cy="288032"/>
          </a:xfrm>
          <a:prstGeom prst="lef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4499992" y="5949280"/>
            <a:ext cx="404620" cy="402146"/>
          </a:xfrm>
          <a:prstGeom prst="actionButtonHom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Триггер"/>
          <p:cNvSpPr/>
          <p:nvPr/>
        </p:nvSpPr>
        <p:spPr>
          <a:xfrm>
            <a:off x="3131840" y="3933056"/>
            <a:ext cx="3168351" cy="1944216"/>
          </a:xfrm>
          <a:prstGeom prst="round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твет"/>
          <p:cNvSpPr/>
          <p:nvPr/>
        </p:nvSpPr>
        <p:spPr>
          <a:xfrm>
            <a:off x="3131840" y="4005064"/>
            <a:ext cx="3168352" cy="18002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kern="1000" dirty="0" smtClean="0">
                <a:solidFill>
                  <a:schemeClr val="tx2">
                    <a:lumMod val="25000"/>
                  </a:schemeClr>
                </a:solidFill>
              </a:rPr>
              <a:t>б) обесточить электропроводку в квартире</a:t>
            </a:r>
            <a:endParaRPr lang="ru-RU" sz="2400" kern="10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300976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>Находясь дома, вы почувствовали запах горящей проводки. Что надо сделать в первую очередь?</a:t>
            </a:r>
            <a:b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>а) Приступить к ее тушению водой, песком;</a:t>
            </a:r>
            <a:b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>б) обесточить электропроводку в квартире;</a:t>
            </a:r>
            <a:b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>в) включить свет, чтобы лучше рассмотреть место возгорания;</a:t>
            </a:r>
            <a:b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>г) позвонить по «01».</a:t>
            </a:r>
          </a:p>
        </p:txBody>
      </p:sp>
      <p:sp>
        <p:nvSpPr>
          <p:cNvPr id="5" name="Стрелка влево 4">
            <a:hlinkClick r:id="" action="ppaction://hlinkshowjump?jump=previousslide"/>
          </p:cNvPr>
          <p:cNvSpPr/>
          <p:nvPr/>
        </p:nvSpPr>
        <p:spPr>
          <a:xfrm>
            <a:off x="971600" y="6021288"/>
            <a:ext cx="648072" cy="288032"/>
          </a:xfrm>
          <a:prstGeom prst="lef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лево 5">
            <a:hlinkClick r:id="" action="ppaction://hlinkshowjump?jump=nextslide"/>
          </p:cNvPr>
          <p:cNvSpPr/>
          <p:nvPr/>
        </p:nvSpPr>
        <p:spPr>
          <a:xfrm rot="10800000">
            <a:off x="7524328" y="6021288"/>
            <a:ext cx="648072" cy="288032"/>
          </a:xfrm>
          <a:prstGeom prst="lef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4499992" y="5949280"/>
            <a:ext cx="404620" cy="402146"/>
          </a:xfrm>
          <a:prstGeom prst="actionButtonHom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Вопрос"/>
          <p:cNvSpPr/>
          <p:nvPr/>
        </p:nvSpPr>
        <p:spPr>
          <a:xfrm>
            <a:off x="3131840" y="4005064"/>
            <a:ext cx="3168352" cy="18002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Georgia" panose="02040502050405020303" pitchFamily="18" charset="0"/>
              </a:rPr>
              <a:t>Ответ</a:t>
            </a:r>
            <a:endParaRPr lang="ru-RU" sz="6600" dirty="0">
              <a:ln>
                <a:solidFill>
                  <a:schemeClr val="bg1"/>
                </a:solidFill>
              </a:ln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Триггер"/>
          <p:cNvSpPr/>
          <p:nvPr/>
        </p:nvSpPr>
        <p:spPr>
          <a:xfrm>
            <a:off x="3131841" y="4005064"/>
            <a:ext cx="3168352" cy="1800200"/>
          </a:xfrm>
          <a:prstGeom prst="round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300976"/>
          </a:xfrm>
        </p:spPr>
        <p:txBody>
          <a:bodyPr anchor="t">
            <a:normAutofit/>
          </a:bodyPr>
          <a:lstStyle/>
          <a:p>
            <a:pPr algn="ctr"/>
            <a:r>
              <a:rPr lang="ru-RU" sz="2600" b="1" i="1" dirty="0" smtClean="0">
                <a:solidFill>
                  <a:schemeClr val="tx2">
                    <a:lumMod val="25000"/>
                  </a:schemeClr>
                </a:solidFill>
              </a:rPr>
              <a:t>Где хранятся огнетушители?</a:t>
            </a:r>
            <a:br>
              <a:rPr lang="ru-RU" sz="26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600" b="1" i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26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600" b="1" i="1" dirty="0" smtClean="0">
                <a:solidFill>
                  <a:schemeClr val="tx2">
                    <a:lumMod val="25000"/>
                  </a:schemeClr>
                </a:solidFill>
              </a:rPr>
              <a:t>а) В подполье;</a:t>
            </a:r>
            <a:br>
              <a:rPr lang="ru-RU" sz="26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600" b="1" i="1" dirty="0" smtClean="0">
                <a:solidFill>
                  <a:schemeClr val="tx2">
                    <a:lumMod val="25000"/>
                  </a:schemeClr>
                </a:solidFill>
              </a:rPr>
              <a:t>б) в любом месте;</a:t>
            </a:r>
            <a:br>
              <a:rPr lang="ru-RU" sz="26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600" b="1" i="1" dirty="0" smtClean="0">
                <a:solidFill>
                  <a:schemeClr val="tx2">
                    <a:lumMod val="25000"/>
                  </a:schemeClr>
                </a:solidFill>
              </a:rPr>
              <a:t>в) в специально отведенном месте;</a:t>
            </a:r>
            <a:br>
              <a:rPr lang="ru-RU" sz="26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600" b="1" i="1" dirty="0" smtClean="0">
                <a:solidFill>
                  <a:schemeClr val="tx2">
                    <a:lumMod val="25000"/>
                  </a:schemeClr>
                </a:solidFill>
              </a:rPr>
              <a:t>г) в платяном шкафу.</a:t>
            </a:r>
          </a:p>
        </p:txBody>
      </p:sp>
      <p:sp>
        <p:nvSpPr>
          <p:cNvPr id="5" name="Стрелка влево 4">
            <a:hlinkClick r:id="" action="ppaction://hlinkshowjump?jump=previousslide"/>
          </p:cNvPr>
          <p:cNvSpPr/>
          <p:nvPr/>
        </p:nvSpPr>
        <p:spPr>
          <a:xfrm>
            <a:off x="971600" y="6021288"/>
            <a:ext cx="648072" cy="288032"/>
          </a:xfrm>
          <a:prstGeom prst="lef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лево 5">
            <a:hlinkClick r:id="" action="ppaction://hlinkshowjump?jump=nextslide"/>
          </p:cNvPr>
          <p:cNvSpPr/>
          <p:nvPr/>
        </p:nvSpPr>
        <p:spPr>
          <a:xfrm rot="10800000">
            <a:off x="7524328" y="6021288"/>
            <a:ext cx="648072" cy="288032"/>
          </a:xfrm>
          <a:prstGeom prst="lef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4499992" y="5949280"/>
            <a:ext cx="404620" cy="402146"/>
          </a:xfrm>
          <a:prstGeom prst="actionButtonHom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твет"/>
          <p:cNvSpPr/>
          <p:nvPr/>
        </p:nvSpPr>
        <p:spPr>
          <a:xfrm>
            <a:off x="3131840" y="4005064"/>
            <a:ext cx="3168352" cy="18002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tx2">
                    <a:lumMod val="25000"/>
                  </a:schemeClr>
                </a:solidFill>
              </a:rPr>
              <a:t>в) </a:t>
            </a:r>
            <a:r>
              <a:rPr lang="ru-RU" sz="2400" i="1" dirty="0" err="1" smtClean="0">
                <a:solidFill>
                  <a:schemeClr val="tx2">
                    <a:lumMod val="25000"/>
                  </a:schemeClr>
                </a:solidFill>
              </a:rPr>
              <a:t>в</a:t>
            </a:r>
            <a:r>
              <a:rPr lang="ru-RU" sz="2400" i="1" dirty="0" smtClean="0">
                <a:solidFill>
                  <a:schemeClr val="tx2">
                    <a:lumMod val="25000"/>
                  </a:schemeClr>
                </a:solidFill>
              </a:rPr>
              <a:t> специально отведенном месте</a:t>
            </a:r>
            <a:endParaRPr lang="ru-RU" sz="2800" i="1" kern="10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9" name="Вопрос"/>
          <p:cNvSpPr/>
          <p:nvPr/>
        </p:nvSpPr>
        <p:spPr>
          <a:xfrm>
            <a:off x="3131840" y="4005064"/>
            <a:ext cx="3168352" cy="18002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Georgia" panose="02040502050405020303" pitchFamily="18" charset="0"/>
              </a:rPr>
              <a:t>Ответ</a:t>
            </a:r>
            <a:endParaRPr lang="ru-RU" sz="6600" dirty="0">
              <a:ln>
                <a:solidFill>
                  <a:schemeClr val="bg1"/>
                </a:solidFill>
              </a:ln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Триггер"/>
          <p:cNvSpPr/>
          <p:nvPr/>
        </p:nvSpPr>
        <p:spPr>
          <a:xfrm>
            <a:off x="3131840" y="4005064"/>
            <a:ext cx="3168351" cy="1800200"/>
          </a:xfrm>
          <a:prstGeom prst="round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твет"/>
          <p:cNvSpPr/>
          <p:nvPr/>
        </p:nvSpPr>
        <p:spPr>
          <a:xfrm>
            <a:off x="3131840" y="4005064"/>
            <a:ext cx="3168352" cy="18002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chemeClr val="tx2">
                    <a:lumMod val="25000"/>
                  </a:schemeClr>
                </a:solidFill>
              </a:rPr>
              <a:t>в) появление пузырей</a:t>
            </a:r>
            <a:endParaRPr lang="ru-RU" sz="3600" i="1" kern="10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300976"/>
          </a:xfrm>
        </p:spPr>
        <p:txBody>
          <a:bodyPr anchor="t"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>Назовите признаки ожога второй степени.</a:t>
            </a:r>
            <a:b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>а) Покраснение;</a:t>
            </a:r>
            <a:b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>б) обугливание всех тканей до костей;</a:t>
            </a:r>
            <a:b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>в) появление пузырей;</a:t>
            </a:r>
            <a:b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>г) припухлость.</a:t>
            </a:r>
            <a:endParaRPr lang="ru-RU" sz="2600" b="1" i="1" dirty="0" smtClean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5" name="Стрелка влево 4">
            <a:hlinkClick r:id="" action="ppaction://hlinkshowjump?jump=previousslide"/>
          </p:cNvPr>
          <p:cNvSpPr/>
          <p:nvPr/>
        </p:nvSpPr>
        <p:spPr>
          <a:xfrm>
            <a:off x="971600" y="6021288"/>
            <a:ext cx="648072" cy="288032"/>
          </a:xfrm>
          <a:prstGeom prst="lef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лево 5">
            <a:hlinkClick r:id="" action="ppaction://hlinkshowjump?jump=nextslide"/>
          </p:cNvPr>
          <p:cNvSpPr/>
          <p:nvPr/>
        </p:nvSpPr>
        <p:spPr>
          <a:xfrm rot="10800000">
            <a:off x="7524328" y="6021288"/>
            <a:ext cx="648072" cy="288032"/>
          </a:xfrm>
          <a:prstGeom prst="lef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4499992" y="5949280"/>
            <a:ext cx="404620" cy="402146"/>
          </a:xfrm>
          <a:prstGeom prst="actionButtonHom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Вопрос"/>
          <p:cNvSpPr/>
          <p:nvPr/>
        </p:nvSpPr>
        <p:spPr>
          <a:xfrm>
            <a:off x="3131840" y="4005064"/>
            <a:ext cx="3168352" cy="18002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Georgia" panose="02040502050405020303" pitchFamily="18" charset="0"/>
              </a:rPr>
              <a:t>Ответ</a:t>
            </a:r>
            <a:endParaRPr lang="ru-RU" sz="6600" dirty="0">
              <a:ln>
                <a:solidFill>
                  <a:schemeClr val="bg1"/>
                </a:solidFill>
              </a:ln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Триггер"/>
          <p:cNvSpPr/>
          <p:nvPr/>
        </p:nvSpPr>
        <p:spPr>
          <a:xfrm>
            <a:off x="3131841" y="4005064"/>
            <a:ext cx="3168352" cy="1800200"/>
          </a:xfrm>
          <a:prstGeom prst="round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твет"/>
          <p:cNvSpPr/>
          <p:nvPr/>
        </p:nvSpPr>
        <p:spPr>
          <a:xfrm>
            <a:off x="3203848" y="4005064"/>
            <a:ext cx="3168352" cy="18002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chemeClr val="tx2">
                    <a:lumMod val="25000"/>
                  </a:schemeClr>
                </a:solidFill>
              </a:rPr>
              <a:t>а) мокрым пальто</a:t>
            </a:r>
            <a:endParaRPr lang="ru-RU" sz="3600" i="1" kern="1000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ctr"/>
            <a:endParaRPr lang="ru-RU" sz="32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300976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700" b="1" i="1" dirty="0" smtClean="0">
                <a:solidFill>
                  <a:schemeClr val="tx2">
                    <a:lumMod val="25000"/>
                  </a:schemeClr>
                </a:solidFill>
              </a:rPr>
              <a:t>Чем лучше всего укрыться в целях безопасности, преодолевая зону огня?</a:t>
            </a:r>
            <a:br>
              <a:rPr lang="ru-RU" sz="27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700" b="1" i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27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700" b="1" i="1" dirty="0" smtClean="0">
                <a:solidFill>
                  <a:schemeClr val="tx2">
                    <a:lumMod val="25000"/>
                  </a:schemeClr>
                </a:solidFill>
              </a:rPr>
              <a:t>а) мокрым пальто</a:t>
            </a:r>
            <a:br>
              <a:rPr lang="ru-RU" sz="27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700" b="1" i="1" dirty="0" smtClean="0">
                <a:solidFill>
                  <a:schemeClr val="tx2">
                    <a:lumMod val="25000"/>
                  </a:schemeClr>
                </a:solidFill>
              </a:rPr>
              <a:t>б) простыней</a:t>
            </a:r>
            <a:br>
              <a:rPr lang="ru-RU" sz="27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700" b="1" i="1" dirty="0" smtClean="0">
                <a:solidFill>
                  <a:schemeClr val="tx2">
                    <a:lumMod val="25000"/>
                  </a:schemeClr>
                </a:solidFill>
              </a:rPr>
              <a:t>в) плотным одеялом</a:t>
            </a:r>
            <a:br>
              <a:rPr lang="ru-RU" sz="27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700" b="1" i="1" dirty="0" smtClean="0">
                <a:solidFill>
                  <a:schemeClr val="tx2">
                    <a:lumMod val="25000"/>
                  </a:schemeClr>
                </a:solidFill>
              </a:rPr>
              <a:t>г) не нужно накрываться</a:t>
            </a:r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endParaRPr lang="ru-RU" sz="2600" b="1" i="1" dirty="0" smtClean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5" name="Стрелка влево 4">
            <a:hlinkClick r:id="" action="ppaction://hlinkshowjump?jump=previousslide"/>
          </p:cNvPr>
          <p:cNvSpPr/>
          <p:nvPr/>
        </p:nvSpPr>
        <p:spPr>
          <a:xfrm>
            <a:off x="971600" y="6021288"/>
            <a:ext cx="648072" cy="288032"/>
          </a:xfrm>
          <a:prstGeom prst="lef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лево 5">
            <a:hlinkClick r:id="" action="ppaction://hlinkshowjump?jump=nextslide"/>
          </p:cNvPr>
          <p:cNvSpPr/>
          <p:nvPr/>
        </p:nvSpPr>
        <p:spPr>
          <a:xfrm rot="10800000">
            <a:off x="7524328" y="6021288"/>
            <a:ext cx="648072" cy="288032"/>
          </a:xfrm>
          <a:prstGeom prst="lef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4499992" y="5949280"/>
            <a:ext cx="404620" cy="402146"/>
          </a:xfrm>
          <a:prstGeom prst="actionButtonHom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Вопрос"/>
          <p:cNvSpPr/>
          <p:nvPr/>
        </p:nvSpPr>
        <p:spPr>
          <a:xfrm>
            <a:off x="3203848" y="4005064"/>
            <a:ext cx="3168352" cy="18002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Georgia" panose="02040502050405020303" pitchFamily="18" charset="0"/>
              </a:rPr>
              <a:t>Ответ</a:t>
            </a:r>
            <a:endParaRPr lang="ru-RU" sz="6600" dirty="0">
              <a:ln>
                <a:solidFill>
                  <a:schemeClr val="bg1"/>
                </a:solidFill>
              </a:ln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Триггер"/>
          <p:cNvSpPr/>
          <p:nvPr/>
        </p:nvSpPr>
        <p:spPr>
          <a:xfrm>
            <a:off x="3203848" y="4005064"/>
            <a:ext cx="3168351" cy="1800200"/>
          </a:xfrm>
          <a:prstGeom prst="round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300976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700" b="1" i="1" dirty="0" smtClean="0">
                <a:solidFill>
                  <a:schemeClr val="tx2">
                    <a:lumMod val="25000"/>
                  </a:schemeClr>
                </a:solidFill>
              </a:rPr>
              <a:t>При возникновении пожара вам нужно покинуть квартиру, находящуюся на 10-м этаже.  Вы:</a:t>
            </a:r>
            <a:br>
              <a:rPr lang="ru-RU" sz="27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700" b="1" i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27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700" b="1" i="1" dirty="0" smtClean="0">
                <a:solidFill>
                  <a:schemeClr val="tx2">
                    <a:lumMod val="25000"/>
                  </a:schemeClr>
                </a:solidFill>
              </a:rPr>
              <a:t>а) воспользуетесь лифтом</a:t>
            </a:r>
            <a:br>
              <a:rPr lang="ru-RU" sz="27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700" b="1" i="1" dirty="0" smtClean="0">
                <a:solidFill>
                  <a:schemeClr val="tx2">
                    <a:lumMod val="25000"/>
                  </a:schemeClr>
                </a:solidFill>
              </a:rPr>
              <a:t>б) спуститесь по внешним пожарным лестницам</a:t>
            </a:r>
            <a:br>
              <a:rPr lang="ru-RU" sz="27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700" b="1" i="1" dirty="0" smtClean="0">
                <a:solidFill>
                  <a:schemeClr val="tx2">
                    <a:lumMod val="25000"/>
                  </a:schemeClr>
                </a:solidFill>
              </a:rPr>
              <a:t>в) прикрывая дыхательные органы рукой, выйдете через подъезд </a:t>
            </a:r>
            <a:br>
              <a:rPr lang="ru-RU" sz="27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700" b="1" i="1" dirty="0" smtClean="0">
                <a:solidFill>
                  <a:schemeClr val="tx2">
                    <a:lumMod val="25000"/>
                  </a:schemeClr>
                </a:solidFill>
              </a:rPr>
              <a:t>г) откроете окно и позовете на помощь</a:t>
            </a:r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endParaRPr lang="ru-RU" sz="2600" b="1" i="1" dirty="0" smtClean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5" name="Стрелка влево 4">
            <a:hlinkClick r:id="" action="ppaction://hlinkshowjump?jump=previousslide"/>
          </p:cNvPr>
          <p:cNvSpPr/>
          <p:nvPr/>
        </p:nvSpPr>
        <p:spPr>
          <a:xfrm>
            <a:off x="971600" y="6021288"/>
            <a:ext cx="648072" cy="288032"/>
          </a:xfrm>
          <a:prstGeom prst="lef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лево 5">
            <a:hlinkClick r:id="" action="ppaction://hlinkshowjump?jump=nextslide"/>
          </p:cNvPr>
          <p:cNvSpPr/>
          <p:nvPr/>
        </p:nvSpPr>
        <p:spPr>
          <a:xfrm rot="10800000">
            <a:off x="7524328" y="6021288"/>
            <a:ext cx="648072" cy="288032"/>
          </a:xfrm>
          <a:prstGeom prst="lef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4499992" y="5949280"/>
            <a:ext cx="404620" cy="402146"/>
          </a:xfrm>
          <a:prstGeom prst="actionButtonHom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твет"/>
          <p:cNvSpPr/>
          <p:nvPr/>
        </p:nvSpPr>
        <p:spPr>
          <a:xfrm>
            <a:off x="3131840" y="4005064"/>
            <a:ext cx="3168352" cy="18002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tx2">
                    <a:lumMod val="25000"/>
                  </a:schemeClr>
                </a:solidFill>
              </a:rPr>
              <a:t>б) спуститесь по внешним пожарным лестницам</a:t>
            </a:r>
            <a:endParaRPr lang="ru-RU" sz="2800" i="1" kern="10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9" name="Вопрос"/>
          <p:cNvSpPr/>
          <p:nvPr/>
        </p:nvSpPr>
        <p:spPr>
          <a:xfrm>
            <a:off x="3131840" y="4005064"/>
            <a:ext cx="3168352" cy="18002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Georgia" panose="02040502050405020303" pitchFamily="18" charset="0"/>
              </a:rPr>
              <a:t>Ответ</a:t>
            </a:r>
            <a:endParaRPr lang="ru-RU" sz="6600" dirty="0">
              <a:ln>
                <a:solidFill>
                  <a:schemeClr val="bg1"/>
                </a:solidFill>
              </a:ln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Триггер"/>
          <p:cNvSpPr/>
          <p:nvPr/>
        </p:nvSpPr>
        <p:spPr>
          <a:xfrm>
            <a:off x="3131840" y="4005064"/>
            <a:ext cx="3168351" cy="1800200"/>
          </a:xfrm>
          <a:prstGeom prst="round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твет"/>
          <p:cNvSpPr/>
          <p:nvPr/>
        </p:nvSpPr>
        <p:spPr>
          <a:xfrm>
            <a:off x="3131840" y="4005064"/>
            <a:ext cx="3168352" cy="18002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tx2">
                    <a:lumMod val="25000"/>
                  </a:schemeClr>
                </a:solidFill>
              </a:rPr>
              <a:t>б) повалить человека на землю и накрыть платной тканью</a:t>
            </a:r>
            <a:endParaRPr lang="ru-RU" sz="3600" i="1" kern="1000" dirty="0" smtClean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300976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700" b="1" i="1" dirty="0" smtClean="0">
                <a:solidFill>
                  <a:schemeClr val="tx2">
                    <a:lumMod val="25000"/>
                  </a:schemeClr>
                </a:solidFill>
              </a:rPr>
              <a:t>Как потушить загоревшуюся на человеке одежду?</a:t>
            </a:r>
            <a:br>
              <a:rPr lang="ru-RU" sz="27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700" b="1" i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27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700" b="1" i="1" dirty="0" smtClean="0">
                <a:solidFill>
                  <a:schemeClr val="tx2">
                    <a:lumMod val="25000"/>
                  </a:schemeClr>
                </a:solidFill>
              </a:rPr>
              <a:t>а) направить на него струю огнетушителя</a:t>
            </a:r>
            <a:br>
              <a:rPr lang="ru-RU" sz="27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700" b="1" i="1" dirty="0" smtClean="0">
                <a:solidFill>
                  <a:schemeClr val="tx2">
                    <a:lumMod val="25000"/>
                  </a:schemeClr>
                </a:solidFill>
              </a:rPr>
              <a:t>б) повалить человека на землю и накрыть </a:t>
            </a:r>
            <a:r>
              <a:rPr lang="ru-RU" sz="2700" b="1" i="1" dirty="0" smtClean="0">
                <a:solidFill>
                  <a:schemeClr val="tx2">
                    <a:lumMod val="25000"/>
                  </a:schemeClr>
                </a:solidFill>
              </a:rPr>
              <a:t>плотной </a:t>
            </a:r>
            <a:r>
              <a:rPr lang="ru-RU" sz="2700" b="1" i="1" dirty="0" smtClean="0">
                <a:solidFill>
                  <a:schemeClr val="tx2">
                    <a:lumMod val="25000"/>
                  </a:schemeClr>
                </a:solidFill>
              </a:rPr>
              <a:t>тканью</a:t>
            </a:r>
            <a:br>
              <a:rPr lang="ru-RU" sz="27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700" b="1" i="1" dirty="0" smtClean="0">
                <a:solidFill>
                  <a:schemeClr val="tx2">
                    <a:lumMod val="25000"/>
                  </a:schemeClr>
                </a:solidFill>
              </a:rPr>
              <a:t>в) сорвать с него одежду </a:t>
            </a:r>
            <a:br>
              <a:rPr lang="ru-RU" sz="27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700" b="1" i="1" dirty="0" smtClean="0">
                <a:solidFill>
                  <a:schemeClr val="tx2">
                    <a:lumMod val="25000"/>
                  </a:schemeClr>
                </a:solidFill>
              </a:rPr>
              <a:t>г) вызовите пожарных</a:t>
            </a:r>
            <a:br>
              <a:rPr lang="ru-RU" sz="27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400" b="1" i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24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400" b="1" i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2400" b="1" i="1" dirty="0" smtClean="0">
                <a:solidFill>
                  <a:schemeClr val="tx2">
                    <a:lumMod val="25000"/>
                  </a:schemeClr>
                </a:solidFill>
              </a:rPr>
            </a:br>
            <a:endParaRPr lang="ru-RU" sz="2600" b="1" i="1" dirty="0" smtClean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5" name="Стрелка влево 4">
            <a:hlinkClick r:id="" action="ppaction://hlinkshowjump?jump=previousslide"/>
          </p:cNvPr>
          <p:cNvSpPr/>
          <p:nvPr/>
        </p:nvSpPr>
        <p:spPr>
          <a:xfrm>
            <a:off x="971600" y="6021288"/>
            <a:ext cx="648072" cy="288032"/>
          </a:xfrm>
          <a:prstGeom prst="lef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лево 5">
            <a:hlinkClick r:id="" action="ppaction://hlinkshowjump?jump=nextslide"/>
          </p:cNvPr>
          <p:cNvSpPr/>
          <p:nvPr/>
        </p:nvSpPr>
        <p:spPr>
          <a:xfrm rot="10800000">
            <a:off x="7524328" y="6021288"/>
            <a:ext cx="648072" cy="288032"/>
          </a:xfrm>
          <a:prstGeom prst="lef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4499992" y="5949280"/>
            <a:ext cx="404620" cy="402146"/>
          </a:xfrm>
          <a:prstGeom prst="actionButtonHom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Вопрос"/>
          <p:cNvSpPr/>
          <p:nvPr/>
        </p:nvSpPr>
        <p:spPr>
          <a:xfrm>
            <a:off x="3131840" y="4005064"/>
            <a:ext cx="3168352" cy="18002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Georgia" panose="02040502050405020303" pitchFamily="18" charset="0"/>
              </a:rPr>
              <a:t>Ответ</a:t>
            </a:r>
            <a:endParaRPr lang="ru-RU" sz="6600" dirty="0">
              <a:ln>
                <a:solidFill>
                  <a:schemeClr val="bg1"/>
                </a:solidFill>
              </a:ln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Триггер"/>
          <p:cNvSpPr/>
          <p:nvPr/>
        </p:nvSpPr>
        <p:spPr>
          <a:xfrm>
            <a:off x="3131840" y="4005064"/>
            <a:ext cx="3168351" cy="1800200"/>
          </a:xfrm>
          <a:prstGeom prst="round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твет"/>
          <p:cNvSpPr/>
          <p:nvPr/>
        </p:nvSpPr>
        <p:spPr>
          <a:xfrm>
            <a:off x="3131840" y="4005064"/>
            <a:ext cx="3168352" cy="18002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tx2">
                    <a:lumMod val="25000"/>
                  </a:schemeClr>
                </a:solidFill>
              </a:rPr>
              <a:t>б) утюг</a:t>
            </a:r>
            <a:br>
              <a:rPr lang="ru-RU" sz="2400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400" i="1" dirty="0" smtClean="0">
                <a:solidFill>
                  <a:schemeClr val="tx2">
                    <a:lumMod val="25000"/>
                  </a:schemeClr>
                </a:solidFill>
              </a:rPr>
              <a:t>в) жир на сковороде</a:t>
            </a:r>
            <a:br>
              <a:rPr lang="ru-RU" sz="2400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400" i="1" dirty="0" smtClean="0">
                <a:solidFill>
                  <a:schemeClr val="tx2">
                    <a:lumMod val="25000"/>
                  </a:schemeClr>
                </a:solidFill>
              </a:rPr>
              <a:t>г) телевизор</a:t>
            </a:r>
            <a:endParaRPr lang="ru-RU" sz="2800" i="1" kern="1000" dirty="0" smtClean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300976"/>
          </a:xfrm>
        </p:spPr>
        <p:txBody>
          <a:bodyPr anchor="t"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>Какие из этих предметов нельзя заливать водой?</a:t>
            </a:r>
            <a:b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>а) кресло</a:t>
            </a:r>
            <a:b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>б) утюг</a:t>
            </a:r>
            <a:b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>в) жир на сковороде</a:t>
            </a:r>
            <a:b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>г) телевизор</a:t>
            </a:r>
          </a:p>
        </p:txBody>
      </p:sp>
      <p:sp>
        <p:nvSpPr>
          <p:cNvPr id="5" name="Стрелка влево 4">
            <a:hlinkClick r:id="" action="ppaction://hlinkshowjump?jump=previousslide"/>
          </p:cNvPr>
          <p:cNvSpPr/>
          <p:nvPr/>
        </p:nvSpPr>
        <p:spPr>
          <a:xfrm>
            <a:off x="971600" y="6021288"/>
            <a:ext cx="648072" cy="288032"/>
          </a:xfrm>
          <a:prstGeom prst="lef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лево 5">
            <a:hlinkClick r:id="" action="ppaction://hlinkshowjump?jump=nextslide"/>
          </p:cNvPr>
          <p:cNvSpPr/>
          <p:nvPr/>
        </p:nvSpPr>
        <p:spPr>
          <a:xfrm rot="10800000">
            <a:off x="7524328" y="6021288"/>
            <a:ext cx="648072" cy="288032"/>
          </a:xfrm>
          <a:prstGeom prst="lef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4499992" y="5949280"/>
            <a:ext cx="404620" cy="402146"/>
          </a:xfrm>
          <a:prstGeom prst="actionButtonHom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Вопрос"/>
          <p:cNvSpPr/>
          <p:nvPr/>
        </p:nvSpPr>
        <p:spPr>
          <a:xfrm>
            <a:off x="3131840" y="4005064"/>
            <a:ext cx="3168352" cy="18002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Georgia" panose="02040502050405020303" pitchFamily="18" charset="0"/>
              </a:rPr>
              <a:t>Ответ</a:t>
            </a:r>
            <a:endParaRPr lang="ru-RU" sz="6600" dirty="0">
              <a:ln>
                <a:solidFill>
                  <a:schemeClr val="bg1"/>
                </a:solidFill>
              </a:ln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Триггер"/>
          <p:cNvSpPr/>
          <p:nvPr/>
        </p:nvSpPr>
        <p:spPr>
          <a:xfrm>
            <a:off x="3131840" y="4005064"/>
            <a:ext cx="3168351" cy="1800200"/>
          </a:xfrm>
          <a:prstGeom prst="round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твет"/>
          <p:cNvSpPr/>
          <p:nvPr/>
        </p:nvSpPr>
        <p:spPr>
          <a:xfrm>
            <a:off x="3131840" y="4005064"/>
            <a:ext cx="3168352" cy="18002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chemeClr val="tx2">
                    <a:lumMod val="25000"/>
                  </a:schemeClr>
                </a:solidFill>
              </a:rPr>
              <a:t>б) со стороны ветра</a:t>
            </a:r>
            <a:endParaRPr lang="ru-RU" sz="3600" i="1" kern="1000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ctr"/>
            <a:endParaRPr lang="ru-RU" sz="32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300976"/>
          </a:xfrm>
        </p:spPr>
        <p:txBody>
          <a:bodyPr anchor="t"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>С какой стороны нужно разжигать костер в ветреную погоду?</a:t>
            </a:r>
            <a:b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>а) Справа;</a:t>
            </a:r>
            <a:b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>б) со стороны ветра;</a:t>
            </a:r>
            <a:b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>в) с противоположной стороны;</a:t>
            </a:r>
            <a:b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>г) слева.</a:t>
            </a:r>
          </a:p>
        </p:txBody>
      </p:sp>
      <p:sp>
        <p:nvSpPr>
          <p:cNvPr id="5" name="Стрелка влево 4">
            <a:hlinkClick r:id="" action="ppaction://hlinkshowjump?jump=previousslide"/>
          </p:cNvPr>
          <p:cNvSpPr/>
          <p:nvPr/>
        </p:nvSpPr>
        <p:spPr>
          <a:xfrm>
            <a:off x="971600" y="6021288"/>
            <a:ext cx="648072" cy="288032"/>
          </a:xfrm>
          <a:prstGeom prst="lef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лево 5">
            <a:hlinkClick r:id="" action="ppaction://hlinkshowjump?jump=nextslide"/>
          </p:cNvPr>
          <p:cNvSpPr/>
          <p:nvPr/>
        </p:nvSpPr>
        <p:spPr>
          <a:xfrm rot="10800000">
            <a:off x="7524328" y="6021288"/>
            <a:ext cx="648072" cy="288032"/>
          </a:xfrm>
          <a:prstGeom prst="lef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4499992" y="5949280"/>
            <a:ext cx="404620" cy="402146"/>
          </a:xfrm>
          <a:prstGeom prst="actionButtonHom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Вопрос"/>
          <p:cNvSpPr/>
          <p:nvPr/>
        </p:nvSpPr>
        <p:spPr>
          <a:xfrm>
            <a:off x="3131840" y="4005064"/>
            <a:ext cx="3168352" cy="18002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Georgia" panose="02040502050405020303" pitchFamily="18" charset="0"/>
              </a:rPr>
              <a:t>Ответ</a:t>
            </a:r>
            <a:endParaRPr lang="ru-RU" sz="6600" dirty="0">
              <a:ln>
                <a:solidFill>
                  <a:schemeClr val="bg1"/>
                </a:solidFill>
              </a:ln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Триггер"/>
          <p:cNvSpPr/>
          <p:nvPr/>
        </p:nvSpPr>
        <p:spPr>
          <a:xfrm>
            <a:off x="3131840" y="4005064"/>
            <a:ext cx="3168351" cy="1800200"/>
          </a:xfrm>
          <a:prstGeom prst="round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твет"/>
          <p:cNvSpPr/>
          <p:nvPr/>
        </p:nvSpPr>
        <p:spPr>
          <a:xfrm>
            <a:off x="3131840" y="4005064"/>
            <a:ext cx="3168352" cy="18002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chemeClr val="tx2">
                    <a:lumMod val="25000"/>
                  </a:schemeClr>
                </a:solidFill>
              </a:rPr>
              <a:t>б)  </a:t>
            </a:r>
            <a:endParaRPr lang="ru-RU" sz="3600" i="1" kern="1000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7380312" y="1988840"/>
            <a:ext cx="1495623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5220072" y="1916832"/>
            <a:ext cx="1512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300976"/>
          </a:xfrm>
        </p:spPr>
        <p:txBody>
          <a:bodyPr anchor="t">
            <a:normAutofit/>
          </a:bodyPr>
          <a:lstStyle/>
          <a:p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>Какой из этих знаков означает не тушить водой!</a:t>
            </a:r>
            <a:b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>а)                     б)                     в)                     г)</a:t>
            </a:r>
            <a:b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</a:br>
            <a:endParaRPr lang="ru-RU" sz="2800" b="1" i="1" dirty="0" smtClean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5" name="Стрелка влево 4">
            <a:hlinkClick r:id="" action="ppaction://hlinkshowjump?jump=previousslide"/>
          </p:cNvPr>
          <p:cNvSpPr/>
          <p:nvPr/>
        </p:nvSpPr>
        <p:spPr>
          <a:xfrm>
            <a:off x="971600" y="6021288"/>
            <a:ext cx="648072" cy="288032"/>
          </a:xfrm>
          <a:prstGeom prst="lef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лево 5">
            <a:hlinkClick r:id="" action="ppaction://hlinkshowjump?jump=nextslide"/>
          </p:cNvPr>
          <p:cNvSpPr/>
          <p:nvPr/>
        </p:nvSpPr>
        <p:spPr>
          <a:xfrm rot="10800000">
            <a:off x="7524328" y="6021288"/>
            <a:ext cx="648072" cy="288032"/>
          </a:xfrm>
          <a:prstGeom prst="lef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4499992" y="5949280"/>
            <a:ext cx="404620" cy="402146"/>
          </a:xfrm>
          <a:prstGeom prst="actionButtonHom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 cstate="print">
            <a:lum contrast="20000"/>
          </a:blip>
          <a:srcRect/>
          <a:stretch>
            <a:fillRect/>
          </a:stretch>
        </p:blipFill>
        <p:spPr bwMode="auto">
          <a:xfrm>
            <a:off x="971601" y="1916832"/>
            <a:ext cx="1440160" cy="145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1988840"/>
            <a:ext cx="151216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Вопрос"/>
          <p:cNvSpPr/>
          <p:nvPr/>
        </p:nvSpPr>
        <p:spPr>
          <a:xfrm>
            <a:off x="3131840" y="4005064"/>
            <a:ext cx="3168352" cy="18002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Georgia" panose="02040502050405020303" pitchFamily="18" charset="0"/>
              </a:rPr>
              <a:t>Ответ</a:t>
            </a:r>
            <a:endParaRPr lang="ru-RU" sz="6600" dirty="0">
              <a:ln>
                <a:solidFill>
                  <a:schemeClr val="bg1"/>
                </a:solidFill>
              </a:ln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4" name="Триггер"/>
          <p:cNvSpPr/>
          <p:nvPr/>
        </p:nvSpPr>
        <p:spPr>
          <a:xfrm>
            <a:off x="3131840" y="4005064"/>
            <a:ext cx="3168351" cy="1800200"/>
          </a:xfrm>
          <a:prstGeom prst="round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21256"/>
          </a:xfrm>
        </p:spPr>
        <p:txBody>
          <a:bodyPr anchor="ctr">
            <a:normAutofit/>
          </a:bodyPr>
          <a:lstStyle/>
          <a:p>
            <a:pPr algn="ctr">
              <a:lnSpc>
                <a:spcPts val="3000"/>
              </a:lnSpc>
            </a:pPr>
            <a:r>
              <a:rPr lang="ru-RU" sz="1800" i="1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ru-RU" sz="1800" i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Дорогой друг!</a:t>
            </a:r>
            <a:br>
              <a:rPr lang="ru-RU" sz="1800" i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ru-RU" sz="1800" i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Предлагаю тебе ответить на вопросы по теме «Предупреждение пожаров и шалости детей с огнем, нарушения правил пожарной безопасности, являющиеся причинами возникновения пожаров» </a:t>
            </a:r>
            <a:r>
              <a:rPr lang="en-US" sz="1800" i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.</a:t>
            </a:r>
            <a:r>
              <a:rPr lang="ru-RU" sz="1800" i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ru-RU" sz="1800" i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ru-RU" sz="1800" i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Чтобы проверить свой ответ, жми на карточку с вопросом, и ты узнаешь, правильно ли ты ответил.</a:t>
            </a:r>
            <a:br>
              <a:rPr lang="ru-RU" sz="1800" i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ru-RU" sz="1800" i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Чтобы выйти из тренажера, нажимай на </a:t>
            </a:r>
            <a:br>
              <a:rPr lang="ru-RU" sz="1800" i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ru-RU" sz="1800" i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ru-RU" sz="1800" i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ru-RU" sz="1800" i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Перейти к следующему вопросу или вернуться назад </a:t>
            </a:r>
            <a:br>
              <a:rPr lang="ru-RU" sz="1800" i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ru-RU" sz="1800" i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 нажимай </a:t>
            </a:r>
            <a:br>
              <a:rPr lang="ru-RU" sz="1800" i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ru-RU" sz="1800" i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           	  или                 .</a:t>
            </a:r>
            <a:br>
              <a:rPr lang="ru-RU" sz="1800" i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ru-RU" sz="1800" i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  </a:t>
            </a:r>
            <a:br>
              <a:rPr lang="ru-RU" sz="1800" i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ru-RU" sz="1800" i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ru-RU" sz="1800" i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ru-RU" sz="4800" i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Вперед!</a:t>
            </a:r>
            <a:r>
              <a:rPr lang="ru-RU" sz="16600" b="1" i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ru-RU" sz="16600" b="1" i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ru-RU" sz="5400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sz="5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Стрелка влево 6">
            <a:hlinkClick r:id="" action="ppaction://hlinkshowjump?jump=previousslide"/>
          </p:cNvPr>
          <p:cNvSpPr/>
          <p:nvPr/>
        </p:nvSpPr>
        <p:spPr>
          <a:xfrm>
            <a:off x="3563888" y="4653136"/>
            <a:ext cx="648072" cy="288032"/>
          </a:xfrm>
          <a:prstGeom prst="lef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трелка влево 7">
            <a:hlinkClick r:id="" action="ppaction://hlinkshowjump?jump=nextslide"/>
          </p:cNvPr>
          <p:cNvSpPr/>
          <p:nvPr/>
        </p:nvSpPr>
        <p:spPr>
          <a:xfrm rot="10800000">
            <a:off x="4932040" y="4653136"/>
            <a:ext cx="648072" cy="288032"/>
          </a:xfrm>
          <a:prstGeom prst="lef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>
            <a:off x="4427984" y="3429000"/>
            <a:ext cx="404620" cy="402146"/>
          </a:xfrm>
          <a:prstGeom prst="actionButtonHom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cavoneins.com/wp-content/uploads/2014/10/fire.jpg"/>
          <p:cNvPicPr>
            <a:picLocks noChangeAspect="1" noChangeArrowheads="1"/>
          </p:cNvPicPr>
          <p:nvPr/>
        </p:nvPicPr>
        <p:blipFill>
          <a:blip r:embed="rId2" cstate="print"/>
          <a:srcRect t="13463" r="22145" b="4151"/>
          <a:stretch>
            <a:fillRect/>
          </a:stretch>
        </p:blipFill>
        <p:spPr bwMode="auto">
          <a:xfrm>
            <a:off x="0" y="3187093"/>
            <a:ext cx="8964488" cy="3482267"/>
          </a:xfrm>
          <a:prstGeom prst="rect">
            <a:avLst/>
          </a:prstGeom>
          <a:noFill/>
        </p:spPr>
      </p:pic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91264" cy="4165072"/>
          </a:xfrm>
        </p:spPr>
        <p:txBody>
          <a:bodyPr anchor="t">
            <a:noAutofit/>
          </a:bodyPr>
          <a:lstStyle/>
          <a:p>
            <a:pPr algn="ctr"/>
            <a:r>
              <a:rPr lang="ru-RU" sz="2400" i="1" dirty="0" smtClean="0">
                <a:solidFill>
                  <a:schemeClr val="tx2">
                    <a:lumMod val="25000"/>
                  </a:schemeClr>
                </a:solidFill>
              </a:rPr>
              <a:t>Не шутите с огнём!</a:t>
            </a:r>
            <a:br>
              <a:rPr lang="ru-RU" sz="2400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400" i="1" dirty="0" smtClean="0">
                <a:solidFill>
                  <a:schemeClr val="tx2">
                    <a:lumMod val="25000"/>
                  </a:schemeClr>
                </a:solidFill>
              </a:rPr>
              <a:t>Я- огонь! Я – друг ребят.</a:t>
            </a:r>
            <a:br>
              <a:rPr lang="ru-RU" sz="2400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400" i="1" dirty="0" smtClean="0">
                <a:solidFill>
                  <a:schemeClr val="tx2">
                    <a:lumMod val="25000"/>
                  </a:schemeClr>
                </a:solidFill>
              </a:rPr>
              <a:t>Но когда со мной шалят,</a:t>
            </a:r>
            <a:br>
              <a:rPr lang="ru-RU" sz="2400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400" i="1" dirty="0" smtClean="0">
                <a:solidFill>
                  <a:schemeClr val="tx2">
                    <a:lumMod val="25000"/>
                  </a:schemeClr>
                </a:solidFill>
              </a:rPr>
              <a:t>Становлюсь тогда врагом</a:t>
            </a:r>
            <a:br>
              <a:rPr lang="ru-RU" sz="2400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400" i="1" dirty="0" smtClean="0">
                <a:solidFill>
                  <a:schemeClr val="tx2">
                    <a:lumMod val="25000"/>
                  </a:schemeClr>
                </a:solidFill>
              </a:rPr>
              <a:t>И сжигаю все кругом!</a:t>
            </a:r>
            <a:br>
              <a:rPr lang="ru-RU" sz="2400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400" i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2400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400" i="1" dirty="0" smtClean="0">
                <a:solidFill>
                  <a:schemeClr val="tx2">
                    <a:lumMod val="25000"/>
                  </a:schemeClr>
                </a:solidFill>
              </a:rPr>
              <a:t> Огонь и дым со всех сторон, </a:t>
            </a:r>
            <a:br>
              <a:rPr lang="ru-RU" sz="2400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400" i="1" dirty="0" smtClean="0">
                <a:solidFill>
                  <a:schemeClr val="tx2">
                    <a:lumMod val="25000"/>
                  </a:schemeClr>
                </a:solidFill>
              </a:rPr>
              <a:t>Нам срочно нужен телефон.</a:t>
            </a:r>
            <a:br>
              <a:rPr lang="ru-RU" sz="2400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400" i="1" dirty="0" smtClean="0">
                <a:solidFill>
                  <a:schemeClr val="tx2">
                    <a:lumMod val="25000"/>
                  </a:schemeClr>
                </a:solidFill>
              </a:rPr>
              <a:t>Простые цифры набирай </a:t>
            </a:r>
            <a:br>
              <a:rPr lang="ru-RU" sz="2400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400" i="1" dirty="0" smtClean="0">
                <a:solidFill>
                  <a:schemeClr val="tx2">
                    <a:lumMod val="25000"/>
                  </a:schemeClr>
                </a:solidFill>
              </a:rPr>
              <a:t>И адрес точный называй.</a:t>
            </a:r>
            <a:endParaRPr lang="ru-RU" sz="2400" i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5" name="Стрелка влево 4">
            <a:hlinkClick r:id="" action="ppaction://hlinkshowjump?jump=previousslide"/>
          </p:cNvPr>
          <p:cNvSpPr/>
          <p:nvPr/>
        </p:nvSpPr>
        <p:spPr>
          <a:xfrm>
            <a:off x="971600" y="6021288"/>
            <a:ext cx="648072" cy="288032"/>
          </a:xfrm>
          <a:prstGeom prst="lef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4499992" y="5949280"/>
            <a:ext cx="404620" cy="402146"/>
          </a:xfrm>
          <a:prstGeom prst="actionButtonHom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твет"/>
          <p:cNvSpPr/>
          <p:nvPr/>
        </p:nvSpPr>
        <p:spPr>
          <a:xfrm>
            <a:off x="971600" y="2204864"/>
            <a:ext cx="4320480" cy="273630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Утюг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 anchor="t">
            <a:normAutofit/>
          </a:bodyPr>
          <a:lstStyle/>
          <a:p>
            <a:pPr eaLnBrk="1" hangingPunct="1"/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Из-за чего же  происходят пожары?</a:t>
            </a:r>
            <a:endParaRPr lang="ru-RU" sz="3600" i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Стрелка влево 4">
            <a:hlinkClick r:id="" action="ppaction://hlinkshowjump?jump=previousslide"/>
          </p:cNvPr>
          <p:cNvSpPr/>
          <p:nvPr/>
        </p:nvSpPr>
        <p:spPr>
          <a:xfrm>
            <a:off x="971600" y="6021288"/>
            <a:ext cx="648072" cy="288032"/>
          </a:xfrm>
          <a:prstGeom prst="lef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лево 5">
            <a:hlinkClick r:id="" action="ppaction://hlinkshowjump?jump=nextslide"/>
          </p:cNvPr>
          <p:cNvSpPr/>
          <p:nvPr/>
        </p:nvSpPr>
        <p:spPr>
          <a:xfrm rot="10800000">
            <a:off x="7524328" y="6021288"/>
            <a:ext cx="648072" cy="288032"/>
          </a:xfrm>
          <a:prstGeom prst="lef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4499992" y="5949280"/>
            <a:ext cx="404620" cy="402146"/>
          </a:xfrm>
          <a:prstGeom prst="actionButtonHom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Picture 2" descr="http://altufievo.mos.ru/social-sphere/culture-and-sports/institutions-cultures/%D0%B8%D1%82%D0%B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513428"/>
            <a:ext cx="2185987" cy="2931795"/>
          </a:xfrm>
          <a:prstGeom prst="rect">
            <a:avLst/>
          </a:prstGeom>
          <a:noFill/>
        </p:spPr>
      </p:pic>
      <p:sp>
        <p:nvSpPr>
          <p:cNvPr id="11" name="Вопрос"/>
          <p:cNvSpPr/>
          <p:nvPr/>
        </p:nvSpPr>
        <p:spPr>
          <a:xfrm>
            <a:off x="971600" y="2204864"/>
            <a:ext cx="4320480" cy="273630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ru-RU" sz="2800" b="1" dirty="0" smtClean="0">
                <a:solidFill>
                  <a:schemeClr val="tx1"/>
                </a:solidFill>
              </a:rPr>
              <a:t>Дым столбом поднялся вдруг.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Кто не выключил...?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Триггер"/>
          <p:cNvSpPr/>
          <p:nvPr/>
        </p:nvSpPr>
        <p:spPr>
          <a:xfrm>
            <a:off x="755576" y="2420888"/>
            <a:ext cx="4320479" cy="2736304"/>
          </a:xfrm>
          <a:prstGeom prst="round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 anchor="t">
            <a:normAutofit/>
          </a:bodyPr>
          <a:lstStyle/>
          <a:p>
            <a:pPr eaLnBrk="1" hangingPunct="1"/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Из-за чего же  происходят пожары?</a:t>
            </a:r>
            <a:endParaRPr lang="ru-RU" sz="3600" i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Стрелка влево 4">
            <a:hlinkClick r:id="" action="ppaction://hlinkshowjump?jump=previousslide"/>
          </p:cNvPr>
          <p:cNvSpPr/>
          <p:nvPr/>
        </p:nvSpPr>
        <p:spPr>
          <a:xfrm>
            <a:off x="971600" y="6021288"/>
            <a:ext cx="648072" cy="288032"/>
          </a:xfrm>
          <a:prstGeom prst="lef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лево 5">
            <a:hlinkClick r:id="" action="ppaction://hlinkshowjump?jump=nextslide"/>
          </p:cNvPr>
          <p:cNvSpPr/>
          <p:nvPr/>
        </p:nvSpPr>
        <p:spPr>
          <a:xfrm rot="10800000">
            <a:off x="7524328" y="6021288"/>
            <a:ext cx="648072" cy="288032"/>
          </a:xfrm>
          <a:prstGeom prst="lef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4499992" y="5949280"/>
            <a:ext cx="404620" cy="402146"/>
          </a:xfrm>
          <a:prstGeom prst="actionButtonHom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4" name="Picture 2" descr="https://images.ua.prom.st/714864716_w640_h640_fire_295155_960_7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844824"/>
            <a:ext cx="2527091" cy="3684143"/>
          </a:xfrm>
          <a:prstGeom prst="rect">
            <a:avLst/>
          </a:prstGeom>
          <a:noFill/>
        </p:spPr>
      </p:pic>
      <p:sp>
        <p:nvSpPr>
          <p:cNvPr id="12" name="Ответ"/>
          <p:cNvSpPr/>
          <p:nvPr/>
        </p:nvSpPr>
        <p:spPr>
          <a:xfrm>
            <a:off x="827584" y="2204864"/>
            <a:ext cx="4320480" cy="273630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траву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13" name="Вопрос"/>
          <p:cNvSpPr/>
          <p:nvPr/>
        </p:nvSpPr>
        <p:spPr>
          <a:xfrm>
            <a:off x="827584" y="2204864"/>
            <a:ext cx="4320480" cy="273630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Пламя прыгнуло в листву.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Кто у дома жег</a:t>
            </a:r>
            <a:endParaRPr lang="ru-RU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5" name="Триггер"/>
          <p:cNvSpPr/>
          <p:nvPr/>
        </p:nvSpPr>
        <p:spPr>
          <a:xfrm>
            <a:off x="827584" y="2132856"/>
            <a:ext cx="4320479" cy="2736304"/>
          </a:xfrm>
          <a:prstGeom prst="round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 anchor="t">
            <a:normAutofit/>
          </a:bodyPr>
          <a:lstStyle/>
          <a:p>
            <a:pPr eaLnBrk="1" hangingPunct="1"/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Из-за чего же  происходят пожары?</a:t>
            </a:r>
            <a:endParaRPr lang="ru-RU" sz="3600" i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Стрелка влево 4">
            <a:hlinkClick r:id="" action="ppaction://hlinkshowjump?jump=previousslide"/>
          </p:cNvPr>
          <p:cNvSpPr/>
          <p:nvPr/>
        </p:nvSpPr>
        <p:spPr>
          <a:xfrm>
            <a:off x="971600" y="6021288"/>
            <a:ext cx="648072" cy="288032"/>
          </a:xfrm>
          <a:prstGeom prst="lef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лево 5">
            <a:hlinkClick r:id="" action="ppaction://hlinkshowjump?jump=nextslide"/>
          </p:cNvPr>
          <p:cNvSpPr/>
          <p:nvPr/>
        </p:nvSpPr>
        <p:spPr>
          <a:xfrm rot="10800000">
            <a:off x="7524328" y="6021288"/>
            <a:ext cx="648072" cy="288032"/>
          </a:xfrm>
          <a:prstGeom prst="lef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4499992" y="5949280"/>
            <a:ext cx="404620" cy="402146"/>
          </a:xfrm>
          <a:prstGeom prst="actionButtonHom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Picture 4" descr="спички (призинтация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068960"/>
            <a:ext cx="2997184" cy="2880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Ответ"/>
          <p:cNvSpPr/>
          <p:nvPr/>
        </p:nvSpPr>
        <p:spPr>
          <a:xfrm>
            <a:off x="971600" y="2060848"/>
            <a:ext cx="4320480" cy="273630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Играл</a:t>
            </a:r>
          </a:p>
          <a:p>
            <a:pPr algn="ctr"/>
            <a:endParaRPr lang="ru-RU" sz="54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Вопрос"/>
          <p:cNvSpPr/>
          <p:nvPr/>
        </p:nvSpPr>
        <p:spPr>
          <a:xfrm>
            <a:off x="971600" y="2060848"/>
            <a:ext cx="4320480" cy="273630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Красный отблеск побежал.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Кто со спичками...?</a:t>
            </a:r>
            <a:endParaRPr lang="ru-RU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Триггер"/>
          <p:cNvSpPr/>
          <p:nvPr/>
        </p:nvSpPr>
        <p:spPr>
          <a:xfrm>
            <a:off x="971600" y="2060848"/>
            <a:ext cx="4320479" cy="2736304"/>
          </a:xfrm>
          <a:prstGeom prst="round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твет"/>
          <p:cNvSpPr/>
          <p:nvPr/>
        </p:nvSpPr>
        <p:spPr>
          <a:xfrm>
            <a:off x="971600" y="1988840"/>
            <a:ext cx="4320480" cy="273630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700" b="1" dirty="0" smtClean="0">
                <a:solidFill>
                  <a:schemeClr val="tx1"/>
                </a:solidFill>
              </a:rPr>
              <a:t>01</a:t>
            </a:r>
            <a:endParaRPr lang="ru-RU" sz="28700" b="1" dirty="0">
              <a:solidFill>
                <a:schemeClr val="tx1"/>
              </a:solidFill>
            </a:endParaRPr>
          </a:p>
        </p:txBody>
      </p:sp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 anchor="t">
            <a:normAutofit/>
          </a:bodyPr>
          <a:lstStyle/>
          <a:p>
            <a:pPr eaLnBrk="1" hangingPunct="1"/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Что делать при пожаре?</a:t>
            </a:r>
            <a:endParaRPr lang="ru-RU" sz="3600" i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Стрелка влево 4">
            <a:hlinkClick r:id="" action="ppaction://hlinkshowjump?jump=previousslide"/>
          </p:cNvPr>
          <p:cNvSpPr/>
          <p:nvPr/>
        </p:nvSpPr>
        <p:spPr>
          <a:xfrm>
            <a:off x="971600" y="6021288"/>
            <a:ext cx="648072" cy="288032"/>
          </a:xfrm>
          <a:prstGeom prst="lef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лево 5">
            <a:hlinkClick r:id="" action="ppaction://hlinkshowjump?jump=nextslide"/>
          </p:cNvPr>
          <p:cNvSpPr/>
          <p:nvPr/>
        </p:nvSpPr>
        <p:spPr>
          <a:xfrm rot="10800000">
            <a:off x="7524328" y="6021288"/>
            <a:ext cx="648072" cy="288032"/>
          </a:xfrm>
          <a:prstGeom prst="lef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4499992" y="5949280"/>
            <a:ext cx="404620" cy="402146"/>
          </a:xfrm>
          <a:prstGeom prst="actionButtonHom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356992"/>
            <a:ext cx="3455343" cy="231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Вопрос"/>
          <p:cNvSpPr/>
          <p:nvPr/>
        </p:nvSpPr>
        <p:spPr>
          <a:xfrm>
            <a:off x="971600" y="1988840"/>
            <a:ext cx="4320480" cy="273630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Помни, каждый гражданин,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Что их номер...</a:t>
            </a:r>
            <a:endParaRPr lang="ru-RU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Триггер"/>
          <p:cNvSpPr/>
          <p:nvPr/>
        </p:nvSpPr>
        <p:spPr>
          <a:xfrm>
            <a:off x="899592" y="1988840"/>
            <a:ext cx="4320479" cy="2736304"/>
          </a:xfrm>
          <a:prstGeom prst="round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300976"/>
          </a:xfrm>
        </p:spPr>
        <p:txBody>
          <a:bodyPr anchor="t"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>Как определить, что за закрытой дверью — пожар?</a:t>
            </a:r>
            <a:b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>а) Открыть дверь и посмотреть;</a:t>
            </a:r>
            <a:b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>б) позвать взрослых, чтобы они посмотрели;</a:t>
            </a:r>
            <a:b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>в) потрогать дверь ладонью;</a:t>
            </a:r>
            <a:b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>г) понюхать, не пахнет ли гарью.</a:t>
            </a:r>
          </a:p>
        </p:txBody>
      </p:sp>
      <p:sp>
        <p:nvSpPr>
          <p:cNvPr id="5" name="Стрелка влево 4">
            <a:hlinkClick r:id="" action="ppaction://hlinkshowjump?jump=previousslide"/>
          </p:cNvPr>
          <p:cNvSpPr/>
          <p:nvPr/>
        </p:nvSpPr>
        <p:spPr>
          <a:xfrm>
            <a:off x="971600" y="6021288"/>
            <a:ext cx="648072" cy="288032"/>
          </a:xfrm>
          <a:prstGeom prst="lef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лево 5">
            <a:hlinkClick r:id="" action="ppaction://hlinkshowjump?jump=nextslide"/>
          </p:cNvPr>
          <p:cNvSpPr/>
          <p:nvPr/>
        </p:nvSpPr>
        <p:spPr>
          <a:xfrm rot="10800000">
            <a:off x="7524328" y="6021288"/>
            <a:ext cx="648072" cy="288032"/>
          </a:xfrm>
          <a:prstGeom prst="lef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4499992" y="5949280"/>
            <a:ext cx="404620" cy="402146"/>
          </a:xfrm>
          <a:prstGeom prst="actionButtonHom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твет"/>
          <p:cNvSpPr/>
          <p:nvPr/>
        </p:nvSpPr>
        <p:spPr>
          <a:xfrm>
            <a:off x="3203848" y="3933056"/>
            <a:ext cx="3168352" cy="18002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в) потрогать дверь ладонью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" name="Вопрос"/>
          <p:cNvSpPr/>
          <p:nvPr/>
        </p:nvSpPr>
        <p:spPr>
          <a:xfrm>
            <a:off x="3203848" y="3933056"/>
            <a:ext cx="3168352" cy="18002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Georgia" panose="02040502050405020303" pitchFamily="18" charset="0"/>
              </a:rPr>
              <a:t>Ответ</a:t>
            </a:r>
            <a:endParaRPr lang="ru-RU" sz="6600" dirty="0">
              <a:ln>
                <a:solidFill>
                  <a:schemeClr val="bg1"/>
                </a:solidFill>
              </a:ln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Триггер"/>
          <p:cNvSpPr/>
          <p:nvPr/>
        </p:nvSpPr>
        <p:spPr>
          <a:xfrm>
            <a:off x="3203848" y="3933056"/>
            <a:ext cx="3168351" cy="1800200"/>
          </a:xfrm>
          <a:prstGeom prst="round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300976"/>
          </a:xfrm>
        </p:spPr>
        <p:txBody>
          <a:bodyPr anchor="t"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>От чего чаще всего страдают люди на пожаре?</a:t>
            </a:r>
            <a:b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>а) От огня и дыма;</a:t>
            </a:r>
            <a:b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>б) от воды;</a:t>
            </a:r>
            <a:b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>в) от потока свежего воздуха;</a:t>
            </a:r>
            <a:b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>г) от яркого света</a:t>
            </a:r>
            <a:r>
              <a:rPr lang="ru-RU" sz="2800" b="1" dirty="0" smtClean="0"/>
              <a:t>.</a:t>
            </a:r>
            <a:endParaRPr lang="ru-RU" sz="2800" b="1" i="1" dirty="0" smtClean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5" name="Стрелка влево 4">
            <a:hlinkClick r:id="" action="ppaction://hlinkshowjump?jump=previousslide"/>
          </p:cNvPr>
          <p:cNvSpPr/>
          <p:nvPr/>
        </p:nvSpPr>
        <p:spPr>
          <a:xfrm>
            <a:off x="971600" y="6021288"/>
            <a:ext cx="648072" cy="288032"/>
          </a:xfrm>
          <a:prstGeom prst="lef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лево 5">
            <a:hlinkClick r:id="" action="ppaction://hlinkshowjump?jump=nextslide"/>
          </p:cNvPr>
          <p:cNvSpPr/>
          <p:nvPr/>
        </p:nvSpPr>
        <p:spPr>
          <a:xfrm rot="10800000">
            <a:off x="7524328" y="6021288"/>
            <a:ext cx="648072" cy="288032"/>
          </a:xfrm>
          <a:prstGeom prst="lef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4499992" y="5949280"/>
            <a:ext cx="404620" cy="402146"/>
          </a:xfrm>
          <a:prstGeom prst="actionButtonHom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твет"/>
          <p:cNvSpPr/>
          <p:nvPr/>
        </p:nvSpPr>
        <p:spPr>
          <a:xfrm>
            <a:off x="3131840" y="4005064"/>
            <a:ext cx="3168352" cy="18002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chemeClr val="tx2">
                    <a:lumMod val="25000"/>
                  </a:schemeClr>
                </a:solidFill>
              </a:rPr>
              <a:t>а) От огня и дыма</a:t>
            </a:r>
            <a:endParaRPr lang="ru-RU" sz="32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9" name="Вопрос"/>
          <p:cNvSpPr/>
          <p:nvPr/>
        </p:nvSpPr>
        <p:spPr>
          <a:xfrm>
            <a:off x="3131840" y="4005064"/>
            <a:ext cx="3168352" cy="18002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Georgia" panose="02040502050405020303" pitchFamily="18" charset="0"/>
              </a:rPr>
              <a:t>Ответ</a:t>
            </a:r>
            <a:endParaRPr lang="ru-RU" sz="6600" dirty="0">
              <a:ln>
                <a:solidFill>
                  <a:schemeClr val="bg1"/>
                </a:solidFill>
              </a:ln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Триггер"/>
          <p:cNvSpPr/>
          <p:nvPr/>
        </p:nvSpPr>
        <p:spPr>
          <a:xfrm>
            <a:off x="3131840" y="4005064"/>
            <a:ext cx="3240360" cy="1800200"/>
          </a:xfrm>
          <a:prstGeom prst="round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твет"/>
          <p:cNvSpPr/>
          <p:nvPr/>
        </p:nvSpPr>
        <p:spPr>
          <a:xfrm>
            <a:off x="3131840" y="4005064"/>
            <a:ext cx="3168352" cy="18002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chemeClr val="tx2">
                    <a:lumMod val="25000"/>
                  </a:schemeClr>
                </a:solidFill>
              </a:rPr>
              <a:t>в) холодной водой</a:t>
            </a:r>
            <a:endParaRPr lang="ru-RU" sz="3200" dirty="0" smtClean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10" name="Вопрос"/>
          <p:cNvSpPr/>
          <p:nvPr/>
        </p:nvSpPr>
        <p:spPr>
          <a:xfrm>
            <a:off x="3131840" y="4005064"/>
            <a:ext cx="3168352" cy="18002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Georgia" panose="02040502050405020303" pitchFamily="18" charset="0"/>
              </a:rPr>
              <a:t>Ответ</a:t>
            </a:r>
            <a:endParaRPr lang="ru-RU" sz="6600" dirty="0">
              <a:ln>
                <a:solidFill>
                  <a:schemeClr val="bg1"/>
                </a:solidFill>
              </a:ln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300976"/>
          </a:xfrm>
        </p:spPr>
        <p:txBody>
          <a:bodyPr anchor="t"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>Чем правильнее всего смазывать место ожога?</a:t>
            </a:r>
            <a:b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>а) Жиром;</a:t>
            </a:r>
            <a:b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>б) спиртом;</a:t>
            </a:r>
            <a:b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>в) холодной водой;</a:t>
            </a:r>
            <a:b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>г) йодом.</a:t>
            </a:r>
          </a:p>
        </p:txBody>
      </p:sp>
      <p:sp>
        <p:nvSpPr>
          <p:cNvPr id="5" name="Стрелка влево 4">
            <a:hlinkClick r:id="" action="ppaction://hlinkshowjump?jump=previousslide"/>
          </p:cNvPr>
          <p:cNvSpPr/>
          <p:nvPr/>
        </p:nvSpPr>
        <p:spPr>
          <a:xfrm>
            <a:off x="971600" y="6021288"/>
            <a:ext cx="648072" cy="288032"/>
          </a:xfrm>
          <a:prstGeom prst="lef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лево 5">
            <a:hlinkClick r:id="" action="ppaction://hlinkshowjump?jump=nextslide"/>
          </p:cNvPr>
          <p:cNvSpPr/>
          <p:nvPr/>
        </p:nvSpPr>
        <p:spPr>
          <a:xfrm rot="10800000">
            <a:off x="7524328" y="6021288"/>
            <a:ext cx="648072" cy="288032"/>
          </a:xfrm>
          <a:prstGeom prst="lef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4499992" y="5949280"/>
            <a:ext cx="404620" cy="402146"/>
          </a:xfrm>
          <a:prstGeom prst="actionButtonHom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Триггер"/>
          <p:cNvSpPr/>
          <p:nvPr/>
        </p:nvSpPr>
        <p:spPr>
          <a:xfrm>
            <a:off x="3059832" y="4005064"/>
            <a:ext cx="3240360" cy="1800200"/>
          </a:xfrm>
          <a:prstGeom prst="round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9">
      <a:dk1>
        <a:sysClr val="windowText" lastClr="000000"/>
      </a:dk1>
      <a:lt1>
        <a:sysClr val="window" lastClr="FFFFFF"/>
      </a:lt1>
      <a:dk2>
        <a:srgbClr val="F7D4F3"/>
      </a:dk2>
      <a:lt2>
        <a:srgbClr val="DBF5F9"/>
      </a:lt2>
      <a:accent1>
        <a:srgbClr val="6ADAFA"/>
      </a:accent1>
      <a:accent2>
        <a:srgbClr val="59A9F2"/>
      </a:accent2>
      <a:accent3>
        <a:srgbClr val="DB29C6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FFF65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937</TotalTime>
  <Words>202</Words>
  <Application>Microsoft Office PowerPoint</Application>
  <PresentationFormat>Экран (4:3)</PresentationFormat>
  <Paragraphs>58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Викторина «Предупреждение пожаров и шалости детей с огнем, нарушения правил пожарной безопасности, являющиеся причинами возникновения пожаров.»</vt:lpstr>
      <vt:lpstr>  Дорогой друг! Предлагаю тебе ответить на вопросы по теме «Предупреждение пожаров и шалости детей с огнем, нарушения правил пожарной безопасности, являющиеся причинами возникновения пожаров» . Чтобы проверить свой ответ, жми на карточку с вопросом, и ты узнаешь, правильно ли ты ответил. Чтобы выйти из тренажера, нажимай на   Перейти к следующему вопросу или вернуться назад   нажимай                или                 .     Вперед!  </vt:lpstr>
      <vt:lpstr>Из-за чего же  происходят пожары?</vt:lpstr>
      <vt:lpstr>Из-за чего же  происходят пожары?</vt:lpstr>
      <vt:lpstr>Из-за чего же  происходят пожары?</vt:lpstr>
      <vt:lpstr>Что делать при пожаре?</vt:lpstr>
      <vt:lpstr>Как определить, что за закрытой дверью — пожар?  а) Открыть дверь и посмотреть; б) позвать взрослых, чтобы они посмотрели; в) потрогать дверь ладонью; г) понюхать, не пахнет ли гарью.</vt:lpstr>
      <vt:lpstr>От чего чаще всего страдают люди на пожаре?  а) От огня и дыма; б) от воды; в) от потока свежего воздуха; г) от яркого света.</vt:lpstr>
      <vt:lpstr>Чем правильнее всего смазывать место ожога?  а) Жиром; б) спиртом; в) холодной водой; г) йодом.</vt:lpstr>
      <vt:lpstr>Как выбраться из помещения, заполненного дымом?  а) На четвереньках или ползком; б) бегом; в) катиться кубарем; г) через окно.</vt:lpstr>
      <vt:lpstr>Находясь дома, вы почувствовали запах горящей проводки. Что надо сделать в первую очередь?  а) Приступить к ее тушению водой, песком; б) обесточить электропроводку в квартире; в) включить свет, чтобы лучше рассмотреть место возгорания; г) позвонить по «01».</vt:lpstr>
      <vt:lpstr>Где хранятся огнетушители?  а) В подполье; б) в любом месте; в) в специально отведенном месте; г) в платяном шкафу.</vt:lpstr>
      <vt:lpstr>Назовите признаки ожога второй степени.  а) Покраснение; б) обугливание всех тканей до костей; в) появление пузырей; г) припухлость.</vt:lpstr>
      <vt:lpstr>Чем лучше всего укрыться в целях безопасности, преодолевая зону огня?  а) мокрым пальто б) простыней в) плотным одеялом г) не нужно накрываться   </vt:lpstr>
      <vt:lpstr>При возникновении пожара вам нужно покинуть квартиру, находящуюся на 10-м этаже.  Вы:  а) воспользуетесь лифтом б) спуститесь по внешним пожарным лестницам в) прикрывая дыхательные органы рукой, выйдете через подъезд  г) откроете окно и позовете на помощь  </vt:lpstr>
      <vt:lpstr>Как потушить загоревшуюся на человеке одежду?  а) направить на него струю огнетушителя б) повалить человека на землю и накрыть плотной тканью в) сорвать с него одежду  г) вызовите пожарных    </vt:lpstr>
      <vt:lpstr>Какие из этих предметов нельзя заливать водой?  а) кресло б) утюг в) жир на сковороде г) телевизор</vt:lpstr>
      <vt:lpstr>С какой стороны нужно разжигать костер в ветреную погоду? а) Справа; б) со стороны ветра; в) с противоположной стороны; г) слева.</vt:lpstr>
      <vt:lpstr>Какой из этих знаков означает не тушить водой!  а)                     б)                     в)                     г) </vt:lpstr>
      <vt:lpstr>Не шутите с огнём! Я- огонь! Я – друг ребят. Но когда со мной шалят, Становлюсь тогда врагом И сжигаю все кругом!   Огонь и дым со всех сторон,  Нам срочно нужен телефон. Простые цифры набирай  И адрес точный называй.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Пожары и Чрезвычайные</dc:title>
  <dc:creator>администратор бу</dc:creator>
  <cp:lastModifiedBy>User</cp:lastModifiedBy>
  <cp:revision>131</cp:revision>
  <dcterms:created xsi:type="dcterms:W3CDTF">2012-02-01T17:27:48Z</dcterms:created>
  <dcterms:modified xsi:type="dcterms:W3CDTF">2018-03-11T19:08:19Z</dcterms:modified>
</cp:coreProperties>
</file>