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6" r:id="rId2"/>
    <p:sldId id="300" r:id="rId3"/>
    <p:sldId id="301" r:id="rId4"/>
    <p:sldId id="302" r:id="rId5"/>
    <p:sldId id="327" r:id="rId6"/>
    <p:sldId id="328" r:id="rId7"/>
    <p:sldId id="331" r:id="rId8"/>
    <p:sldId id="278" r:id="rId9"/>
    <p:sldId id="277" r:id="rId10"/>
    <p:sldId id="332" r:id="rId11"/>
    <p:sldId id="281" r:id="rId12"/>
    <p:sldId id="280" r:id="rId13"/>
    <p:sldId id="284" r:id="rId14"/>
    <p:sldId id="330" r:id="rId15"/>
    <p:sldId id="285" r:id="rId16"/>
    <p:sldId id="333" r:id="rId17"/>
    <p:sldId id="337" r:id="rId18"/>
    <p:sldId id="287" r:id="rId19"/>
    <p:sldId id="334" r:id="rId20"/>
    <p:sldId id="286" r:id="rId21"/>
    <p:sldId id="329" r:id="rId22"/>
    <p:sldId id="339" r:id="rId23"/>
    <p:sldId id="335" r:id="rId24"/>
    <p:sldId id="338" r:id="rId25"/>
    <p:sldId id="282" r:id="rId26"/>
    <p:sldId id="291" r:id="rId27"/>
    <p:sldId id="294" r:id="rId28"/>
    <p:sldId id="293"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CC3399"/>
    <a:srgbClr val="FF0066"/>
    <a:srgbClr val="33CC33"/>
    <a:srgbClr val="0000FF"/>
    <a:srgbClr val="352D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4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325EC7-1A56-4434-8D7A-654E58AACF75}" type="doc">
      <dgm:prSet loTypeId="urn:microsoft.com/office/officeart/2005/8/layout/funnel1" loCatId="process" qsTypeId="urn:microsoft.com/office/officeart/2005/8/quickstyle/simple1" qsCatId="simple" csTypeId="urn:microsoft.com/office/officeart/2005/8/colors/colorful2" csCatId="colorful" phldr="1"/>
      <dgm:spPr/>
      <dgm:t>
        <a:bodyPr/>
        <a:lstStyle/>
        <a:p>
          <a:endParaRPr lang="ru-RU"/>
        </a:p>
      </dgm:t>
    </dgm:pt>
    <dgm:pt modelId="{9EDD2ED6-47EB-4C0F-8D2D-A93009BA3685}">
      <dgm:prSet phldrT="[Текст]" custT="1"/>
      <dgm:spPr>
        <a:solidFill>
          <a:srgbClr val="FFFF00"/>
        </a:solidFill>
      </dgm:spPr>
      <dgm:t>
        <a:bodyPr/>
        <a:lstStyle/>
        <a:p>
          <a:r>
            <a:rPr lang="ru-RU" sz="1600" b="1" dirty="0" smtClean="0">
              <a:solidFill>
                <a:schemeClr val="tx1"/>
              </a:solidFill>
            </a:rPr>
            <a:t>ИНТЕРЕС</a:t>
          </a:r>
          <a:endParaRPr lang="ru-RU" sz="1600" b="1" dirty="0">
            <a:solidFill>
              <a:schemeClr val="tx1"/>
            </a:solidFill>
          </a:endParaRPr>
        </a:p>
      </dgm:t>
    </dgm:pt>
    <dgm:pt modelId="{1C632133-7DF2-4CC7-8CFA-14BB2D2409B9}" type="parTrans" cxnId="{5C41A87F-62E9-4447-9196-9C7019666326}">
      <dgm:prSet/>
      <dgm:spPr/>
      <dgm:t>
        <a:bodyPr/>
        <a:lstStyle/>
        <a:p>
          <a:endParaRPr lang="ru-RU"/>
        </a:p>
      </dgm:t>
    </dgm:pt>
    <dgm:pt modelId="{49A717F3-264D-4124-AE42-B7197FAFB574}" type="sibTrans" cxnId="{5C41A87F-62E9-4447-9196-9C7019666326}">
      <dgm:prSet/>
      <dgm:spPr/>
      <dgm:t>
        <a:bodyPr/>
        <a:lstStyle/>
        <a:p>
          <a:endParaRPr lang="ru-RU"/>
        </a:p>
      </dgm:t>
    </dgm:pt>
    <dgm:pt modelId="{5F7C930D-CA8B-4ABF-B152-10F104AE20AC}">
      <dgm:prSet phldrT="[Текст]" custT="1"/>
      <dgm:spPr>
        <a:solidFill>
          <a:srgbClr val="00B0F0"/>
        </a:solidFill>
      </dgm:spPr>
      <dgm:t>
        <a:bodyPr/>
        <a:lstStyle/>
        <a:p>
          <a:r>
            <a:rPr lang="ru-RU" sz="1600" b="1" dirty="0" smtClean="0">
              <a:solidFill>
                <a:schemeClr val="tx1"/>
              </a:solidFill>
            </a:rPr>
            <a:t>МОТИВАЦИЯ</a:t>
          </a:r>
          <a:endParaRPr lang="ru-RU" sz="1600" b="1" dirty="0">
            <a:solidFill>
              <a:schemeClr val="tx1"/>
            </a:solidFill>
          </a:endParaRPr>
        </a:p>
      </dgm:t>
    </dgm:pt>
    <dgm:pt modelId="{16662B2F-CA97-4F3C-8B11-31C871FF1A6F}" type="parTrans" cxnId="{24F3E14E-8D4B-4DAB-A39B-37761AB96C11}">
      <dgm:prSet/>
      <dgm:spPr/>
      <dgm:t>
        <a:bodyPr/>
        <a:lstStyle/>
        <a:p>
          <a:endParaRPr lang="ru-RU"/>
        </a:p>
      </dgm:t>
    </dgm:pt>
    <dgm:pt modelId="{CB5AC6C9-16DF-48C8-BECD-40299C5A7A81}" type="sibTrans" cxnId="{24F3E14E-8D4B-4DAB-A39B-37761AB96C11}">
      <dgm:prSet/>
      <dgm:spPr/>
      <dgm:t>
        <a:bodyPr/>
        <a:lstStyle/>
        <a:p>
          <a:endParaRPr lang="ru-RU"/>
        </a:p>
      </dgm:t>
    </dgm:pt>
    <dgm:pt modelId="{B5A51412-FADC-4A00-A5B3-15EC317C168B}">
      <dgm:prSet phldrT="[Текст]" custT="1"/>
      <dgm:spPr/>
      <dgm:t>
        <a:bodyPr/>
        <a:lstStyle/>
        <a:p>
          <a:r>
            <a:rPr lang="ru-RU" sz="1600" b="1" dirty="0" smtClean="0">
              <a:solidFill>
                <a:schemeClr val="tx1"/>
              </a:solidFill>
            </a:rPr>
            <a:t>ТРЕНИРОВКА</a:t>
          </a:r>
          <a:endParaRPr lang="ru-RU" sz="1600" b="1" dirty="0">
            <a:solidFill>
              <a:schemeClr val="tx1"/>
            </a:solidFill>
          </a:endParaRPr>
        </a:p>
      </dgm:t>
    </dgm:pt>
    <dgm:pt modelId="{D2B17A2B-EAC5-49AE-A69F-1A998396F451}" type="parTrans" cxnId="{0925B7E0-F18E-4348-9A53-5819F40DF0B2}">
      <dgm:prSet/>
      <dgm:spPr/>
      <dgm:t>
        <a:bodyPr/>
        <a:lstStyle/>
        <a:p>
          <a:endParaRPr lang="ru-RU"/>
        </a:p>
      </dgm:t>
    </dgm:pt>
    <dgm:pt modelId="{93BE09E7-B544-4385-8F5F-49D8E4870617}" type="sibTrans" cxnId="{0925B7E0-F18E-4348-9A53-5819F40DF0B2}">
      <dgm:prSet/>
      <dgm:spPr/>
      <dgm:t>
        <a:bodyPr/>
        <a:lstStyle/>
        <a:p>
          <a:endParaRPr lang="ru-RU"/>
        </a:p>
      </dgm:t>
    </dgm:pt>
    <dgm:pt modelId="{5337BE66-5070-48D8-8661-A731155C8D13}">
      <dgm:prSet phldrT="[Текст]"/>
      <dgm:spPr/>
      <dgm:t>
        <a:bodyPr/>
        <a:lstStyle/>
        <a:p>
          <a:r>
            <a:rPr lang="ru-RU" dirty="0" smtClean="0">
              <a:solidFill>
                <a:srgbClr val="FF33CC"/>
              </a:solidFill>
            </a:rPr>
            <a:t>ПАМЯТЬ</a:t>
          </a:r>
          <a:endParaRPr lang="ru-RU" dirty="0">
            <a:solidFill>
              <a:srgbClr val="FF33CC"/>
            </a:solidFill>
          </a:endParaRPr>
        </a:p>
      </dgm:t>
    </dgm:pt>
    <dgm:pt modelId="{E2C6E20E-0E6C-4797-94F8-166B8CDBFD7F}" type="parTrans" cxnId="{5350F5A4-7648-44D5-A9F6-E4CEADA44DB6}">
      <dgm:prSet/>
      <dgm:spPr/>
      <dgm:t>
        <a:bodyPr/>
        <a:lstStyle/>
        <a:p>
          <a:endParaRPr lang="ru-RU"/>
        </a:p>
      </dgm:t>
    </dgm:pt>
    <dgm:pt modelId="{4D214A32-2A7B-47CC-9990-415AB3B93BDD}" type="sibTrans" cxnId="{5350F5A4-7648-44D5-A9F6-E4CEADA44DB6}">
      <dgm:prSet/>
      <dgm:spPr/>
      <dgm:t>
        <a:bodyPr/>
        <a:lstStyle/>
        <a:p>
          <a:endParaRPr lang="ru-RU"/>
        </a:p>
      </dgm:t>
    </dgm:pt>
    <dgm:pt modelId="{E8915938-080F-4892-904F-4F91663BF05A}" type="pres">
      <dgm:prSet presAssocID="{32325EC7-1A56-4434-8D7A-654E58AACF75}" presName="Name0" presStyleCnt="0">
        <dgm:presLayoutVars>
          <dgm:chMax val="4"/>
          <dgm:resizeHandles val="exact"/>
        </dgm:presLayoutVars>
      </dgm:prSet>
      <dgm:spPr/>
      <dgm:t>
        <a:bodyPr/>
        <a:lstStyle/>
        <a:p>
          <a:endParaRPr lang="ru-RU"/>
        </a:p>
      </dgm:t>
    </dgm:pt>
    <dgm:pt modelId="{E9D59154-47CF-457E-993A-BFDE2F3FBFF8}" type="pres">
      <dgm:prSet presAssocID="{32325EC7-1A56-4434-8D7A-654E58AACF75}" presName="ellipse" presStyleLbl="trBgShp" presStyleIdx="0" presStyleCnt="1"/>
      <dgm:spPr/>
    </dgm:pt>
    <dgm:pt modelId="{509E8858-C3E3-4463-A671-CECC2D3FF962}" type="pres">
      <dgm:prSet presAssocID="{32325EC7-1A56-4434-8D7A-654E58AACF75}" presName="arrow1" presStyleLbl="fgShp" presStyleIdx="0" presStyleCnt="1"/>
      <dgm:spPr/>
    </dgm:pt>
    <dgm:pt modelId="{3FFFA4CC-EDED-4B08-A5C9-0A323AD41740}" type="pres">
      <dgm:prSet presAssocID="{32325EC7-1A56-4434-8D7A-654E58AACF75}" presName="rectangle" presStyleLbl="revTx" presStyleIdx="0" presStyleCnt="1">
        <dgm:presLayoutVars>
          <dgm:bulletEnabled val="1"/>
        </dgm:presLayoutVars>
      </dgm:prSet>
      <dgm:spPr/>
      <dgm:t>
        <a:bodyPr/>
        <a:lstStyle/>
        <a:p>
          <a:endParaRPr lang="ru-RU"/>
        </a:p>
      </dgm:t>
    </dgm:pt>
    <dgm:pt modelId="{1E9FFE51-D0F7-47BD-B5D3-244469CA3B72}" type="pres">
      <dgm:prSet presAssocID="{5F7C930D-CA8B-4ABF-B152-10F104AE20AC}" presName="item1" presStyleLbl="node1" presStyleIdx="0" presStyleCnt="3" custScaleX="123814" custScaleY="95264">
        <dgm:presLayoutVars>
          <dgm:bulletEnabled val="1"/>
        </dgm:presLayoutVars>
      </dgm:prSet>
      <dgm:spPr/>
      <dgm:t>
        <a:bodyPr/>
        <a:lstStyle/>
        <a:p>
          <a:endParaRPr lang="ru-RU"/>
        </a:p>
      </dgm:t>
    </dgm:pt>
    <dgm:pt modelId="{68949068-D45B-4A21-A1EC-E22FFD73CDC2}" type="pres">
      <dgm:prSet presAssocID="{B5A51412-FADC-4A00-A5B3-15EC317C168B}" presName="item2" presStyleLbl="node1" presStyleIdx="1" presStyleCnt="3" custScaleX="138243" custScaleY="117158">
        <dgm:presLayoutVars>
          <dgm:bulletEnabled val="1"/>
        </dgm:presLayoutVars>
      </dgm:prSet>
      <dgm:spPr/>
      <dgm:t>
        <a:bodyPr/>
        <a:lstStyle/>
        <a:p>
          <a:endParaRPr lang="ru-RU"/>
        </a:p>
      </dgm:t>
    </dgm:pt>
    <dgm:pt modelId="{D3057242-7821-46B6-920B-081BD359DA57}" type="pres">
      <dgm:prSet presAssocID="{5337BE66-5070-48D8-8661-A731155C8D13}" presName="item3" presStyleLbl="node1" presStyleIdx="2" presStyleCnt="3" custScaleX="120362" custScaleY="103582">
        <dgm:presLayoutVars>
          <dgm:bulletEnabled val="1"/>
        </dgm:presLayoutVars>
      </dgm:prSet>
      <dgm:spPr/>
      <dgm:t>
        <a:bodyPr/>
        <a:lstStyle/>
        <a:p>
          <a:endParaRPr lang="ru-RU"/>
        </a:p>
      </dgm:t>
    </dgm:pt>
    <dgm:pt modelId="{44BA0C56-AE51-4ABE-A4A1-FA41272AA663}" type="pres">
      <dgm:prSet presAssocID="{32325EC7-1A56-4434-8D7A-654E58AACF75}" presName="funnel" presStyleLbl="trAlignAcc1" presStyleIdx="0" presStyleCnt="1" custScaleX="115615" custScaleY="106603"/>
      <dgm:spPr/>
    </dgm:pt>
  </dgm:ptLst>
  <dgm:cxnLst>
    <dgm:cxn modelId="{24F3E14E-8D4B-4DAB-A39B-37761AB96C11}" srcId="{32325EC7-1A56-4434-8D7A-654E58AACF75}" destId="{5F7C930D-CA8B-4ABF-B152-10F104AE20AC}" srcOrd="1" destOrd="0" parTransId="{16662B2F-CA97-4F3C-8B11-31C871FF1A6F}" sibTransId="{CB5AC6C9-16DF-48C8-BECD-40299C5A7A81}"/>
    <dgm:cxn modelId="{6196CD8C-5547-485E-8BD1-B0BF96FB1C7D}" type="presOf" srcId="{5F7C930D-CA8B-4ABF-B152-10F104AE20AC}" destId="{68949068-D45B-4A21-A1EC-E22FFD73CDC2}" srcOrd="0" destOrd="0" presId="urn:microsoft.com/office/officeart/2005/8/layout/funnel1"/>
    <dgm:cxn modelId="{78ECE88B-6497-457A-AC25-28A19FA947A6}" type="presOf" srcId="{32325EC7-1A56-4434-8D7A-654E58AACF75}" destId="{E8915938-080F-4892-904F-4F91663BF05A}" srcOrd="0" destOrd="0" presId="urn:microsoft.com/office/officeart/2005/8/layout/funnel1"/>
    <dgm:cxn modelId="{10D34601-DE35-4FF1-A408-EBA585388071}" type="presOf" srcId="{B5A51412-FADC-4A00-A5B3-15EC317C168B}" destId="{1E9FFE51-D0F7-47BD-B5D3-244469CA3B72}" srcOrd="0" destOrd="0" presId="urn:microsoft.com/office/officeart/2005/8/layout/funnel1"/>
    <dgm:cxn modelId="{594DB509-CC58-4413-BA79-E5DF22A77C75}" type="presOf" srcId="{9EDD2ED6-47EB-4C0F-8D2D-A93009BA3685}" destId="{D3057242-7821-46B6-920B-081BD359DA57}" srcOrd="0" destOrd="0" presId="urn:microsoft.com/office/officeart/2005/8/layout/funnel1"/>
    <dgm:cxn modelId="{0925B7E0-F18E-4348-9A53-5819F40DF0B2}" srcId="{32325EC7-1A56-4434-8D7A-654E58AACF75}" destId="{B5A51412-FADC-4A00-A5B3-15EC317C168B}" srcOrd="2" destOrd="0" parTransId="{D2B17A2B-EAC5-49AE-A69F-1A998396F451}" sibTransId="{93BE09E7-B544-4385-8F5F-49D8E4870617}"/>
    <dgm:cxn modelId="{5350F5A4-7648-44D5-A9F6-E4CEADA44DB6}" srcId="{32325EC7-1A56-4434-8D7A-654E58AACF75}" destId="{5337BE66-5070-48D8-8661-A731155C8D13}" srcOrd="3" destOrd="0" parTransId="{E2C6E20E-0E6C-4797-94F8-166B8CDBFD7F}" sibTransId="{4D214A32-2A7B-47CC-9990-415AB3B93BDD}"/>
    <dgm:cxn modelId="{5C41A87F-62E9-4447-9196-9C7019666326}" srcId="{32325EC7-1A56-4434-8D7A-654E58AACF75}" destId="{9EDD2ED6-47EB-4C0F-8D2D-A93009BA3685}" srcOrd="0" destOrd="0" parTransId="{1C632133-7DF2-4CC7-8CFA-14BB2D2409B9}" sibTransId="{49A717F3-264D-4124-AE42-B7197FAFB574}"/>
    <dgm:cxn modelId="{9E3B322A-1898-4905-B92B-E86A3518F13D}" type="presOf" srcId="{5337BE66-5070-48D8-8661-A731155C8D13}" destId="{3FFFA4CC-EDED-4B08-A5C9-0A323AD41740}" srcOrd="0" destOrd="0" presId="urn:microsoft.com/office/officeart/2005/8/layout/funnel1"/>
    <dgm:cxn modelId="{F75CECD5-5768-435D-A469-743F1C05DD9D}" type="presParOf" srcId="{E8915938-080F-4892-904F-4F91663BF05A}" destId="{E9D59154-47CF-457E-993A-BFDE2F3FBFF8}" srcOrd="0" destOrd="0" presId="urn:microsoft.com/office/officeart/2005/8/layout/funnel1"/>
    <dgm:cxn modelId="{54ABF532-F409-4E40-80B2-CDBD103FF710}" type="presParOf" srcId="{E8915938-080F-4892-904F-4F91663BF05A}" destId="{509E8858-C3E3-4463-A671-CECC2D3FF962}" srcOrd="1" destOrd="0" presId="urn:microsoft.com/office/officeart/2005/8/layout/funnel1"/>
    <dgm:cxn modelId="{C47625B0-FE78-4B81-8118-C3121B94A678}" type="presParOf" srcId="{E8915938-080F-4892-904F-4F91663BF05A}" destId="{3FFFA4CC-EDED-4B08-A5C9-0A323AD41740}" srcOrd="2" destOrd="0" presId="urn:microsoft.com/office/officeart/2005/8/layout/funnel1"/>
    <dgm:cxn modelId="{AFDF1C06-AC9C-4CC2-A9C1-CEAD98A317ED}" type="presParOf" srcId="{E8915938-080F-4892-904F-4F91663BF05A}" destId="{1E9FFE51-D0F7-47BD-B5D3-244469CA3B72}" srcOrd="3" destOrd="0" presId="urn:microsoft.com/office/officeart/2005/8/layout/funnel1"/>
    <dgm:cxn modelId="{474F1AEE-E003-4283-9D07-90CD82C79C27}" type="presParOf" srcId="{E8915938-080F-4892-904F-4F91663BF05A}" destId="{68949068-D45B-4A21-A1EC-E22FFD73CDC2}" srcOrd="4" destOrd="0" presId="urn:microsoft.com/office/officeart/2005/8/layout/funnel1"/>
    <dgm:cxn modelId="{2B770D9F-0C8B-4971-997A-108D80BC656B}" type="presParOf" srcId="{E8915938-080F-4892-904F-4F91663BF05A}" destId="{D3057242-7821-46B6-920B-081BD359DA57}" srcOrd="5" destOrd="0" presId="urn:microsoft.com/office/officeart/2005/8/layout/funnel1"/>
    <dgm:cxn modelId="{390F8B27-0FA6-4260-949B-27CF78110FA6}" type="presParOf" srcId="{E8915938-080F-4892-904F-4F91663BF05A}" destId="{44BA0C56-AE51-4ABE-A4A1-FA41272AA663}"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18D3E2-3447-4FAE-941A-3203E4FCF382}" type="doc">
      <dgm:prSet loTypeId="urn:microsoft.com/office/officeart/2005/8/layout/venn1" loCatId="relationship" qsTypeId="urn:microsoft.com/office/officeart/2005/8/quickstyle/simple1" qsCatId="simple" csTypeId="urn:microsoft.com/office/officeart/2005/8/colors/accent0_2" csCatId="mainScheme" phldr="1"/>
      <dgm:spPr/>
    </dgm:pt>
    <dgm:pt modelId="{CAB626DB-6C55-4E7B-85FB-156A12A83CC5}">
      <dgm:prSet phldrT="[Текст]"/>
      <dgm:spPr/>
      <dgm:t>
        <a:bodyPr/>
        <a:lstStyle/>
        <a:p>
          <a:r>
            <a:rPr lang="ru-RU" dirty="0" smtClean="0"/>
            <a:t>АССОЦИАЦИЯ</a:t>
          </a:r>
          <a:endParaRPr lang="ru-RU" dirty="0"/>
        </a:p>
      </dgm:t>
    </dgm:pt>
    <dgm:pt modelId="{D82E22E9-E509-4CCE-B164-8907AC9413F2}" type="parTrans" cxnId="{6BBD3371-6BBC-4B57-BC44-1CA560BB5D4E}">
      <dgm:prSet/>
      <dgm:spPr/>
      <dgm:t>
        <a:bodyPr/>
        <a:lstStyle/>
        <a:p>
          <a:endParaRPr lang="ru-RU"/>
        </a:p>
      </dgm:t>
    </dgm:pt>
    <dgm:pt modelId="{D7CFCDDF-833D-4111-9BEB-67F15032E3C1}" type="sibTrans" cxnId="{6BBD3371-6BBC-4B57-BC44-1CA560BB5D4E}">
      <dgm:prSet/>
      <dgm:spPr/>
      <dgm:t>
        <a:bodyPr/>
        <a:lstStyle/>
        <a:p>
          <a:endParaRPr lang="ru-RU"/>
        </a:p>
      </dgm:t>
    </dgm:pt>
    <dgm:pt modelId="{F4F7C95E-2382-4850-8B04-1783FD55C73B}">
      <dgm:prSet phldrT="[Текст]"/>
      <dgm:spPr/>
      <dgm:t>
        <a:bodyPr/>
        <a:lstStyle/>
        <a:p>
          <a:r>
            <a:rPr lang="ru-RU" dirty="0" smtClean="0"/>
            <a:t>ВПЕЧАТЛЕНИЕ</a:t>
          </a:r>
          <a:endParaRPr lang="ru-RU" dirty="0"/>
        </a:p>
      </dgm:t>
    </dgm:pt>
    <dgm:pt modelId="{92C0EB75-D1E8-476D-A5C2-D07CE767B862}" type="parTrans" cxnId="{A44985C5-61BA-428D-823D-C9E280811BE8}">
      <dgm:prSet/>
      <dgm:spPr/>
      <dgm:t>
        <a:bodyPr/>
        <a:lstStyle/>
        <a:p>
          <a:endParaRPr lang="ru-RU"/>
        </a:p>
      </dgm:t>
    </dgm:pt>
    <dgm:pt modelId="{13E9FD9F-8D35-4E23-A3C5-1A2137101259}" type="sibTrans" cxnId="{A44985C5-61BA-428D-823D-C9E280811BE8}">
      <dgm:prSet/>
      <dgm:spPr/>
      <dgm:t>
        <a:bodyPr/>
        <a:lstStyle/>
        <a:p>
          <a:endParaRPr lang="ru-RU"/>
        </a:p>
      </dgm:t>
    </dgm:pt>
    <dgm:pt modelId="{D9FED2FD-DA0F-425B-8D8A-E6127B5B195E}">
      <dgm:prSet phldrT="[Текст]"/>
      <dgm:spPr/>
      <dgm:t>
        <a:bodyPr/>
        <a:lstStyle/>
        <a:p>
          <a:r>
            <a:rPr lang="ru-RU" dirty="0" smtClean="0"/>
            <a:t>ПОВТОРЕНИЕ</a:t>
          </a:r>
          <a:endParaRPr lang="ru-RU" dirty="0"/>
        </a:p>
      </dgm:t>
    </dgm:pt>
    <dgm:pt modelId="{086D5E91-9068-46E2-A396-17F804AECD55}" type="parTrans" cxnId="{921E720C-4B9A-4ADE-B0FB-DAA9BB2A3003}">
      <dgm:prSet/>
      <dgm:spPr/>
      <dgm:t>
        <a:bodyPr/>
        <a:lstStyle/>
        <a:p>
          <a:endParaRPr lang="ru-RU"/>
        </a:p>
      </dgm:t>
    </dgm:pt>
    <dgm:pt modelId="{36DCD643-2BD1-407D-BD9D-3F1AFD9C085E}" type="sibTrans" cxnId="{921E720C-4B9A-4ADE-B0FB-DAA9BB2A3003}">
      <dgm:prSet/>
      <dgm:spPr/>
      <dgm:t>
        <a:bodyPr/>
        <a:lstStyle/>
        <a:p>
          <a:endParaRPr lang="ru-RU"/>
        </a:p>
      </dgm:t>
    </dgm:pt>
    <dgm:pt modelId="{2DE98488-CCE6-4895-B481-4B626390639C}" type="pres">
      <dgm:prSet presAssocID="{C818D3E2-3447-4FAE-941A-3203E4FCF382}" presName="compositeShape" presStyleCnt="0">
        <dgm:presLayoutVars>
          <dgm:chMax val="7"/>
          <dgm:dir/>
          <dgm:resizeHandles val="exact"/>
        </dgm:presLayoutVars>
      </dgm:prSet>
      <dgm:spPr/>
    </dgm:pt>
    <dgm:pt modelId="{44A0074C-6D96-4F3F-9E96-18D6D5214AC5}" type="pres">
      <dgm:prSet presAssocID="{CAB626DB-6C55-4E7B-85FB-156A12A83CC5}" presName="circ1" presStyleLbl="vennNode1" presStyleIdx="0" presStyleCnt="3" custScaleX="126272" custScaleY="111533"/>
      <dgm:spPr/>
      <dgm:t>
        <a:bodyPr/>
        <a:lstStyle/>
        <a:p>
          <a:endParaRPr lang="ru-RU"/>
        </a:p>
      </dgm:t>
    </dgm:pt>
    <dgm:pt modelId="{A8D0436D-6C6C-42E3-8E5A-EC823D41C2DA}" type="pres">
      <dgm:prSet presAssocID="{CAB626DB-6C55-4E7B-85FB-156A12A83CC5}" presName="circ1Tx" presStyleLbl="revTx" presStyleIdx="0" presStyleCnt="0">
        <dgm:presLayoutVars>
          <dgm:chMax val="0"/>
          <dgm:chPref val="0"/>
          <dgm:bulletEnabled val="1"/>
        </dgm:presLayoutVars>
      </dgm:prSet>
      <dgm:spPr/>
      <dgm:t>
        <a:bodyPr/>
        <a:lstStyle/>
        <a:p>
          <a:endParaRPr lang="ru-RU"/>
        </a:p>
      </dgm:t>
    </dgm:pt>
    <dgm:pt modelId="{3AA51BC7-AC21-4974-A308-8A3B79DA988F}" type="pres">
      <dgm:prSet presAssocID="{F4F7C95E-2382-4850-8B04-1783FD55C73B}" presName="circ2" presStyleLbl="vennNode1" presStyleIdx="1" presStyleCnt="3" custScaleX="148810"/>
      <dgm:spPr/>
      <dgm:t>
        <a:bodyPr/>
        <a:lstStyle/>
        <a:p>
          <a:endParaRPr lang="ru-RU"/>
        </a:p>
      </dgm:t>
    </dgm:pt>
    <dgm:pt modelId="{9EE1B3D0-9669-4F85-B20B-AAB615B40CF7}" type="pres">
      <dgm:prSet presAssocID="{F4F7C95E-2382-4850-8B04-1783FD55C73B}" presName="circ2Tx" presStyleLbl="revTx" presStyleIdx="0" presStyleCnt="0">
        <dgm:presLayoutVars>
          <dgm:chMax val="0"/>
          <dgm:chPref val="0"/>
          <dgm:bulletEnabled val="1"/>
        </dgm:presLayoutVars>
      </dgm:prSet>
      <dgm:spPr/>
      <dgm:t>
        <a:bodyPr/>
        <a:lstStyle/>
        <a:p>
          <a:endParaRPr lang="ru-RU"/>
        </a:p>
      </dgm:t>
    </dgm:pt>
    <dgm:pt modelId="{E4D19476-8F57-44DD-A364-37C841EC71B3}" type="pres">
      <dgm:prSet presAssocID="{D9FED2FD-DA0F-425B-8D8A-E6127B5B195E}" presName="circ3" presStyleLbl="vennNode1" presStyleIdx="2" presStyleCnt="3" custScaleX="161234"/>
      <dgm:spPr/>
      <dgm:t>
        <a:bodyPr/>
        <a:lstStyle/>
        <a:p>
          <a:endParaRPr lang="ru-RU"/>
        </a:p>
      </dgm:t>
    </dgm:pt>
    <dgm:pt modelId="{C6273833-ECD9-4701-A4D2-F9AA8F00F51D}" type="pres">
      <dgm:prSet presAssocID="{D9FED2FD-DA0F-425B-8D8A-E6127B5B195E}" presName="circ3Tx" presStyleLbl="revTx" presStyleIdx="0" presStyleCnt="0">
        <dgm:presLayoutVars>
          <dgm:chMax val="0"/>
          <dgm:chPref val="0"/>
          <dgm:bulletEnabled val="1"/>
        </dgm:presLayoutVars>
      </dgm:prSet>
      <dgm:spPr/>
      <dgm:t>
        <a:bodyPr/>
        <a:lstStyle/>
        <a:p>
          <a:endParaRPr lang="ru-RU"/>
        </a:p>
      </dgm:t>
    </dgm:pt>
  </dgm:ptLst>
  <dgm:cxnLst>
    <dgm:cxn modelId="{A44985C5-61BA-428D-823D-C9E280811BE8}" srcId="{C818D3E2-3447-4FAE-941A-3203E4FCF382}" destId="{F4F7C95E-2382-4850-8B04-1783FD55C73B}" srcOrd="1" destOrd="0" parTransId="{92C0EB75-D1E8-476D-A5C2-D07CE767B862}" sibTransId="{13E9FD9F-8D35-4E23-A3C5-1A2137101259}"/>
    <dgm:cxn modelId="{6BBD3371-6BBC-4B57-BC44-1CA560BB5D4E}" srcId="{C818D3E2-3447-4FAE-941A-3203E4FCF382}" destId="{CAB626DB-6C55-4E7B-85FB-156A12A83CC5}" srcOrd="0" destOrd="0" parTransId="{D82E22E9-E509-4CCE-B164-8907AC9413F2}" sibTransId="{D7CFCDDF-833D-4111-9BEB-67F15032E3C1}"/>
    <dgm:cxn modelId="{AEDABBD5-33FF-4B55-9BE2-FE88E0EF8A62}" type="presOf" srcId="{F4F7C95E-2382-4850-8B04-1783FD55C73B}" destId="{3AA51BC7-AC21-4974-A308-8A3B79DA988F}" srcOrd="0" destOrd="0" presId="urn:microsoft.com/office/officeart/2005/8/layout/venn1"/>
    <dgm:cxn modelId="{725D3BA8-EDF9-408E-97F8-5C944A5D9759}" type="presOf" srcId="{F4F7C95E-2382-4850-8B04-1783FD55C73B}" destId="{9EE1B3D0-9669-4F85-B20B-AAB615B40CF7}" srcOrd="1" destOrd="0" presId="urn:microsoft.com/office/officeart/2005/8/layout/venn1"/>
    <dgm:cxn modelId="{921E720C-4B9A-4ADE-B0FB-DAA9BB2A3003}" srcId="{C818D3E2-3447-4FAE-941A-3203E4FCF382}" destId="{D9FED2FD-DA0F-425B-8D8A-E6127B5B195E}" srcOrd="2" destOrd="0" parTransId="{086D5E91-9068-46E2-A396-17F804AECD55}" sibTransId="{36DCD643-2BD1-407D-BD9D-3F1AFD9C085E}"/>
    <dgm:cxn modelId="{D2110751-88BE-4FFB-B561-A323049F2EFD}" type="presOf" srcId="{D9FED2FD-DA0F-425B-8D8A-E6127B5B195E}" destId="{C6273833-ECD9-4701-A4D2-F9AA8F00F51D}" srcOrd="1" destOrd="0" presId="urn:microsoft.com/office/officeart/2005/8/layout/venn1"/>
    <dgm:cxn modelId="{B851CC4D-45CB-472F-BBEF-1975CBB1CBF5}" type="presOf" srcId="{D9FED2FD-DA0F-425B-8D8A-E6127B5B195E}" destId="{E4D19476-8F57-44DD-A364-37C841EC71B3}" srcOrd="0" destOrd="0" presId="urn:microsoft.com/office/officeart/2005/8/layout/venn1"/>
    <dgm:cxn modelId="{2E70397D-2E51-478C-842E-3557D2E9DC84}" type="presOf" srcId="{CAB626DB-6C55-4E7B-85FB-156A12A83CC5}" destId="{A8D0436D-6C6C-42E3-8E5A-EC823D41C2DA}" srcOrd="1" destOrd="0" presId="urn:microsoft.com/office/officeart/2005/8/layout/venn1"/>
    <dgm:cxn modelId="{58A77C15-2AAD-4C48-8990-005635240C41}" type="presOf" srcId="{CAB626DB-6C55-4E7B-85FB-156A12A83CC5}" destId="{44A0074C-6D96-4F3F-9E96-18D6D5214AC5}" srcOrd="0" destOrd="0" presId="urn:microsoft.com/office/officeart/2005/8/layout/venn1"/>
    <dgm:cxn modelId="{C6D1726B-F975-4862-BABF-397F4012D74B}" type="presOf" srcId="{C818D3E2-3447-4FAE-941A-3203E4FCF382}" destId="{2DE98488-CCE6-4895-B481-4B626390639C}" srcOrd="0" destOrd="0" presId="urn:microsoft.com/office/officeart/2005/8/layout/venn1"/>
    <dgm:cxn modelId="{A30AA20E-5297-40B1-9226-EF4126837747}" type="presParOf" srcId="{2DE98488-CCE6-4895-B481-4B626390639C}" destId="{44A0074C-6D96-4F3F-9E96-18D6D5214AC5}" srcOrd="0" destOrd="0" presId="urn:microsoft.com/office/officeart/2005/8/layout/venn1"/>
    <dgm:cxn modelId="{966B262B-6EB9-48B5-A676-26AE6F4BAB38}" type="presParOf" srcId="{2DE98488-CCE6-4895-B481-4B626390639C}" destId="{A8D0436D-6C6C-42E3-8E5A-EC823D41C2DA}" srcOrd="1" destOrd="0" presId="urn:microsoft.com/office/officeart/2005/8/layout/venn1"/>
    <dgm:cxn modelId="{7CE2ADE9-9FA8-45C3-AB69-C254CDED9B87}" type="presParOf" srcId="{2DE98488-CCE6-4895-B481-4B626390639C}" destId="{3AA51BC7-AC21-4974-A308-8A3B79DA988F}" srcOrd="2" destOrd="0" presId="urn:microsoft.com/office/officeart/2005/8/layout/venn1"/>
    <dgm:cxn modelId="{A3ECDE49-C6AE-43CD-8435-8E57821AD9B2}" type="presParOf" srcId="{2DE98488-CCE6-4895-B481-4B626390639C}" destId="{9EE1B3D0-9669-4F85-B20B-AAB615B40CF7}" srcOrd="3" destOrd="0" presId="urn:microsoft.com/office/officeart/2005/8/layout/venn1"/>
    <dgm:cxn modelId="{8F6A981A-9E3A-4322-8BF3-BBF3E281067C}" type="presParOf" srcId="{2DE98488-CCE6-4895-B481-4B626390639C}" destId="{E4D19476-8F57-44DD-A364-37C841EC71B3}" srcOrd="4" destOrd="0" presId="urn:microsoft.com/office/officeart/2005/8/layout/venn1"/>
    <dgm:cxn modelId="{75E0964D-DE6F-435D-90FD-491CD7F8271D}" type="presParOf" srcId="{2DE98488-CCE6-4895-B481-4B626390639C}" destId="{C6273833-ECD9-4701-A4D2-F9AA8F00F51D}"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D59154-47CF-457E-993A-BFDE2F3FBFF8}">
      <dsp:nvSpPr>
        <dsp:cNvPr id="0" name=""/>
        <dsp:cNvSpPr/>
      </dsp:nvSpPr>
      <dsp:spPr>
        <a:xfrm>
          <a:off x="1694777" y="320578"/>
          <a:ext cx="4953332" cy="1720227"/>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9E8858-C3E3-4463-A671-CECC2D3FF962}">
      <dsp:nvSpPr>
        <dsp:cNvPr id="0" name=""/>
        <dsp:cNvSpPr/>
      </dsp:nvSpPr>
      <dsp:spPr>
        <a:xfrm>
          <a:off x="3699148" y="4532830"/>
          <a:ext cx="959948" cy="614366"/>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FFA4CC-EDED-4B08-A5C9-0A323AD41740}">
      <dsp:nvSpPr>
        <dsp:cNvPr id="0" name=""/>
        <dsp:cNvSpPr/>
      </dsp:nvSpPr>
      <dsp:spPr>
        <a:xfrm>
          <a:off x="1875247" y="5024323"/>
          <a:ext cx="4607751" cy="1151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ru-RU" sz="4200" kern="1200" dirty="0" smtClean="0">
              <a:solidFill>
                <a:srgbClr val="FF33CC"/>
              </a:solidFill>
            </a:rPr>
            <a:t>ПАМЯТЬ</a:t>
          </a:r>
          <a:endParaRPr lang="ru-RU" sz="4200" kern="1200" dirty="0">
            <a:solidFill>
              <a:srgbClr val="FF33CC"/>
            </a:solidFill>
          </a:endParaRPr>
        </a:p>
      </dsp:txBody>
      <dsp:txXfrm>
        <a:off x="1875247" y="5024323"/>
        <a:ext cx="4607751" cy="1151937"/>
      </dsp:txXfrm>
    </dsp:sp>
    <dsp:sp modelId="{1E9FFE51-D0F7-47BD-B5D3-244469CA3B72}">
      <dsp:nvSpPr>
        <dsp:cNvPr id="0" name=""/>
        <dsp:cNvSpPr/>
      </dsp:nvSpPr>
      <dsp:spPr>
        <a:xfrm>
          <a:off x="3289898" y="2214578"/>
          <a:ext cx="2139390" cy="164607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smtClean="0">
              <a:solidFill>
                <a:schemeClr val="tx1"/>
              </a:solidFill>
            </a:rPr>
            <a:t>ТРЕНИРОВКА</a:t>
          </a:r>
          <a:endParaRPr lang="ru-RU" sz="1600" b="1" kern="1200" dirty="0">
            <a:solidFill>
              <a:schemeClr val="tx1"/>
            </a:solidFill>
          </a:endParaRPr>
        </a:p>
      </dsp:txBody>
      <dsp:txXfrm>
        <a:off x="3289898" y="2214578"/>
        <a:ext cx="2139390" cy="1646072"/>
      </dsp:txXfrm>
    </dsp:sp>
    <dsp:sp modelId="{68949068-D45B-4A21-A1EC-E22FFD73CDC2}">
      <dsp:nvSpPr>
        <dsp:cNvPr id="0" name=""/>
        <dsp:cNvSpPr/>
      </dsp:nvSpPr>
      <dsp:spPr>
        <a:xfrm>
          <a:off x="1928825" y="729110"/>
          <a:ext cx="2388709" cy="202438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smtClean="0">
              <a:solidFill>
                <a:schemeClr val="tx1"/>
              </a:solidFill>
            </a:rPr>
            <a:t>МОТИВАЦИЯ</a:t>
          </a:r>
          <a:endParaRPr lang="ru-RU" sz="1600" b="1" kern="1200" dirty="0">
            <a:solidFill>
              <a:schemeClr val="tx1"/>
            </a:solidFill>
          </a:endParaRPr>
        </a:p>
      </dsp:txBody>
      <dsp:txXfrm>
        <a:off x="1928825" y="729110"/>
        <a:ext cx="2388709" cy="2024380"/>
      </dsp:txXfrm>
    </dsp:sp>
    <dsp:sp modelId="{D3057242-7821-46B6-920B-081BD359DA57}">
      <dsp:nvSpPr>
        <dsp:cNvPr id="0" name=""/>
        <dsp:cNvSpPr/>
      </dsp:nvSpPr>
      <dsp:spPr>
        <a:xfrm>
          <a:off x="3849613" y="428631"/>
          <a:ext cx="2079742" cy="1789800"/>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smtClean="0">
              <a:solidFill>
                <a:schemeClr val="tx1"/>
              </a:solidFill>
            </a:rPr>
            <a:t>ИНТЕРЕС</a:t>
          </a:r>
          <a:endParaRPr lang="ru-RU" sz="1600" b="1" kern="1200" dirty="0">
            <a:solidFill>
              <a:schemeClr val="tx1"/>
            </a:solidFill>
          </a:endParaRPr>
        </a:p>
      </dsp:txBody>
      <dsp:txXfrm>
        <a:off x="3849613" y="428631"/>
        <a:ext cx="2079742" cy="1789800"/>
      </dsp:txXfrm>
    </dsp:sp>
    <dsp:sp modelId="{44BA0C56-AE51-4ABE-A4A1-FA41272AA663}">
      <dsp:nvSpPr>
        <dsp:cNvPr id="0" name=""/>
        <dsp:cNvSpPr/>
      </dsp:nvSpPr>
      <dsp:spPr>
        <a:xfrm>
          <a:off x="1071559" y="-32593"/>
          <a:ext cx="6215126" cy="4584534"/>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A0074C-6D96-4F3F-9E96-18D6D5214AC5}">
      <dsp:nvSpPr>
        <dsp:cNvPr id="0" name=""/>
        <dsp:cNvSpPr/>
      </dsp:nvSpPr>
      <dsp:spPr>
        <a:xfrm>
          <a:off x="2236470" y="-25029"/>
          <a:ext cx="3951031" cy="348985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ru-RU" sz="2900" kern="1200" dirty="0" smtClean="0"/>
            <a:t>АССОЦИАЦИЯ</a:t>
          </a:r>
          <a:endParaRPr lang="ru-RU" sz="2900" kern="1200" dirty="0"/>
        </a:p>
      </dsp:txBody>
      <dsp:txXfrm>
        <a:off x="2763274" y="585694"/>
        <a:ext cx="2897422" cy="1570432"/>
      </dsp:txXfrm>
    </dsp:sp>
    <dsp:sp modelId="{3AA51BC7-AC21-4974-A308-8A3B79DA988F}">
      <dsp:nvSpPr>
        <dsp:cNvPr id="0" name=""/>
        <dsp:cNvSpPr/>
      </dsp:nvSpPr>
      <dsp:spPr>
        <a:xfrm>
          <a:off x="3012907" y="2111018"/>
          <a:ext cx="4656241" cy="3128984"/>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ru-RU" sz="2800" kern="1200" dirty="0" smtClean="0"/>
            <a:t>ВПЕЧАТЛЕНИЕ</a:t>
          </a:r>
          <a:endParaRPr lang="ru-RU" sz="2800" kern="1200" dirty="0"/>
        </a:p>
      </dsp:txBody>
      <dsp:txXfrm>
        <a:off x="4436941" y="2919339"/>
        <a:ext cx="2793745" cy="1720941"/>
      </dsp:txXfrm>
    </dsp:sp>
    <dsp:sp modelId="{E4D19476-8F57-44DD-A364-37C841EC71B3}">
      <dsp:nvSpPr>
        <dsp:cNvPr id="0" name=""/>
        <dsp:cNvSpPr/>
      </dsp:nvSpPr>
      <dsp:spPr>
        <a:xfrm>
          <a:off x="560451" y="2111018"/>
          <a:ext cx="5044986" cy="3128984"/>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ru-RU" sz="2700" kern="1200" dirty="0" smtClean="0"/>
            <a:t>ПОВТОРЕНИЕ</a:t>
          </a:r>
          <a:endParaRPr lang="ru-RU" sz="2700" kern="1200" dirty="0"/>
        </a:p>
      </dsp:txBody>
      <dsp:txXfrm>
        <a:off x="1035520" y="2919339"/>
        <a:ext cx="3026992" cy="1720941"/>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4F00AB-1FB9-4DB5-8328-B0079BEF1EB3}" type="datetimeFigureOut">
              <a:rPr lang="ru-RU" smtClean="0"/>
              <a:pPr/>
              <a:t>20.04.2016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2C7EB1-62B9-42AC-A9D6-800AD529E30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93D9C4D-6223-43F1-8CAD-3FBE468F47ED}" type="slidenum">
              <a:rPr lang="ru-RU"/>
              <a:pPr/>
              <a:t>2</a:t>
            </a:fld>
            <a:endParaRPr lang="ru-R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63AF961-FF45-4EDF-8385-6D3B4B9BA35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D0B84BF-9E30-4766-B2C8-78C8BE9A6C5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B2EEBCA-AC42-4FA6-BE66-3321AC8A23F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56CCE62-AAE0-42BF-88DD-88FEE1C5637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698DB97-2ADB-4DEE-82FD-6CC1BFC721A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78E9B0F-5837-4913-9DB3-81BB954462C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F117DFE0-D4C1-4274-A6F2-30E6693EF68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4743869C-E828-40B4-A277-829B6BCCB78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8FA97ADA-F519-4A6C-83AB-F9A778C4105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AF01C64-4499-4776-BF22-4C06F829E84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2721B26-9B13-4CA7-B93D-023B90E2A68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97CE959-7F91-4F29-9214-BB0793F1D6A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 Target="slide15.xml"/><Relationship Id="rId7" Type="http://schemas.openxmlformats.org/officeDocument/2006/relationships/slide" Target="slide19.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8.xml"/><Relationship Id="rId5" Type="http://schemas.openxmlformats.org/officeDocument/2006/relationships/slide" Target="slide14.xml"/><Relationship Id="rId4" Type="http://schemas.openxmlformats.org/officeDocument/2006/relationships/slide" Target="slide17.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457200" y="1000125"/>
            <a:ext cx="8229600" cy="4714875"/>
          </a:xfrm>
        </p:spPr>
        <p:txBody>
          <a:bodyPr/>
          <a:lstStyle/>
          <a:p>
            <a:r>
              <a:rPr lang="ru-RU" sz="3200" b="1" smtClean="0">
                <a:solidFill>
                  <a:srgbClr val="CC3399"/>
                </a:solidFill>
              </a:rPr>
              <a:t>МНЕМОТЕХНИКА (или мнемоника) </a:t>
            </a:r>
            <a:br>
              <a:rPr lang="ru-RU" sz="3200" b="1" smtClean="0">
                <a:solidFill>
                  <a:srgbClr val="CC3399"/>
                </a:solidFill>
              </a:rPr>
            </a:br>
            <a:r>
              <a:rPr lang="ru-RU" sz="3200" b="1" smtClean="0"/>
              <a:t>– от греческого </a:t>
            </a:r>
            <a:r>
              <a:rPr lang="en-US" sz="3200" b="1" smtClean="0"/>
              <a:t>mnemonikon </a:t>
            </a:r>
            <a:r>
              <a:rPr lang="ru-RU" sz="3200" b="1" smtClean="0"/>
              <a:t> - искусство запоминания, означает совокупность приемов и способов, облегчающих запоминание и увеличивающих объем памяти путем образования искусственных ассоциаций</a:t>
            </a:r>
            <a:r>
              <a:rPr lang="ru-RU" b="1" smtClean="0"/>
              <a:t>.</a:t>
            </a:r>
            <a:r>
              <a:rPr lang="ru-RU" smtClean="0"/>
              <a:t/>
            </a:r>
            <a:br>
              <a:rPr lang="ru-RU" smtClean="0"/>
            </a:br>
            <a:endParaRPr lang="ru-RU"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68313" y="0"/>
            <a:ext cx="8229600" cy="633413"/>
          </a:xfrm>
        </p:spPr>
        <p:txBody>
          <a:bodyPr>
            <a:normAutofit fontScale="90000"/>
          </a:bodyPr>
          <a:lstStyle/>
          <a:p>
            <a:r>
              <a:rPr lang="ru-RU" sz="3600"/>
              <a:t>Гигиена памяти мнемотехника</a:t>
            </a:r>
          </a:p>
        </p:txBody>
      </p:sp>
      <p:sp>
        <p:nvSpPr>
          <p:cNvPr id="13315" name="Rectangle 3"/>
          <p:cNvSpPr>
            <a:spLocks noGrp="1" noChangeArrowheads="1"/>
          </p:cNvSpPr>
          <p:nvPr>
            <p:ph idx="1"/>
          </p:nvPr>
        </p:nvSpPr>
        <p:spPr>
          <a:xfrm>
            <a:off x="0" y="692150"/>
            <a:ext cx="9144000" cy="6165850"/>
          </a:xfrm>
        </p:spPr>
        <p:txBody>
          <a:bodyPr>
            <a:normAutofit/>
          </a:bodyPr>
          <a:lstStyle/>
          <a:p>
            <a:pPr algn="ctr">
              <a:lnSpc>
                <a:spcPct val="80000"/>
              </a:lnSpc>
              <a:buNone/>
            </a:pPr>
            <a:r>
              <a:rPr lang="ru-RU" sz="2400" b="1" dirty="0" smtClean="0"/>
              <a:t>Мнемотехника </a:t>
            </a:r>
            <a:r>
              <a:rPr lang="ru-RU" sz="2400" b="1" dirty="0"/>
              <a:t>–это искусство запоминания.</a:t>
            </a:r>
          </a:p>
          <a:p>
            <a:pPr>
              <a:lnSpc>
                <a:spcPct val="80000"/>
              </a:lnSpc>
            </a:pPr>
            <a:endParaRPr lang="ru-RU" sz="2400" b="1" dirty="0"/>
          </a:p>
          <a:p>
            <a:pPr>
              <a:lnSpc>
                <a:spcPct val="80000"/>
              </a:lnSpc>
              <a:buNone/>
            </a:pPr>
            <a:r>
              <a:rPr lang="ru-RU" sz="2400" b="1" dirty="0"/>
              <a:t>Условием постоянной готовности памяти к запоминанию является соблюдение следующих правил гигиены памяти:</a:t>
            </a:r>
          </a:p>
          <a:p>
            <a:pPr>
              <a:lnSpc>
                <a:spcPct val="80000"/>
              </a:lnSpc>
              <a:buNone/>
            </a:pPr>
            <a:r>
              <a:rPr lang="ru-RU" sz="2400" dirty="0"/>
              <a:t>а)   мини-перерывы через каждые 40—45 мин интенсивной умственной работы;</a:t>
            </a:r>
          </a:p>
          <a:p>
            <a:pPr>
              <a:lnSpc>
                <a:spcPct val="80000"/>
              </a:lnSpc>
              <a:buNone/>
            </a:pPr>
            <a:r>
              <a:rPr lang="ru-RU" sz="2400" dirty="0"/>
              <a:t>б)   большие перерывы на 15—20 мин через каждые 2—2,5 ч с физической разминкой;</a:t>
            </a:r>
          </a:p>
          <a:p>
            <a:pPr>
              <a:lnSpc>
                <a:spcPct val="80000"/>
              </a:lnSpc>
              <a:buNone/>
            </a:pPr>
            <a:r>
              <a:rPr lang="ru-RU" sz="2400" dirty="0"/>
              <a:t>в)   полноценный регулярный сон;</a:t>
            </a:r>
          </a:p>
          <a:p>
            <a:pPr>
              <a:lnSpc>
                <a:spcPct val="80000"/>
              </a:lnSpc>
              <a:buNone/>
            </a:pPr>
            <a:r>
              <a:rPr lang="ru-RU" sz="2400" dirty="0"/>
              <a:t>г)   ритмическое полноценное питание;</a:t>
            </a:r>
          </a:p>
          <a:p>
            <a:pPr>
              <a:lnSpc>
                <a:spcPct val="80000"/>
              </a:lnSpc>
              <a:buNone/>
            </a:pPr>
            <a:r>
              <a:rPr lang="ru-RU" sz="2400" dirty="0" err="1"/>
              <a:t>д</a:t>
            </a:r>
            <a:r>
              <a:rPr lang="ru-RU" sz="2400" dirty="0"/>
              <a:t>)  </a:t>
            </a:r>
            <a:r>
              <a:rPr lang="ru-RU" sz="2400" dirty="0" smtClean="0"/>
              <a:t>отказ </a:t>
            </a:r>
            <a:r>
              <a:rPr lang="ru-RU" sz="2400" dirty="0"/>
              <a:t>от кофе, чая при утомлении.</a:t>
            </a:r>
          </a:p>
          <a:p>
            <a:pPr>
              <a:lnSpc>
                <a:spcPct val="80000"/>
              </a:lnSpc>
              <a:buFont typeface="Wingdings" pitchFamily="2" charset="2"/>
              <a:buNone/>
            </a:pPr>
            <a:endParaRPr lang="ru-RU" sz="2400" dirty="0"/>
          </a:p>
          <a:p>
            <a:pPr>
              <a:lnSpc>
                <a:spcPct val="80000"/>
              </a:lnSpc>
              <a:buNone/>
            </a:pPr>
            <a:r>
              <a:rPr lang="ru-RU" sz="2400" b="1" dirty="0"/>
              <a:t>Приемы мнемотехники</a:t>
            </a:r>
            <a:r>
              <a:rPr lang="ru-RU" sz="2400" dirty="0"/>
              <a:t>: </a:t>
            </a:r>
          </a:p>
          <a:p>
            <a:pPr>
              <a:lnSpc>
                <a:spcPct val="80000"/>
              </a:lnSpc>
            </a:pPr>
            <a:r>
              <a:rPr lang="ru-RU" sz="2400" dirty="0"/>
              <a:t>в 1-й день  2-3 повторения; </a:t>
            </a:r>
          </a:p>
          <a:p>
            <a:pPr>
              <a:lnSpc>
                <a:spcPct val="80000"/>
              </a:lnSpc>
            </a:pPr>
            <a:r>
              <a:rPr lang="ru-RU" sz="2400" dirty="0"/>
              <a:t>во 2-й  1-2 повторения; </a:t>
            </a:r>
          </a:p>
          <a:p>
            <a:pPr>
              <a:lnSpc>
                <a:spcPct val="80000"/>
              </a:lnSpc>
            </a:pPr>
            <a:r>
              <a:rPr lang="ru-RU" sz="2400" dirty="0"/>
              <a:t>в 4, б, 9-й и т. д.  по одному повторению.</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914400" y="214313"/>
            <a:ext cx="8229600" cy="571500"/>
          </a:xfrm>
        </p:spPr>
        <p:txBody>
          <a:bodyPr/>
          <a:lstStyle/>
          <a:p>
            <a:r>
              <a:rPr lang="ru-RU" sz="3200" b="1" smtClean="0">
                <a:solidFill>
                  <a:srgbClr val="FF0066"/>
                </a:solidFill>
              </a:rPr>
              <a:t>мнемотехнические приемы</a:t>
            </a:r>
            <a:r>
              <a:rPr lang="ru-RU" sz="3200" smtClean="0">
                <a:solidFill>
                  <a:srgbClr val="FF0066"/>
                </a:solidFill>
              </a:rPr>
              <a:t> </a:t>
            </a:r>
          </a:p>
        </p:txBody>
      </p:sp>
      <p:sp>
        <p:nvSpPr>
          <p:cNvPr id="13315" name="Содержимое 2"/>
          <p:cNvSpPr>
            <a:spLocks noGrp="1"/>
          </p:cNvSpPr>
          <p:nvPr>
            <p:ph idx="1"/>
          </p:nvPr>
        </p:nvSpPr>
        <p:spPr>
          <a:xfrm>
            <a:off x="1071563" y="1071563"/>
            <a:ext cx="7872412" cy="5286375"/>
          </a:xfrm>
        </p:spPr>
        <p:txBody>
          <a:bodyPr/>
          <a:lstStyle/>
          <a:p>
            <a:pPr algn="r">
              <a:buFontTx/>
              <a:buNone/>
            </a:pPr>
            <a:r>
              <a:rPr lang="ru-RU" sz="2000" b="1" i="1" smtClean="0"/>
              <a:t>Приемы работы с запоминаемым материалом </a:t>
            </a:r>
            <a:endParaRPr lang="ru-RU" sz="2000" smtClean="0"/>
          </a:p>
          <a:p>
            <a:r>
              <a:rPr lang="ru-RU" sz="2400" i="1" u="sng" smtClean="0"/>
              <a:t>Структурирование </a:t>
            </a:r>
            <a:r>
              <a:rPr lang="ru-RU" sz="2400" smtClean="0"/>
              <a:t>- установление взаимного расположения частей, составляющих целое. </a:t>
            </a:r>
          </a:p>
          <a:p>
            <a:r>
              <a:rPr lang="ru-RU" sz="2400" i="1" smtClean="0"/>
              <a:t> </a:t>
            </a:r>
            <a:r>
              <a:rPr lang="ru-RU" sz="2400" i="1" u="sng" smtClean="0"/>
              <a:t>Схематизация</a:t>
            </a:r>
            <a:r>
              <a:rPr lang="ru-RU" sz="2400" i="1" smtClean="0"/>
              <a:t> (построение графических схем) ­</a:t>
            </a:r>
            <a:r>
              <a:rPr lang="ru-RU" sz="2400" smtClean="0"/>
              <a:t>изображение или описание чего-либо в основных чертах или упрощенное представление запоминаемой ин­формации. </a:t>
            </a:r>
          </a:p>
          <a:p>
            <a:r>
              <a:rPr lang="ru-RU" sz="2400" i="1" u="sng" smtClean="0"/>
              <a:t>Серийная организация материала </a:t>
            </a:r>
            <a:r>
              <a:rPr lang="ru-RU" sz="2400" smtClean="0"/>
              <a:t>- установление или построение различных последовательностей: распределение по объему, по времени, упорядочивание в пространстве. </a:t>
            </a:r>
          </a:p>
          <a:p>
            <a:r>
              <a:rPr lang="ru-RU" sz="2400" i="1" u="sng" smtClean="0"/>
              <a:t>Ассоциации</a:t>
            </a:r>
            <a:r>
              <a:rPr lang="ru-RU" sz="2400" i="1" smtClean="0"/>
              <a:t> </a:t>
            </a:r>
            <a:r>
              <a:rPr lang="ru-RU" sz="2400" smtClean="0"/>
              <a:t>- установление связей по сходству, смежности или противоположности. </a:t>
            </a:r>
          </a:p>
          <a:p>
            <a:endParaRPr 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914400" y="214313"/>
            <a:ext cx="8229600" cy="571500"/>
          </a:xfrm>
        </p:spPr>
        <p:txBody>
          <a:bodyPr/>
          <a:lstStyle/>
          <a:p>
            <a:r>
              <a:rPr lang="ru-RU" sz="3200" b="1" smtClean="0">
                <a:solidFill>
                  <a:srgbClr val="FF0066"/>
                </a:solidFill>
              </a:rPr>
              <a:t>мнемотехнические приемы</a:t>
            </a:r>
            <a:r>
              <a:rPr lang="ru-RU" sz="3200" smtClean="0">
                <a:solidFill>
                  <a:srgbClr val="FF0066"/>
                </a:solidFill>
              </a:rPr>
              <a:t> </a:t>
            </a:r>
          </a:p>
        </p:txBody>
      </p:sp>
      <p:sp>
        <p:nvSpPr>
          <p:cNvPr id="12291" name="Содержимое 2"/>
          <p:cNvSpPr>
            <a:spLocks noGrp="1"/>
          </p:cNvSpPr>
          <p:nvPr>
            <p:ph idx="1"/>
          </p:nvPr>
        </p:nvSpPr>
        <p:spPr>
          <a:xfrm>
            <a:off x="1143000" y="1071563"/>
            <a:ext cx="7800975" cy="4525962"/>
          </a:xfrm>
        </p:spPr>
        <p:txBody>
          <a:bodyPr/>
          <a:lstStyle/>
          <a:p>
            <a:pPr algn="r">
              <a:buFontTx/>
              <a:buNone/>
            </a:pPr>
            <a:r>
              <a:rPr lang="ru-RU" sz="2000" b="1" i="1" smtClean="0"/>
              <a:t>Приемы работы с запоминаемым материалом </a:t>
            </a:r>
            <a:endParaRPr lang="ru-RU" sz="2000" smtClean="0"/>
          </a:p>
          <a:p>
            <a:r>
              <a:rPr lang="ru-RU" sz="2400" i="1" u="sng" smtClean="0"/>
              <a:t>Группировка - </a:t>
            </a:r>
            <a:r>
              <a:rPr lang="ru-RU" sz="2400" smtClean="0"/>
              <a:t>разбиение материала на группы по каким-либо основаниям (смыслу, ассоциациям и др.). </a:t>
            </a:r>
          </a:p>
          <a:p>
            <a:r>
              <a:rPr lang="ru-RU" sz="2400" i="1" u="sng" smtClean="0"/>
              <a:t>Выделение опорных пунктов </a:t>
            </a:r>
            <a:r>
              <a:rPr lang="ru-RU" sz="2400" smtClean="0"/>
              <a:t>- фиксация какого­-либо краткого пункта, служащего опорой более широкого содержания (тезисы, заглавие, вопросы к тексту, примеры, цифровые данные, сравнения). </a:t>
            </a:r>
          </a:p>
          <a:p>
            <a:r>
              <a:rPr lang="ru-RU" sz="2400" i="1" u="sng" smtClean="0"/>
              <a:t>План</a:t>
            </a:r>
            <a:r>
              <a:rPr lang="ru-RU" sz="2400" i="1" smtClean="0"/>
              <a:t> </a:t>
            </a:r>
            <a:r>
              <a:rPr lang="ru-RU" sz="2400" smtClean="0"/>
              <a:t>- совокупность опорных пунктов. </a:t>
            </a:r>
          </a:p>
          <a:p>
            <a:r>
              <a:rPr lang="ru-RU" sz="2400" i="1" u="sng" smtClean="0"/>
              <a:t> Классификация </a:t>
            </a:r>
            <a:r>
              <a:rPr lang="ru-RU" sz="2400" smtClean="0"/>
              <a:t>- распределение каких-либо пред­метов, явлений, понятий по классам, группам, разрядам на основе определенных общих признаков. </a:t>
            </a:r>
          </a:p>
          <a:p>
            <a:endParaRPr lang="ru-RU" smtClean="0"/>
          </a:p>
        </p:txBody>
      </p:sp>
      <p:pic>
        <p:nvPicPr>
          <p:cNvPr id="12292" name="Picture 4" descr="D:\картинки собранные\смайлики\Рисунок3.wmf"/>
          <p:cNvPicPr>
            <a:picLocks noChangeAspect="1" noChangeArrowheads="1"/>
          </p:cNvPicPr>
          <p:nvPr/>
        </p:nvPicPr>
        <p:blipFill>
          <a:blip r:embed="rId2" cstate="print"/>
          <a:srcRect/>
          <a:stretch>
            <a:fillRect/>
          </a:stretch>
        </p:blipFill>
        <p:spPr bwMode="auto">
          <a:xfrm>
            <a:off x="0" y="0"/>
            <a:ext cx="1643063" cy="1484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2057400" y="285750"/>
            <a:ext cx="7086600" cy="571500"/>
          </a:xfrm>
        </p:spPr>
        <p:txBody>
          <a:bodyPr/>
          <a:lstStyle/>
          <a:p>
            <a:r>
              <a:rPr lang="ru-RU" sz="3200" b="1" smtClean="0">
                <a:solidFill>
                  <a:srgbClr val="FF0066"/>
                </a:solidFill>
              </a:rPr>
              <a:t>мнемотехнические приемы</a:t>
            </a:r>
            <a:r>
              <a:rPr lang="ru-RU" sz="3200" smtClean="0">
                <a:solidFill>
                  <a:srgbClr val="FF0066"/>
                </a:solidFill>
              </a:rPr>
              <a:t> </a:t>
            </a:r>
          </a:p>
        </p:txBody>
      </p:sp>
      <p:sp>
        <p:nvSpPr>
          <p:cNvPr id="16387" name="Содержимое 2"/>
          <p:cNvSpPr>
            <a:spLocks noGrp="1"/>
          </p:cNvSpPr>
          <p:nvPr>
            <p:ph idx="1"/>
          </p:nvPr>
        </p:nvSpPr>
        <p:spPr>
          <a:xfrm>
            <a:off x="1071563" y="1071563"/>
            <a:ext cx="7872412" cy="5000625"/>
          </a:xfrm>
        </p:spPr>
        <p:txBody>
          <a:bodyPr/>
          <a:lstStyle/>
          <a:p>
            <a:pPr algn="r">
              <a:buFontTx/>
              <a:buNone/>
            </a:pPr>
            <a:r>
              <a:rPr lang="ru-RU" sz="2000" b="1" i="1" dirty="0" smtClean="0"/>
              <a:t>Зубрежка </a:t>
            </a:r>
            <a:endParaRPr lang="ru-RU" sz="2000" dirty="0" smtClean="0"/>
          </a:p>
          <a:p>
            <a:pPr>
              <a:buNone/>
            </a:pPr>
            <a:r>
              <a:rPr lang="ru-RU" sz="2000" dirty="0" smtClean="0"/>
              <a:t>Бывает так, что какой-то материал ну совершенно не идет! В этом случае можно прибегнуть к банальной зубрежке. Конечно, много так не выучишь, но этот способ можно применять в крайнем случае. У этого способа запоминания материала тоже есть свои правила. </a:t>
            </a:r>
          </a:p>
          <a:p>
            <a:pPr>
              <a:buNone/>
            </a:pPr>
            <a:r>
              <a:rPr lang="ru-RU" sz="2000" dirty="0" smtClean="0"/>
              <a:t>Какова процедура зазубривания? </a:t>
            </a:r>
          </a:p>
          <a:p>
            <a:r>
              <a:rPr lang="ru-RU" sz="2000" dirty="0" smtClean="0"/>
              <a:t>- Повторить про себя или вслух то, что нужно запомнить. </a:t>
            </a:r>
          </a:p>
          <a:p>
            <a:r>
              <a:rPr lang="ru-RU" sz="2000" dirty="0" smtClean="0"/>
              <a:t>- Повторить через 1 секунду, через 2 секунды, через 4 секунды. </a:t>
            </a:r>
          </a:p>
          <a:p>
            <a:r>
              <a:rPr lang="ru-RU" sz="2000" dirty="0" smtClean="0"/>
              <a:t>- Повторить, выждав 1О минут (для запечатления). </a:t>
            </a:r>
          </a:p>
          <a:p>
            <a:r>
              <a:rPr lang="ru-RU" sz="2000" dirty="0" smtClean="0"/>
              <a:t>- Для перевода материала в долговременную память повторить его через 2-3 часа. </a:t>
            </a:r>
          </a:p>
          <a:p>
            <a:r>
              <a:rPr lang="ru-RU" sz="2000" dirty="0" smtClean="0"/>
              <a:t>- Повторить через 2 дня, через 5 дней (для закрепления в долговременной  памяти). </a:t>
            </a:r>
          </a:p>
          <a:p>
            <a:endParaRPr lang="ru-RU" dirty="0" smtClean="0"/>
          </a:p>
        </p:txBody>
      </p:sp>
      <p:pic>
        <p:nvPicPr>
          <p:cNvPr id="16388" name="Picture 4" descr="F:\память\default1.jpeg"/>
          <p:cNvPicPr>
            <a:picLocks noChangeAspect="1" noChangeArrowheads="1"/>
          </p:cNvPicPr>
          <p:nvPr/>
        </p:nvPicPr>
        <p:blipFill>
          <a:blip r:embed="rId2" cstate="print"/>
          <a:srcRect/>
          <a:stretch>
            <a:fillRect/>
          </a:stretch>
        </p:blipFill>
        <p:spPr bwMode="auto">
          <a:xfrm>
            <a:off x="0" y="0"/>
            <a:ext cx="2351088"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ru-RU" b="0"/>
              <a:t>ЗАПОМИНАНИЕ СЛОВ:</a:t>
            </a:r>
          </a:p>
        </p:txBody>
      </p:sp>
      <p:sp>
        <p:nvSpPr>
          <p:cNvPr id="25603" name="Rectangle 3"/>
          <p:cNvSpPr>
            <a:spLocks noGrp="1" noChangeArrowheads="1"/>
          </p:cNvSpPr>
          <p:nvPr>
            <p:ph idx="1"/>
          </p:nvPr>
        </p:nvSpPr>
        <p:spPr>
          <a:xfrm>
            <a:off x="457200" y="1600200"/>
            <a:ext cx="8229600" cy="4852988"/>
          </a:xfrm>
        </p:spPr>
        <p:txBody>
          <a:bodyPr/>
          <a:lstStyle/>
          <a:p>
            <a:pPr>
              <a:buNone/>
            </a:pPr>
            <a:r>
              <a:rPr lang="ru-RU" sz="3600" b="1" dirty="0" smtClean="0"/>
              <a:t>Без </a:t>
            </a:r>
            <a:r>
              <a:rPr lang="ru-RU" sz="3600" b="1" dirty="0"/>
              <a:t>логической связи:</a:t>
            </a:r>
          </a:p>
          <a:p>
            <a:endParaRPr lang="ru-RU" sz="3600" b="1" dirty="0"/>
          </a:p>
          <a:p>
            <a:r>
              <a:rPr lang="ru-RU" b="1" dirty="0"/>
              <a:t>Гриб-диван </a:t>
            </a:r>
          </a:p>
          <a:p>
            <a:r>
              <a:rPr lang="ru-RU" b="1" dirty="0"/>
              <a:t> Спички- овца</a:t>
            </a:r>
          </a:p>
          <a:p>
            <a:r>
              <a:rPr lang="ru-RU" b="1" dirty="0"/>
              <a:t> Море-груша </a:t>
            </a:r>
          </a:p>
          <a:p>
            <a:r>
              <a:rPr lang="ru-RU" b="1" dirty="0"/>
              <a:t> Снег-ворота</a:t>
            </a:r>
          </a:p>
          <a:p>
            <a:r>
              <a:rPr lang="ru-RU" b="1" dirty="0"/>
              <a:t> Пирог-нога  </a:t>
            </a:r>
          </a:p>
          <a:p>
            <a:r>
              <a:rPr lang="ru-RU" dirty="0"/>
              <a:t> </a:t>
            </a:r>
            <a:r>
              <a:rPr lang="ru-RU" b="1" dirty="0"/>
              <a:t>Компас-зуб</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914400" y="214313"/>
            <a:ext cx="8229600" cy="571500"/>
          </a:xfrm>
        </p:spPr>
        <p:txBody>
          <a:bodyPr/>
          <a:lstStyle/>
          <a:p>
            <a:r>
              <a:rPr lang="ru-RU" sz="3200" b="1" smtClean="0">
                <a:solidFill>
                  <a:srgbClr val="FF0066"/>
                </a:solidFill>
              </a:rPr>
              <a:t>мнемотехнические приемы</a:t>
            </a:r>
            <a:r>
              <a:rPr lang="ru-RU" sz="3200" smtClean="0">
                <a:solidFill>
                  <a:srgbClr val="FF0066"/>
                </a:solidFill>
              </a:rPr>
              <a:t> </a:t>
            </a:r>
          </a:p>
        </p:txBody>
      </p:sp>
      <p:sp>
        <p:nvSpPr>
          <p:cNvPr id="17411" name="Содержимое 2"/>
          <p:cNvSpPr>
            <a:spLocks noGrp="1"/>
          </p:cNvSpPr>
          <p:nvPr>
            <p:ph idx="1"/>
          </p:nvPr>
        </p:nvSpPr>
        <p:spPr>
          <a:xfrm>
            <a:off x="1357313" y="1071563"/>
            <a:ext cx="7586662" cy="5143500"/>
          </a:xfrm>
        </p:spPr>
        <p:txBody>
          <a:bodyPr/>
          <a:lstStyle/>
          <a:p>
            <a:pPr algn="r">
              <a:buFontTx/>
              <a:buNone/>
            </a:pPr>
            <a:r>
              <a:rPr lang="ru-RU" sz="2000" b="1" i="1" smtClean="0"/>
              <a:t>Приемы зрительной памяти </a:t>
            </a:r>
            <a:endParaRPr lang="ru-RU" sz="2000" smtClean="0"/>
          </a:p>
          <a:p>
            <a:r>
              <a:rPr lang="ru-RU" sz="2000" smtClean="0"/>
              <a:t>1.  Мысленно представим предмет, который мы хотим запомнить. Раскрасим его в своем воображении необычным цветом или представим его огромного размера, повернем и рассмотрим предмет с разных сторон. Трудно забыть его после таких действий, не правда ли? </a:t>
            </a:r>
          </a:p>
          <a:p>
            <a:r>
              <a:rPr lang="ru-RU" sz="2000" smtClean="0"/>
              <a:t>2.</a:t>
            </a:r>
            <a:r>
              <a:rPr lang="ru-RU" sz="2000" b="1" smtClean="0"/>
              <a:t> </a:t>
            </a:r>
            <a:r>
              <a:rPr lang="ru-RU" sz="2000" smtClean="0"/>
              <a:t>Визуализация в чистом виде. Для запоминания коротких чисел вполне достаточно создать их зрительный образ. Представьте себе, что число, которое вам необходимо запомнить, написано крупным красным шрифтом на белой стене или горит неоновыми цифрами на фоне черного неба. Заставьте эту надпись мигать не менее 15 секунд в вашем воображении. Повторяя число вслух, вы еще больше облегчите его запоминание, призвав еще один канал чувственного восприятия. </a:t>
            </a:r>
          </a:p>
          <a:p>
            <a:endParaRPr lang="ru-R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ru-RU" i="1"/>
              <a:t>Способы запоминания</a:t>
            </a:r>
          </a:p>
        </p:txBody>
      </p:sp>
      <p:sp>
        <p:nvSpPr>
          <p:cNvPr id="14339" name="Rectangle 3"/>
          <p:cNvSpPr>
            <a:spLocks noGrp="1" noChangeArrowheads="1"/>
          </p:cNvSpPr>
          <p:nvPr>
            <p:ph idx="1"/>
          </p:nvPr>
        </p:nvSpPr>
        <p:spPr>
          <a:xfrm>
            <a:off x="395288" y="1557338"/>
            <a:ext cx="8229600" cy="4924425"/>
          </a:xfrm>
        </p:spPr>
        <p:txBody>
          <a:bodyPr/>
          <a:lstStyle/>
          <a:p>
            <a:pPr>
              <a:lnSpc>
                <a:spcPct val="80000"/>
              </a:lnSpc>
              <a:buNone/>
            </a:pPr>
            <a:r>
              <a:rPr lang="ru-RU" b="1" u="sng" dirty="0"/>
              <a:t>Способ Цицерона</a:t>
            </a:r>
            <a:r>
              <a:rPr lang="ru-RU" dirty="0"/>
              <a:t> —</a:t>
            </a:r>
            <a:r>
              <a:rPr lang="ru-RU" sz="2400" dirty="0"/>
              <a:t> </a:t>
            </a:r>
            <a:r>
              <a:rPr lang="ru-RU" sz="2400" dirty="0" smtClean="0"/>
              <a:t>для </a:t>
            </a:r>
            <a:r>
              <a:rPr lang="ru-RU" sz="2400" dirty="0"/>
              <a:t>людей с хорошо развитой двигательной, кинестетической памятью.</a:t>
            </a:r>
          </a:p>
          <a:p>
            <a:pPr>
              <a:lnSpc>
                <a:spcPct val="80000"/>
              </a:lnSpc>
            </a:pPr>
            <a:endParaRPr lang="ru-RU" sz="2400" dirty="0"/>
          </a:p>
          <a:p>
            <a:pPr>
              <a:lnSpc>
                <a:spcPct val="80000"/>
              </a:lnSpc>
            </a:pPr>
            <a:r>
              <a:rPr lang="ru-RU" sz="2400" dirty="0"/>
              <a:t> Представьте, что вы обходите свою комнату, где вам все хорошо знакомо.</a:t>
            </a:r>
          </a:p>
          <a:p>
            <a:pPr>
              <a:lnSpc>
                <a:spcPct val="80000"/>
              </a:lnSpc>
            </a:pPr>
            <a:r>
              <a:rPr lang="ru-RU" sz="2400" dirty="0"/>
              <a:t> Предметы, которые вам необходимо запомнить, расставьте мысленно по ходу вашей прогулки по комнате. </a:t>
            </a:r>
          </a:p>
          <a:p>
            <a:pPr>
              <a:lnSpc>
                <a:spcPct val="80000"/>
              </a:lnSpc>
            </a:pPr>
            <a:r>
              <a:rPr lang="ru-RU" sz="2400" dirty="0"/>
              <a:t>Вспомнить их вы сможете найти, опять представив себя обходящим комнату, </a:t>
            </a:r>
            <a:endParaRPr lang="ru-RU" sz="2400" dirty="0" smtClean="0"/>
          </a:p>
          <a:p>
            <a:pPr>
              <a:lnSpc>
                <a:spcPct val="80000"/>
              </a:lnSpc>
            </a:pPr>
            <a:r>
              <a:rPr lang="ru-RU" sz="2400" dirty="0" smtClean="0"/>
              <a:t>предметы </a:t>
            </a:r>
            <a:r>
              <a:rPr lang="ru-RU" sz="2400" dirty="0"/>
              <a:t>будут на тех местах, где вы их расположили при предыдущем «обходе».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rmAutofit fontScale="90000"/>
          </a:bodyPr>
          <a:lstStyle/>
          <a:p>
            <a:r>
              <a:rPr lang="ru-RU" sz="4000" i="1"/>
              <a:t>Приемы тренировки памяти</a:t>
            </a:r>
            <a:r>
              <a:rPr lang="ru-RU" sz="4000" u="sng"/>
              <a:t/>
            </a:r>
            <a:br>
              <a:rPr lang="ru-RU" sz="4000" u="sng"/>
            </a:br>
            <a:endParaRPr lang="ru-RU" sz="4000" u="sng"/>
          </a:p>
        </p:txBody>
      </p:sp>
      <p:sp>
        <p:nvSpPr>
          <p:cNvPr id="19459" name="Rectangle 3"/>
          <p:cNvSpPr>
            <a:spLocks noGrp="1" noChangeArrowheads="1"/>
          </p:cNvSpPr>
          <p:nvPr>
            <p:ph idx="1"/>
          </p:nvPr>
        </p:nvSpPr>
        <p:spPr>
          <a:xfrm>
            <a:off x="457200" y="836613"/>
            <a:ext cx="8229600" cy="5761037"/>
          </a:xfrm>
        </p:spPr>
        <p:txBody>
          <a:bodyPr/>
          <a:lstStyle/>
          <a:p>
            <a:pPr>
              <a:lnSpc>
                <a:spcPct val="90000"/>
              </a:lnSpc>
              <a:buNone/>
            </a:pPr>
            <a:r>
              <a:rPr lang="ru-RU" sz="3600" b="1" u="sng" dirty="0"/>
              <a:t>Метод Айвазовского.</a:t>
            </a:r>
            <a:r>
              <a:rPr lang="ru-RU" sz="3600" b="1" dirty="0"/>
              <a:t> </a:t>
            </a:r>
          </a:p>
          <a:p>
            <a:pPr>
              <a:lnSpc>
                <a:spcPct val="90000"/>
              </a:lnSpc>
            </a:pPr>
            <a:endParaRPr lang="ru-RU" sz="3600" b="1" dirty="0"/>
          </a:p>
          <a:p>
            <a:pPr>
              <a:lnSpc>
                <a:spcPct val="90000"/>
              </a:lnSpc>
            </a:pPr>
            <a:r>
              <a:rPr lang="ru-RU" sz="2400" dirty="0"/>
              <a:t>Посмотрите внимательно на предмет, часть пейзажа или на идущего навстречу человека. </a:t>
            </a:r>
          </a:p>
          <a:p>
            <a:pPr>
              <a:lnSpc>
                <a:spcPct val="90000"/>
              </a:lnSpc>
            </a:pPr>
            <a:r>
              <a:rPr lang="ru-RU" sz="2400" dirty="0"/>
              <a:t>В течение 3—5 с постарайтесь как можно лучше, во всех подробностях запомнить объект.</a:t>
            </a:r>
          </a:p>
          <a:p>
            <a:pPr>
              <a:lnSpc>
                <a:spcPct val="90000"/>
              </a:lnSpc>
            </a:pPr>
            <a:r>
              <a:rPr lang="ru-RU" sz="2400" dirty="0"/>
              <a:t> Закройте глаза — постарайтесь добиться максимально четкого и яркого представления объекта,</a:t>
            </a:r>
          </a:p>
          <a:p>
            <a:pPr>
              <a:lnSpc>
                <a:spcPct val="90000"/>
              </a:lnSpc>
            </a:pPr>
            <a:r>
              <a:rPr lang="ru-RU" sz="2400" dirty="0"/>
              <a:t> рассмотрите детали изображения.</a:t>
            </a:r>
          </a:p>
          <a:p>
            <a:pPr>
              <a:lnSpc>
                <a:spcPct val="90000"/>
              </a:lnSpc>
            </a:pPr>
            <a:r>
              <a:rPr lang="ru-RU" sz="2400" dirty="0"/>
              <a:t> Задавайте себе вопросы о подробностях объекта и ответьте на них по изображению.</a:t>
            </a:r>
          </a:p>
          <a:p>
            <a:pPr>
              <a:lnSpc>
                <a:spcPct val="90000"/>
              </a:lnSpc>
            </a:pPr>
            <a:r>
              <a:rPr lang="ru-RU" sz="2400" dirty="0"/>
              <a:t>Опять откройте глаза на 1 с, дополните образ.</a:t>
            </a:r>
          </a:p>
          <a:p>
            <a:pPr>
              <a:lnSpc>
                <a:spcPct val="90000"/>
              </a:lnSpc>
            </a:pPr>
            <a:r>
              <a:rPr lang="ru-RU" sz="2400" dirty="0"/>
              <a:t> И так несколько раз.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914400" y="214313"/>
            <a:ext cx="8229600" cy="571500"/>
          </a:xfrm>
        </p:spPr>
        <p:txBody>
          <a:bodyPr/>
          <a:lstStyle/>
          <a:p>
            <a:r>
              <a:rPr lang="ru-RU" sz="3200" b="1" smtClean="0">
                <a:solidFill>
                  <a:srgbClr val="FF0066"/>
                </a:solidFill>
              </a:rPr>
              <a:t>мнемотехнические приемы</a:t>
            </a:r>
            <a:r>
              <a:rPr lang="ru-RU" sz="3200" smtClean="0">
                <a:solidFill>
                  <a:srgbClr val="FF0066"/>
                </a:solidFill>
              </a:rPr>
              <a:t> </a:t>
            </a:r>
            <a:br>
              <a:rPr lang="ru-RU" sz="3200" smtClean="0">
                <a:solidFill>
                  <a:srgbClr val="FF0066"/>
                </a:solidFill>
              </a:rPr>
            </a:br>
            <a:r>
              <a:rPr lang="ru-RU" sz="3200" smtClean="0">
                <a:solidFill>
                  <a:srgbClr val="FF0066"/>
                </a:solidFill>
              </a:rPr>
              <a:t>КОДЫ</a:t>
            </a:r>
          </a:p>
        </p:txBody>
      </p:sp>
      <p:sp>
        <p:nvSpPr>
          <p:cNvPr id="19459" name="Содержимое 2"/>
          <p:cNvSpPr>
            <a:spLocks noGrp="1"/>
          </p:cNvSpPr>
          <p:nvPr>
            <p:ph idx="1"/>
          </p:nvPr>
        </p:nvSpPr>
        <p:spPr>
          <a:xfrm>
            <a:off x="1928813" y="1071563"/>
            <a:ext cx="7015162" cy="4525962"/>
          </a:xfrm>
        </p:spPr>
        <p:txBody>
          <a:bodyPr/>
          <a:lstStyle/>
          <a:p>
            <a:pPr algn="r">
              <a:buFontTx/>
              <a:buNone/>
            </a:pPr>
            <a:r>
              <a:rPr lang="ru-RU" sz="2000" b="1" i="1" smtClean="0"/>
              <a:t> Визуальный (зрительный) код </a:t>
            </a:r>
            <a:endParaRPr lang="ru-RU" sz="2000" smtClean="0"/>
          </a:p>
          <a:p>
            <a:r>
              <a:rPr lang="ru-RU" sz="2000" smtClean="0"/>
              <a:t>ноль - круг или овал, </a:t>
            </a:r>
          </a:p>
          <a:p>
            <a:r>
              <a:rPr lang="ru-RU" sz="2000" smtClean="0"/>
              <a:t>один - столб (свеча, кол), </a:t>
            </a:r>
          </a:p>
          <a:p>
            <a:r>
              <a:rPr lang="ru-RU" sz="2000" smtClean="0"/>
              <a:t>два - близнецы (пара ботинок), </a:t>
            </a:r>
          </a:p>
          <a:p>
            <a:r>
              <a:rPr lang="ru-RU" sz="2000" smtClean="0"/>
              <a:t>три - треугольник (трехколесный велосипед), </a:t>
            </a:r>
          </a:p>
          <a:p>
            <a:r>
              <a:rPr lang="ru-RU" sz="2000" smtClean="0"/>
              <a:t>четыре - квадрат (4 лапы животного), </a:t>
            </a:r>
          </a:p>
          <a:p>
            <a:r>
              <a:rPr lang="ru-RU" sz="2000" smtClean="0"/>
              <a:t>пять - пальцы руки, </a:t>
            </a:r>
          </a:p>
          <a:p>
            <a:r>
              <a:rPr lang="ru-RU" sz="2000" smtClean="0"/>
              <a:t>шесть - шестигранная игральная кость, </a:t>
            </a:r>
          </a:p>
          <a:p>
            <a:r>
              <a:rPr lang="ru-RU" sz="2000" smtClean="0"/>
              <a:t>семь - подсвечник на семь свечей,</a:t>
            </a:r>
          </a:p>
          <a:p>
            <a:r>
              <a:rPr lang="ru-RU" sz="2000" smtClean="0"/>
              <a:t> восемь - песочные часы, </a:t>
            </a:r>
          </a:p>
          <a:p>
            <a:r>
              <a:rPr lang="ru-RU" sz="2000" smtClean="0"/>
              <a:t> девять - улитка (ушная раковина), </a:t>
            </a:r>
          </a:p>
          <a:p>
            <a:r>
              <a:rPr lang="ru-RU" sz="2000" smtClean="0"/>
              <a:t>десять - пальцы обеих рук, </a:t>
            </a:r>
          </a:p>
          <a:p>
            <a:r>
              <a:rPr lang="ru-RU" sz="2000" smtClean="0"/>
              <a:t>одиннадцать - футбольная команда, </a:t>
            </a:r>
          </a:p>
          <a:p>
            <a:r>
              <a:rPr lang="ru-RU" sz="2000" smtClean="0"/>
              <a:t>двенадцать - часовая стрелка в полдень. </a:t>
            </a:r>
          </a:p>
          <a:p>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ru-RU" i="1"/>
              <a:t>Способы запоминания</a:t>
            </a:r>
          </a:p>
        </p:txBody>
      </p:sp>
      <p:sp>
        <p:nvSpPr>
          <p:cNvPr id="16387" name="Rectangle 3"/>
          <p:cNvSpPr>
            <a:spLocks noGrp="1" noChangeArrowheads="1"/>
          </p:cNvSpPr>
          <p:nvPr>
            <p:ph idx="1"/>
          </p:nvPr>
        </p:nvSpPr>
        <p:spPr>
          <a:xfrm>
            <a:off x="457200" y="1268413"/>
            <a:ext cx="8229600" cy="5329237"/>
          </a:xfrm>
        </p:spPr>
        <p:txBody>
          <a:bodyPr/>
          <a:lstStyle/>
          <a:p>
            <a:pPr>
              <a:lnSpc>
                <a:spcPct val="80000"/>
              </a:lnSpc>
              <a:buNone/>
            </a:pPr>
            <a:r>
              <a:rPr lang="ru-RU" sz="2800" b="1" u="sng" dirty="0"/>
              <a:t>Группировка.</a:t>
            </a:r>
            <a:r>
              <a:rPr lang="ru-RU" sz="2800" dirty="0"/>
              <a:t> </a:t>
            </a:r>
          </a:p>
          <a:p>
            <a:pPr>
              <a:lnSpc>
                <a:spcPct val="80000"/>
              </a:lnSpc>
              <a:buFont typeface="Wingdings" pitchFamily="2" charset="2"/>
              <a:buNone/>
            </a:pPr>
            <a:endParaRPr lang="ru-RU" sz="2800" dirty="0"/>
          </a:p>
          <a:p>
            <a:pPr>
              <a:lnSpc>
                <a:spcPct val="80000"/>
              </a:lnSpc>
              <a:buNone/>
            </a:pPr>
            <a:r>
              <a:rPr lang="ru-RU" sz="2800" dirty="0"/>
              <a:t>Провести смысловое соотношение между словами запоминаемого списка,</a:t>
            </a:r>
          </a:p>
          <a:p>
            <a:pPr>
              <a:lnSpc>
                <a:spcPct val="80000"/>
              </a:lnSpc>
              <a:buNone/>
            </a:pPr>
            <a:r>
              <a:rPr lang="ru-RU" sz="2800" u="sng" dirty="0" smtClean="0"/>
              <a:t>например</a:t>
            </a:r>
            <a:r>
              <a:rPr lang="ru-RU" sz="2800" dirty="0"/>
              <a:t>, по количеству элементов в каждом из объектов:</a:t>
            </a:r>
          </a:p>
          <a:p>
            <a:pPr>
              <a:lnSpc>
                <a:spcPct val="80000"/>
              </a:lnSpc>
            </a:pPr>
            <a:r>
              <a:rPr lang="ru-RU" sz="2800" dirty="0"/>
              <a:t> карандаш (похож на цифру 1),</a:t>
            </a:r>
          </a:p>
          <a:p>
            <a:pPr>
              <a:lnSpc>
                <a:spcPct val="80000"/>
              </a:lnSpc>
            </a:pPr>
            <a:r>
              <a:rPr lang="ru-RU" sz="2800" dirty="0"/>
              <a:t> очки (2 стекла), </a:t>
            </a:r>
          </a:p>
          <a:p>
            <a:pPr>
              <a:lnSpc>
                <a:spcPct val="80000"/>
              </a:lnSpc>
            </a:pPr>
            <a:r>
              <a:rPr lang="ru-RU" sz="2800" dirty="0"/>
              <a:t>люстра (3 лампочки),</a:t>
            </a:r>
          </a:p>
          <a:p>
            <a:pPr>
              <a:lnSpc>
                <a:spcPct val="80000"/>
              </a:lnSpc>
            </a:pPr>
            <a:r>
              <a:rPr lang="ru-RU" sz="2800" dirty="0"/>
              <a:t> стул (4 ножки), </a:t>
            </a:r>
          </a:p>
          <a:p>
            <a:pPr>
              <a:lnSpc>
                <a:spcPct val="80000"/>
              </a:lnSpc>
            </a:pPr>
            <a:r>
              <a:rPr lang="ru-RU" sz="2800" dirty="0"/>
              <a:t>звезда (5 лучей), </a:t>
            </a:r>
          </a:p>
          <a:p>
            <a:pPr>
              <a:lnSpc>
                <a:spcPct val="80000"/>
              </a:lnSpc>
            </a:pPr>
            <a:r>
              <a:rPr lang="ru-RU" sz="2800" dirty="0"/>
              <a:t>жук (6 ног).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body" idx="4294967295"/>
          </p:nvPr>
        </p:nvSpPr>
        <p:spPr>
          <a:xfrm>
            <a:off x="2051720" y="1340768"/>
            <a:ext cx="4916487" cy="4456112"/>
          </a:xfrm>
        </p:spPr>
        <p:txBody>
          <a:bodyPr/>
          <a:lstStyle/>
          <a:p>
            <a:pPr eaLnBrk="1" hangingPunct="1">
              <a:lnSpc>
                <a:spcPct val="125000"/>
              </a:lnSpc>
            </a:pPr>
            <a:r>
              <a:rPr lang="ru-RU" dirty="0" smtClean="0">
                <a:solidFill>
                  <a:srgbClr val="000000"/>
                </a:solidFill>
                <a:latin typeface="Arial Black" pitchFamily="34" charset="0"/>
                <a:hlinkClick r:id="rId3" action="ppaction://hlinksldjump"/>
              </a:rPr>
              <a:t>Эмоциональная </a:t>
            </a:r>
            <a:r>
              <a:rPr lang="ru-RU" dirty="0" smtClean="0">
                <a:solidFill>
                  <a:srgbClr val="000000"/>
                </a:solidFill>
                <a:latin typeface="Arial Black" pitchFamily="34" charset="0"/>
              </a:rPr>
              <a:t> </a:t>
            </a:r>
          </a:p>
          <a:p>
            <a:pPr eaLnBrk="1" hangingPunct="1">
              <a:lnSpc>
                <a:spcPct val="125000"/>
              </a:lnSpc>
            </a:pPr>
            <a:r>
              <a:rPr lang="ru-RU" dirty="0" smtClean="0">
                <a:solidFill>
                  <a:srgbClr val="000000"/>
                </a:solidFill>
                <a:latin typeface="Arial Black" pitchFamily="34" charset="0"/>
                <a:hlinkClick r:id="rId4" action="ppaction://hlinksldjump"/>
              </a:rPr>
              <a:t>Образная </a:t>
            </a:r>
            <a:r>
              <a:rPr lang="ru-RU" dirty="0" smtClean="0">
                <a:solidFill>
                  <a:srgbClr val="000000"/>
                </a:solidFill>
                <a:latin typeface="Arial Black" pitchFamily="34" charset="0"/>
              </a:rPr>
              <a:t> </a:t>
            </a:r>
          </a:p>
          <a:p>
            <a:pPr eaLnBrk="1" hangingPunct="1">
              <a:lnSpc>
                <a:spcPct val="125000"/>
              </a:lnSpc>
            </a:pPr>
            <a:r>
              <a:rPr lang="ru-RU" u="sng" dirty="0" smtClean="0">
                <a:solidFill>
                  <a:srgbClr val="000000"/>
                </a:solidFill>
                <a:latin typeface="Arial Black" pitchFamily="34" charset="0"/>
                <a:hlinkClick r:id="rId5" action="ppaction://hlinksldjump"/>
              </a:rPr>
              <a:t>Моторная </a:t>
            </a:r>
            <a:r>
              <a:rPr lang="ru-RU" dirty="0" smtClean="0">
                <a:solidFill>
                  <a:srgbClr val="000000"/>
                </a:solidFill>
                <a:latin typeface="Arial Black" pitchFamily="34" charset="0"/>
              </a:rPr>
              <a:t> </a:t>
            </a:r>
          </a:p>
          <a:p>
            <a:pPr eaLnBrk="1" hangingPunct="1">
              <a:lnSpc>
                <a:spcPct val="125000"/>
              </a:lnSpc>
            </a:pPr>
            <a:r>
              <a:rPr lang="ru-RU" dirty="0" smtClean="0">
                <a:solidFill>
                  <a:srgbClr val="000000"/>
                </a:solidFill>
                <a:latin typeface="Arial Black" pitchFamily="34" charset="0"/>
                <a:hlinkClick r:id="rId6" action="ppaction://hlinksldjump"/>
              </a:rPr>
              <a:t>Логическая </a:t>
            </a:r>
            <a:r>
              <a:rPr lang="ru-RU" dirty="0" smtClean="0">
                <a:solidFill>
                  <a:srgbClr val="000000"/>
                </a:solidFill>
                <a:latin typeface="Arial Black" pitchFamily="34" charset="0"/>
              </a:rPr>
              <a:t> </a:t>
            </a:r>
          </a:p>
          <a:p>
            <a:pPr eaLnBrk="1" hangingPunct="1">
              <a:lnSpc>
                <a:spcPct val="125000"/>
              </a:lnSpc>
            </a:pPr>
            <a:r>
              <a:rPr lang="ru-RU" dirty="0" smtClean="0">
                <a:solidFill>
                  <a:srgbClr val="000000"/>
                </a:solidFill>
                <a:latin typeface="Arial Black" pitchFamily="34" charset="0"/>
                <a:hlinkClick r:id="rId7" action="ppaction://hlinksldjump"/>
              </a:rPr>
              <a:t>Эйдетическая</a:t>
            </a:r>
            <a:r>
              <a:rPr lang="ru-RU" dirty="0" smtClean="0">
                <a:solidFill>
                  <a:srgbClr val="00CC00"/>
                </a:solidFill>
                <a:hlinkClick r:id="rId7" action="ppaction://hlinksldjump"/>
              </a:rPr>
              <a:t> </a:t>
            </a:r>
            <a:endParaRPr lang="ru-RU" dirty="0" smtClean="0">
              <a:solidFill>
                <a:srgbClr val="00CC00"/>
              </a:solidFill>
            </a:endParaRPr>
          </a:p>
        </p:txBody>
      </p:sp>
      <p:sp>
        <p:nvSpPr>
          <p:cNvPr id="26635" name="WordArt 11"/>
          <p:cNvSpPr>
            <a:spLocks noChangeArrowheads="1" noChangeShapeType="1" noTextEdit="1"/>
          </p:cNvSpPr>
          <p:nvPr/>
        </p:nvSpPr>
        <p:spPr bwMode="auto">
          <a:xfrm>
            <a:off x="785813" y="103188"/>
            <a:ext cx="7405687" cy="877887"/>
          </a:xfrm>
          <a:prstGeom prst="rect">
            <a:avLst/>
          </a:prstGeom>
        </p:spPr>
        <p:txBody>
          <a:bodyPr wrap="none" fromWordArt="1">
            <a:prstTxWarp prst="textSlantUp">
              <a:avLst>
                <a:gd name="adj" fmla="val 32056"/>
              </a:avLst>
            </a:prstTxWarp>
          </a:bodyPr>
          <a:lstStyle/>
          <a:p>
            <a:pPr algn="ctr"/>
            <a:r>
              <a:rPr lang="ru-RU" sz="24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Виды памяти</a:t>
            </a:r>
          </a:p>
        </p:txBody>
      </p:sp>
      <p:pic>
        <p:nvPicPr>
          <p:cNvPr id="26636" name="Picture 12" descr="16m2"/>
          <p:cNvPicPr>
            <a:picLocks noChangeAspect="1" noChangeArrowheads="1" noCrop="1"/>
          </p:cNvPicPr>
          <p:nvPr/>
        </p:nvPicPr>
        <p:blipFill>
          <a:blip r:embed="rId8" cstate="print"/>
          <a:srcRect/>
          <a:stretch>
            <a:fillRect/>
          </a:stretch>
        </p:blipFill>
        <p:spPr bwMode="auto">
          <a:xfrm>
            <a:off x="179388" y="3716338"/>
            <a:ext cx="1809750" cy="2857500"/>
          </a:xfrm>
          <a:prstGeom prst="rect">
            <a:avLst/>
          </a:prstGeom>
          <a:noFill/>
          <a:ln w="9525">
            <a:noFill/>
            <a:miter lim="800000"/>
            <a:headEnd/>
            <a:tailEnd/>
          </a:ln>
        </p:spPr>
      </p:pic>
      <p:pic>
        <p:nvPicPr>
          <p:cNvPr id="26638" name="Picture 14"/>
          <p:cNvPicPr>
            <a:picLocks noChangeAspect="1" noChangeArrowheads="1"/>
          </p:cNvPicPr>
          <p:nvPr/>
        </p:nvPicPr>
        <p:blipFill>
          <a:blip r:embed="rId9" cstate="print"/>
          <a:srcRect/>
          <a:stretch>
            <a:fillRect/>
          </a:stretch>
        </p:blipFill>
        <p:spPr bwMode="auto">
          <a:xfrm>
            <a:off x="7092950" y="908050"/>
            <a:ext cx="1630363" cy="25923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6635"/>
                                        </p:tgtEl>
                                        <p:attrNameLst>
                                          <p:attrName>style.visibility</p:attrName>
                                        </p:attrNameLst>
                                      </p:cBhvr>
                                      <p:to>
                                        <p:strVal val="visible"/>
                                      </p:to>
                                    </p:set>
                                    <p:animEffect transition="in" filter="barn(inVertical)">
                                      <p:cBhvr>
                                        <p:cTn id="7" dur="2000"/>
                                        <p:tgtEl>
                                          <p:spTgt spid="26635"/>
                                        </p:tgtEl>
                                      </p:cBhvr>
                                    </p:animEffect>
                                  </p:childTnLst>
                                </p:cTn>
                              </p:par>
                              <p:par>
                                <p:cTn id="8" presetID="16" presetClass="entr" presetSubtype="26" fill="hold" nodeType="withEffect">
                                  <p:stCondLst>
                                    <p:cond delay="0"/>
                                  </p:stCondLst>
                                  <p:childTnLst>
                                    <p:set>
                                      <p:cBhvr>
                                        <p:cTn id="9" dur="1" fill="hold">
                                          <p:stCondLst>
                                            <p:cond delay="0"/>
                                          </p:stCondLst>
                                        </p:cTn>
                                        <p:tgtEl>
                                          <p:spTgt spid="26629">
                                            <p:txEl>
                                              <p:pRg st="0" end="0"/>
                                            </p:txEl>
                                          </p:spTgt>
                                        </p:tgtEl>
                                        <p:attrNameLst>
                                          <p:attrName>style.visibility</p:attrName>
                                        </p:attrNameLst>
                                      </p:cBhvr>
                                      <p:to>
                                        <p:strVal val="visible"/>
                                      </p:to>
                                    </p:set>
                                    <p:animEffect transition="in" filter="barn(inHorizontal)">
                                      <p:cBhvr>
                                        <p:cTn id="10" dur="2000"/>
                                        <p:tgtEl>
                                          <p:spTgt spid="26629">
                                            <p:txEl>
                                              <p:pRg st="0" end="0"/>
                                            </p:txEl>
                                          </p:spTgt>
                                        </p:tgtEl>
                                      </p:cBhvr>
                                    </p:animEffect>
                                  </p:childTnLst>
                                </p:cTn>
                              </p:par>
                              <p:par>
                                <p:cTn id="11" presetID="16" presetClass="entr" presetSubtype="26" fill="hold" nodeType="withEffect">
                                  <p:stCondLst>
                                    <p:cond delay="0"/>
                                  </p:stCondLst>
                                  <p:childTnLst>
                                    <p:set>
                                      <p:cBhvr>
                                        <p:cTn id="12" dur="1" fill="hold">
                                          <p:stCondLst>
                                            <p:cond delay="0"/>
                                          </p:stCondLst>
                                        </p:cTn>
                                        <p:tgtEl>
                                          <p:spTgt spid="26629">
                                            <p:txEl>
                                              <p:pRg st="1" end="1"/>
                                            </p:txEl>
                                          </p:spTgt>
                                        </p:tgtEl>
                                        <p:attrNameLst>
                                          <p:attrName>style.visibility</p:attrName>
                                        </p:attrNameLst>
                                      </p:cBhvr>
                                      <p:to>
                                        <p:strVal val="visible"/>
                                      </p:to>
                                    </p:set>
                                    <p:animEffect transition="in" filter="barn(inHorizontal)">
                                      <p:cBhvr>
                                        <p:cTn id="13" dur="2000"/>
                                        <p:tgtEl>
                                          <p:spTgt spid="26629">
                                            <p:txEl>
                                              <p:pRg st="1" end="1"/>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26629">
                                            <p:txEl>
                                              <p:pRg st="2" end="2"/>
                                            </p:txEl>
                                          </p:spTgt>
                                        </p:tgtEl>
                                        <p:attrNameLst>
                                          <p:attrName>style.visibility</p:attrName>
                                        </p:attrNameLst>
                                      </p:cBhvr>
                                      <p:to>
                                        <p:strVal val="visible"/>
                                      </p:to>
                                    </p:set>
                                    <p:animEffect transition="in" filter="barn(inHorizontal)">
                                      <p:cBhvr>
                                        <p:cTn id="16" dur="2000"/>
                                        <p:tgtEl>
                                          <p:spTgt spid="26629">
                                            <p:txEl>
                                              <p:pRg st="2" end="2"/>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26629">
                                            <p:txEl>
                                              <p:pRg st="3" end="3"/>
                                            </p:txEl>
                                          </p:spTgt>
                                        </p:tgtEl>
                                        <p:attrNameLst>
                                          <p:attrName>style.visibility</p:attrName>
                                        </p:attrNameLst>
                                      </p:cBhvr>
                                      <p:to>
                                        <p:strVal val="visible"/>
                                      </p:to>
                                    </p:set>
                                    <p:animEffect transition="in" filter="barn(inHorizontal)">
                                      <p:cBhvr>
                                        <p:cTn id="19" dur="2000"/>
                                        <p:tgtEl>
                                          <p:spTgt spid="26629">
                                            <p:txEl>
                                              <p:pRg st="3" end="3"/>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26629">
                                            <p:txEl>
                                              <p:pRg st="4" end="4"/>
                                            </p:txEl>
                                          </p:spTgt>
                                        </p:tgtEl>
                                        <p:attrNameLst>
                                          <p:attrName>style.visibility</p:attrName>
                                        </p:attrNameLst>
                                      </p:cBhvr>
                                      <p:to>
                                        <p:strVal val="visible"/>
                                      </p:to>
                                    </p:set>
                                    <p:animEffect transition="in" filter="barn(inHorizontal)">
                                      <p:cBhvr>
                                        <p:cTn id="22" dur="2000"/>
                                        <p:tgtEl>
                                          <p:spTgt spid="26629">
                                            <p:txEl>
                                              <p:pRg st="4" end="4"/>
                                            </p:txEl>
                                          </p:spTgt>
                                        </p:tgtEl>
                                      </p:cBhvr>
                                    </p:animEffect>
                                  </p:childTnLst>
                                </p:cTn>
                              </p:par>
                              <p:par>
                                <p:cTn id="23" presetID="16" presetClass="entr" presetSubtype="26" fill="hold" nodeType="withEffect">
                                  <p:stCondLst>
                                    <p:cond delay="0"/>
                                  </p:stCondLst>
                                  <p:childTnLst>
                                    <p:set>
                                      <p:cBhvr>
                                        <p:cTn id="24" dur="1" fill="hold">
                                          <p:stCondLst>
                                            <p:cond delay="0"/>
                                          </p:stCondLst>
                                        </p:cTn>
                                        <p:tgtEl>
                                          <p:spTgt spid="26638"/>
                                        </p:tgtEl>
                                        <p:attrNameLst>
                                          <p:attrName>style.visibility</p:attrName>
                                        </p:attrNameLst>
                                      </p:cBhvr>
                                      <p:to>
                                        <p:strVal val="visible"/>
                                      </p:to>
                                    </p:set>
                                    <p:animEffect transition="in" filter="barn(inHorizontal)">
                                      <p:cBhvr>
                                        <p:cTn id="25" dur="2000"/>
                                        <p:tgtEl>
                                          <p:spTgt spid="26638"/>
                                        </p:tgtEl>
                                      </p:cBhvr>
                                    </p:animEffect>
                                  </p:childTnLst>
                                </p:cTn>
                              </p:par>
                              <p:par>
                                <p:cTn id="26" presetID="16" presetClass="entr" presetSubtype="26" fill="hold" nodeType="withEffect">
                                  <p:stCondLst>
                                    <p:cond delay="0"/>
                                  </p:stCondLst>
                                  <p:childTnLst>
                                    <p:set>
                                      <p:cBhvr>
                                        <p:cTn id="27" dur="1" fill="hold">
                                          <p:stCondLst>
                                            <p:cond delay="0"/>
                                          </p:stCondLst>
                                        </p:cTn>
                                        <p:tgtEl>
                                          <p:spTgt spid="26636"/>
                                        </p:tgtEl>
                                        <p:attrNameLst>
                                          <p:attrName>style.visibility</p:attrName>
                                        </p:attrNameLst>
                                      </p:cBhvr>
                                      <p:to>
                                        <p:strVal val="visible"/>
                                      </p:to>
                                    </p:set>
                                    <p:animEffect transition="in" filter="barn(inHorizontal)">
                                      <p:cBhvr>
                                        <p:cTn id="28" dur="2000"/>
                                        <p:tgtEl>
                                          <p:spTgt spid="26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F:\память\2.jpeg"/>
          <p:cNvPicPr>
            <a:picLocks noChangeAspect="1" noChangeArrowheads="1"/>
          </p:cNvPicPr>
          <p:nvPr/>
        </p:nvPicPr>
        <p:blipFill>
          <a:blip r:embed="rId2" cstate="print"/>
          <a:srcRect/>
          <a:stretch>
            <a:fillRect/>
          </a:stretch>
        </p:blipFill>
        <p:spPr bwMode="auto">
          <a:xfrm>
            <a:off x="5786438" y="4714875"/>
            <a:ext cx="3122612" cy="2143125"/>
          </a:xfrm>
          <a:prstGeom prst="rect">
            <a:avLst/>
          </a:prstGeom>
          <a:noFill/>
          <a:ln w="9525">
            <a:noFill/>
            <a:miter lim="800000"/>
            <a:headEnd/>
            <a:tailEnd/>
          </a:ln>
        </p:spPr>
      </p:pic>
      <p:sp>
        <p:nvSpPr>
          <p:cNvPr id="18435" name="Заголовок 1"/>
          <p:cNvSpPr>
            <a:spLocks noGrp="1"/>
          </p:cNvSpPr>
          <p:nvPr>
            <p:ph type="title"/>
          </p:nvPr>
        </p:nvSpPr>
        <p:spPr>
          <a:xfrm>
            <a:off x="914400" y="214313"/>
            <a:ext cx="8229600" cy="571500"/>
          </a:xfrm>
        </p:spPr>
        <p:txBody>
          <a:bodyPr/>
          <a:lstStyle/>
          <a:p>
            <a:r>
              <a:rPr lang="ru-RU" sz="3200" b="1" smtClean="0">
                <a:solidFill>
                  <a:srgbClr val="FF0066"/>
                </a:solidFill>
              </a:rPr>
              <a:t>мнемотехнические приемы</a:t>
            </a:r>
            <a:br>
              <a:rPr lang="ru-RU" sz="3200" b="1" smtClean="0">
                <a:solidFill>
                  <a:srgbClr val="FF0066"/>
                </a:solidFill>
              </a:rPr>
            </a:br>
            <a:r>
              <a:rPr lang="ru-RU" sz="3200" b="1" smtClean="0">
                <a:solidFill>
                  <a:srgbClr val="FF0066"/>
                </a:solidFill>
              </a:rPr>
              <a:t>КОДЫ</a:t>
            </a:r>
            <a:r>
              <a:rPr lang="ru-RU" sz="3200" smtClean="0">
                <a:solidFill>
                  <a:srgbClr val="FF0066"/>
                </a:solidFill>
              </a:rPr>
              <a:t> </a:t>
            </a:r>
          </a:p>
        </p:txBody>
      </p:sp>
      <p:sp>
        <p:nvSpPr>
          <p:cNvPr id="18436" name="Содержимое 2"/>
          <p:cNvSpPr>
            <a:spLocks noGrp="1"/>
          </p:cNvSpPr>
          <p:nvPr>
            <p:ph idx="1"/>
          </p:nvPr>
        </p:nvSpPr>
        <p:spPr>
          <a:xfrm>
            <a:off x="857250" y="1071563"/>
            <a:ext cx="8086725" cy="4525962"/>
          </a:xfrm>
        </p:spPr>
        <p:txBody>
          <a:bodyPr/>
          <a:lstStyle/>
          <a:p>
            <a:pPr algn="r">
              <a:spcBef>
                <a:spcPct val="0"/>
              </a:spcBef>
              <a:buFontTx/>
              <a:buNone/>
            </a:pPr>
            <a:r>
              <a:rPr lang="ru-RU" sz="2000" b="1" i="1" smtClean="0"/>
              <a:t>Вербальный код </a:t>
            </a:r>
            <a:endParaRPr lang="ru-RU" sz="2000" smtClean="0"/>
          </a:p>
          <a:p>
            <a:pPr>
              <a:spcBef>
                <a:spcPct val="0"/>
              </a:spcBef>
            </a:pPr>
            <a:r>
              <a:rPr lang="ru-RU" sz="2000" smtClean="0"/>
              <a:t>Люди с преобладанием вербальной (словесной, слуховой) памяти более восприимчивы к звуковой стороне слова. Непроизвольно им приходят на ум рифмы, каламбуры и т.п. Им может оказаться полезным запоминание перечня примерно такого типа: </a:t>
            </a:r>
          </a:p>
          <a:p>
            <a:pPr>
              <a:spcBef>
                <a:spcPct val="0"/>
              </a:spcBef>
            </a:pPr>
            <a:r>
              <a:rPr lang="ru-RU" sz="2000" smtClean="0"/>
              <a:t>                         ноль - моль, </a:t>
            </a:r>
          </a:p>
          <a:p>
            <a:pPr>
              <a:spcBef>
                <a:spcPct val="0"/>
              </a:spcBef>
            </a:pPr>
            <a:r>
              <a:rPr lang="ru-RU" sz="2000" smtClean="0"/>
              <a:t>                         один - блондин, </a:t>
            </a:r>
          </a:p>
          <a:p>
            <a:pPr>
              <a:spcBef>
                <a:spcPct val="0"/>
              </a:spcBef>
            </a:pPr>
            <a:r>
              <a:rPr lang="ru-RU" sz="2000" smtClean="0"/>
              <a:t>                         два - дрова, </a:t>
            </a:r>
          </a:p>
          <a:p>
            <a:pPr>
              <a:spcBef>
                <a:spcPct val="0"/>
              </a:spcBef>
            </a:pPr>
            <a:r>
              <a:rPr lang="ru-RU" sz="2000" smtClean="0"/>
              <a:t>                         три - осетрина, </a:t>
            </a:r>
          </a:p>
          <a:p>
            <a:pPr>
              <a:spcBef>
                <a:spcPct val="0"/>
              </a:spcBef>
            </a:pPr>
            <a:r>
              <a:rPr lang="ru-RU" sz="2000" smtClean="0"/>
              <a:t>                         четыре - черт в тире,</a:t>
            </a:r>
          </a:p>
          <a:p>
            <a:pPr>
              <a:spcBef>
                <a:spcPct val="0"/>
              </a:spcBef>
            </a:pPr>
            <a:r>
              <a:rPr lang="ru-RU" sz="2000" smtClean="0"/>
              <a:t>                         пять - пятка, </a:t>
            </a:r>
          </a:p>
          <a:p>
            <a:pPr>
              <a:spcBef>
                <a:spcPct val="0"/>
              </a:spcBef>
            </a:pPr>
            <a:r>
              <a:rPr lang="ru-RU" sz="2000" smtClean="0"/>
              <a:t>                         шесть - шерсть, </a:t>
            </a:r>
          </a:p>
          <a:p>
            <a:pPr>
              <a:spcBef>
                <a:spcPct val="0"/>
              </a:spcBef>
            </a:pPr>
            <a:r>
              <a:rPr lang="ru-RU" sz="2000" smtClean="0"/>
              <a:t>                         семь - семья, </a:t>
            </a:r>
          </a:p>
          <a:p>
            <a:pPr>
              <a:spcBef>
                <a:spcPct val="0"/>
              </a:spcBef>
            </a:pPr>
            <a:r>
              <a:rPr lang="ru-RU" sz="2000" smtClean="0"/>
              <a:t>                         восемь - осень, </a:t>
            </a:r>
          </a:p>
          <a:p>
            <a:pPr>
              <a:spcBef>
                <a:spcPct val="0"/>
              </a:spcBef>
            </a:pPr>
            <a:r>
              <a:rPr lang="ru-RU" sz="2000" smtClean="0"/>
              <a:t>                         девять - дева, </a:t>
            </a:r>
          </a:p>
          <a:p>
            <a:pPr>
              <a:spcBef>
                <a:spcPct val="0"/>
              </a:spcBef>
            </a:pPr>
            <a:r>
              <a:rPr lang="ru-RU" sz="2000" smtClean="0"/>
              <a:t>                         десять - деспот. </a:t>
            </a:r>
          </a:p>
          <a:p>
            <a:endParaRPr lang="ru-R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ru-RU" b="0"/>
              <a:t>ЗАПОМИНАНИЕ СЛОВ:</a:t>
            </a:r>
          </a:p>
        </p:txBody>
      </p:sp>
      <p:sp>
        <p:nvSpPr>
          <p:cNvPr id="15363" name="Rectangle 3"/>
          <p:cNvSpPr>
            <a:spLocks noGrp="1" noChangeArrowheads="1"/>
          </p:cNvSpPr>
          <p:nvPr>
            <p:ph idx="1"/>
          </p:nvPr>
        </p:nvSpPr>
        <p:spPr>
          <a:xfrm>
            <a:off x="457200" y="1125538"/>
            <a:ext cx="8229600" cy="5000625"/>
          </a:xfrm>
        </p:spPr>
        <p:txBody>
          <a:bodyPr/>
          <a:lstStyle/>
          <a:p>
            <a:pPr>
              <a:buNone/>
            </a:pPr>
            <a:r>
              <a:rPr lang="ru-RU" sz="3600" b="1" dirty="0" smtClean="0"/>
              <a:t>С </a:t>
            </a:r>
            <a:r>
              <a:rPr lang="ru-RU" sz="3600" b="1" dirty="0"/>
              <a:t>логической связью:</a:t>
            </a:r>
          </a:p>
          <a:p>
            <a:pPr>
              <a:buFont typeface="Wingdings" pitchFamily="2" charset="2"/>
              <a:buNone/>
            </a:pPr>
            <a:endParaRPr lang="ru-RU" sz="3600" b="1" dirty="0"/>
          </a:p>
          <a:p>
            <a:r>
              <a:rPr lang="ru-RU" b="1" dirty="0"/>
              <a:t> Замок- ключ  </a:t>
            </a:r>
          </a:p>
          <a:p>
            <a:r>
              <a:rPr lang="ru-RU" b="1" dirty="0"/>
              <a:t> Яблоко - компот           </a:t>
            </a:r>
          </a:p>
          <a:p>
            <a:r>
              <a:rPr lang="ru-RU" b="1" dirty="0"/>
              <a:t> Корова-молоко </a:t>
            </a:r>
          </a:p>
          <a:p>
            <a:r>
              <a:rPr lang="ru-RU" b="1" dirty="0"/>
              <a:t> Дерево-лист                </a:t>
            </a:r>
          </a:p>
          <a:p>
            <a:r>
              <a:rPr lang="ru-RU" b="1" dirty="0"/>
              <a:t> </a:t>
            </a:r>
            <a:r>
              <a:rPr lang="ru-RU" b="1" dirty="0" err="1"/>
              <a:t>Голова-волосы</a:t>
            </a:r>
            <a:endParaRPr lang="ru-RU" b="1" dirty="0"/>
          </a:p>
          <a:p>
            <a:r>
              <a:rPr lang="ru-RU" b="1" dirty="0"/>
              <a:t> Снег-Зима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ru-RU" u="sng"/>
              <a:t>Анализ событий дня.</a:t>
            </a:r>
          </a:p>
        </p:txBody>
      </p:sp>
      <p:sp>
        <p:nvSpPr>
          <p:cNvPr id="21507" name="Rectangle 3"/>
          <p:cNvSpPr>
            <a:spLocks noGrp="1" noChangeArrowheads="1"/>
          </p:cNvSpPr>
          <p:nvPr>
            <p:ph idx="1"/>
          </p:nvPr>
        </p:nvSpPr>
        <p:spPr/>
        <p:txBody>
          <a:bodyPr/>
          <a:lstStyle/>
          <a:p>
            <a:pPr>
              <a:lnSpc>
                <a:spcPct val="90000"/>
              </a:lnSpc>
              <a:buNone/>
            </a:pPr>
            <a:r>
              <a:rPr lang="ru-RU" sz="2800" b="1" u="sng" dirty="0"/>
              <a:t>Анализ событий дня</a:t>
            </a:r>
            <a:r>
              <a:rPr lang="ru-RU" sz="2800" u="sng" dirty="0"/>
              <a:t>.</a:t>
            </a:r>
            <a:r>
              <a:rPr lang="ru-RU" sz="2800" dirty="0"/>
              <a:t> </a:t>
            </a:r>
          </a:p>
          <a:p>
            <a:pPr>
              <a:lnSpc>
                <a:spcPct val="90000"/>
              </a:lnSpc>
            </a:pPr>
            <a:r>
              <a:rPr lang="ru-RU" sz="2800" dirty="0"/>
              <a:t>Вечером перед сном в течение 5—7 мин в очень быстром темпе восстановите цепь основных событий дня с мысленным воспроизведением образов новых знакомых,</a:t>
            </a:r>
          </a:p>
          <a:p>
            <a:pPr>
              <a:lnSpc>
                <a:spcPct val="90000"/>
              </a:lnSpc>
            </a:pPr>
            <a:r>
              <a:rPr lang="ru-RU" sz="2800" dirty="0"/>
              <a:t> их имен, манеры поведения, № телефонов. </a:t>
            </a:r>
          </a:p>
          <a:p>
            <a:pPr>
              <a:lnSpc>
                <a:spcPct val="90000"/>
              </a:lnSpc>
            </a:pPr>
            <a:r>
              <a:rPr lang="ru-RU" sz="2800" dirty="0"/>
              <a:t>Старайтесь воссоздать все именно в том порядке, как это происходило,</a:t>
            </a:r>
          </a:p>
          <a:p>
            <a:pPr>
              <a:lnSpc>
                <a:spcPct val="90000"/>
              </a:lnSpc>
            </a:pPr>
            <a:r>
              <a:rPr lang="ru-RU" sz="2800" dirty="0"/>
              <a:t> с точным и ярким воспроизведением имевших место ощущений.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457200" y="274638"/>
            <a:ext cx="8229600" cy="777875"/>
          </a:xfrm>
        </p:spPr>
        <p:txBody>
          <a:bodyPr/>
          <a:lstStyle/>
          <a:p>
            <a:r>
              <a:rPr lang="ru-RU" i="1"/>
              <a:t>Способы запоминания</a:t>
            </a:r>
          </a:p>
        </p:txBody>
      </p:sp>
      <p:sp>
        <p:nvSpPr>
          <p:cNvPr id="17411" name="Rectangle 3"/>
          <p:cNvSpPr>
            <a:spLocks noGrp="1" noChangeArrowheads="1"/>
          </p:cNvSpPr>
          <p:nvPr>
            <p:ph idx="1"/>
          </p:nvPr>
        </p:nvSpPr>
        <p:spPr>
          <a:xfrm>
            <a:off x="457200" y="1125538"/>
            <a:ext cx="8229600" cy="5543550"/>
          </a:xfrm>
        </p:spPr>
        <p:txBody>
          <a:bodyPr/>
          <a:lstStyle/>
          <a:p>
            <a:pPr>
              <a:lnSpc>
                <a:spcPct val="90000"/>
              </a:lnSpc>
              <a:buNone/>
            </a:pPr>
            <a:r>
              <a:rPr lang="ru-RU" sz="2400" b="1" u="sng" dirty="0"/>
              <a:t>Образование смысловых фраз из близких</a:t>
            </a:r>
            <a:r>
              <a:rPr lang="ru-RU" sz="2400" b="1" dirty="0"/>
              <a:t> по зв</a:t>
            </a:r>
            <a:r>
              <a:rPr lang="ru-RU" sz="2400" b="1" u="sng" dirty="0"/>
              <a:t>учанию слов.</a:t>
            </a:r>
            <a:r>
              <a:rPr lang="ru-RU" sz="2400" u="sng" dirty="0"/>
              <a:t> </a:t>
            </a:r>
          </a:p>
          <a:p>
            <a:pPr>
              <a:lnSpc>
                <a:spcPct val="90000"/>
              </a:lnSpc>
              <a:buFont typeface="Wingdings" pitchFamily="2" charset="2"/>
              <a:buNone/>
            </a:pPr>
            <a:endParaRPr lang="ru-RU" sz="2400" u="sng" dirty="0"/>
          </a:p>
          <a:p>
            <a:pPr>
              <a:lnSpc>
                <a:spcPct val="90000"/>
              </a:lnSpc>
              <a:buNone/>
            </a:pPr>
            <a:r>
              <a:rPr lang="ru-RU" sz="2400" dirty="0"/>
              <a:t>Слова упорядочиваются с помощью рифмы, причем лучше, если объекты по сюжету будут активно </a:t>
            </a:r>
            <a:r>
              <a:rPr lang="ru-RU" sz="2400" dirty="0" smtClean="0"/>
              <a:t>действовать.</a:t>
            </a:r>
          </a:p>
          <a:p>
            <a:pPr>
              <a:lnSpc>
                <a:spcPct val="90000"/>
              </a:lnSpc>
              <a:buNone/>
            </a:pPr>
            <a:r>
              <a:rPr lang="ru-RU" sz="2400" dirty="0" smtClean="0"/>
              <a:t>Из </a:t>
            </a:r>
            <a:r>
              <a:rPr lang="ru-RU" sz="2400" dirty="0"/>
              <a:t>слов </a:t>
            </a:r>
          </a:p>
          <a:p>
            <a:pPr>
              <a:lnSpc>
                <a:spcPct val="90000"/>
              </a:lnSpc>
            </a:pPr>
            <a:r>
              <a:rPr lang="ru-RU" sz="2400" i="1" dirty="0"/>
              <a:t>шар, желток, </a:t>
            </a:r>
          </a:p>
          <a:p>
            <a:pPr>
              <a:lnSpc>
                <a:spcPct val="90000"/>
              </a:lnSpc>
            </a:pPr>
            <a:r>
              <a:rPr lang="ru-RU" sz="2400" i="1" dirty="0"/>
              <a:t>медь, самовар,</a:t>
            </a:r>
          </a:p>
          <a:p>
            <a:pPr>
              <a:lnSpc>
                <a:spcPct val="90000"/>
              </a:lnSpc>
            </a:pPr>
            <a:r>
              <a:rPr lang="ru-RU" sz="2400" i="1" dirty="0"/>
              <a:t> бритва, товар </a:t>
            </a:r>
          </a:p>
          <a:p>
            <a:pPr>
              <a:lnSpc>
                <a:spcPct val="90000"/>
              </a:lnSpc>
              <a:buNone/>
            </a:pPr>
            <a:r>
              <a:rPr lang="ru-RU" sz="2400" dirty="0"/>
              <a:t>можно составить фразу: </a:t>
            </a:r>
          </a:p>
          <a:p>
            <a:pPr>
              <a:lnSpc>
                <a:spcPct val="90000"/>
              </a:lnSpc>
              <a:buFont typeface="Wingdings" pitchFamily="2" charset="2"/>
              <a:buNone/>
            </a:pPr>
            <a:endParaRPr lang="ru-RU" sz="2400" dirty="0"/>
          </a:p>
          <a:p>
            <a:pPr>
              <a:lnSpc>
                <a:spcPct val="90000"/>
              </a:lnSpc>
            </a:pPr>
            <a:r>
              <a:rPr lang="ru-RU" sz="2400" b="1" i="1" dirty="0"/>
              <a:t>Бритве шар принес товар </a:t>
            </a:r>
            <a:r>
              <a:rPr lang="ru-RU" sz="2400" b="1" dirty="0"/>
              <a:t>— </a:t>
            </a:r>
            <a:r>
              <a:rPr lang="ru-RU" sz="2400" b="1" i="1" dirty="0"/>
              <a:t>желтый медный самовар.</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ru-RU" u="sng"/>
              <a:t>Метод спичек.</a:t>
            </a:r>
          </a:p>
        </p:txBody>
      </p:sp>
      <p:sp>
        <p:nvSpPr>
          <p:cNvPr id="20483" name="Rectangle 3"/>
          <p:cNvSpPr>
            <a:spLocks noGrp="1" noChangeArrowheads="1"/>
          </p:cNvSpPr>
          <p:nvPr>
            <p:ph idx="1"/>
          </p:nvPr>
        </p:nvSpPr>
        <p:spPr>
          <a:xfrm>
            <a:off x="457200" y="1600200"/>
            <a:ext cx="8229600" cy="4997450"/>
          </a:xfrm>
        </p:spPr>
        <p:txBody>
          <a:bodyPr/>
          <a:lstStyle/>
          <a:p>
            <a:pPr>
              <a:lnSpc>
                <a:spcPct val="80000"/>
              </a:lnSpc>
              <a:buNone/>
            </a:pPr>
            <a:r>
              <a:rPr lang="ru-RU" sz="2800" b="1" u="sng" dirty="0"/>
              <a:t>Метод спичек.</a:t>
            </a:r>
            <a:r>
              <a:rPr lang="ru-RU" sz="2800" dirty="0"/>
              <a:t> </a:t>
            </a:r>
          </a:p>
          <a:p>
            <a:pPr>
              <a:lnSpc>
                <a:spcPct val="80000"/>
              </a:lnSpc>
            </a:pPr>
            <a:r>
              <a:rPr lang="ru-RU" sz="2800" dirty="0"/>
              <a:t>Бросьте на стол 4—5 спичек. В течение 2—3 с запоминайте их расположение.</a:t>
            </a:r>
          </a:p>
          <a:p>
            <a:pPr>
              <a:lnSpc>
                <a:spcPct val="80000"/>
              </a:lnSpc>
            </a:pPr>
            <a:r>
              <a:rPr lang="ru-RU" sz="2800" dirty="0"/>
              <a:t> Воссоздайте изображение с закрытыми глазами (или на левой ладони). </a:t>
            </a:r>
          </a:p>
          <a:p>
            <a:pPr>
              <a:lnSpc>
                <a:spcPct val="80000"/>
              </a:lnSpc>
            </a:pPr>
            <a:r>
              <a:rPr lang="ru-RU" sz="2800" dirty="0"/>
              <a:t>Если не все удалось запомнить, посмотрите на спички еще 1 с и воссоздайте образ точнее.</a:t>
            </a:r>
          </a:p>
          <a:p>
            <a:pPr>
              <a:lnSpc>
                <a:spcPct val="80000"/>
              </a:lnSpc>
            </a:pPr>
            <a:r>
              <a:rPr lang="ru-RU" sz="2800" dirty="0"/>
              <a:t> Ежедневно увеличивайте количество спичек на одну. </a:t>
            </a:r>
          </a:p>
          <a:p>
            <a:pPr>
              <a:lnSpc>
                <a:spcPct val="80000"/>
              </a:lnSpc>
            </a:pPr>
            <a:r>
              <a:rPr lang="ru-RU" sz="2800" dirty="0"/>
              <a:t>Когда достигнете 12—14 штук, опять начните с 4—5, но уже с запоминанием расположения спичечных головок.</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914400" y="214313"/>
            <a:ext cx="8229600" cy="571500"/>
          </a:xfrm>
        </p:spPr>
        <p:txBody>
          <a:bodyPr/>
          <a:lstStyle/>
          <a:p>
            <a:r>
              <a:rPr lang="ru-RU" sz="3200" b="1" smtClean="0">
                <a:solidFill>
                  <a:srgbClr val="FF0066"/>
                </a:solidFill>
              </a:rPr>
              <a:t>мнемотехнические приемы</a:t>
            </a:r>
            <a:r>
              <a:rPr lang="ru-RU" sz="3200" smtClean="0">
                <a:solidFill>
                  <a:srgbClr val="FF0066"/>
                </a:solidFill>
              </a:rPr>
              <a:t> </a:t>
            </a:r>
          </a:p>
        </p:txBody>
      </p:sp>
      <p:sp>
        <p:nvSpPr>
          <p:cNvPr id="14339" name="Содержимое 2"/>
          <p:cNvSpPr>
            <a:spLocks noGrp="1"/>
          </p:cNvSpPr>
          <p:nvPr>
            <p:ph idx="1"/>
          </p:nvPr>
        </p:nvSpPr>
        <p:spPr>
          <a:xfrm>
            <a:off x="1000125" y="1071563"/>
            <a:ext cx="7943850" cy="5072062"/>
          </a:xfrm>
        </p:spPr>
        <p:txBody>
          <a:bodyPr/>
          <a:lstStyle/>
          <a:p>
            <a:pPr algn="r">
              <a:buFontTx/>
              <a:buNone/>
            </a:pPr>
            <a:r>
              <a:rPr lang="ru-RU" sz="2400" b="1" i="1" smtClean="0"/>
              <a:t>Метод ключевых слов </a:t>
            </a:r>
            <a:endParaRPr lang="ru-RU" sz="2400" smtClean="0"/>
          </a:p>
          <a:p>
            <a:r>
              <a:rPr lang="ru-RU" sz="2800" smtClean="0"/>
              <a:t>Что такое ключевое слово? </a:t>
            </a:r>
          </a:p>
          <a:p>
            <a:r>
              <a:rPr lang="ru-RU" sz="2800" smtClean="0"/>
              <a:t>Это своеобразный узел, связывающий хранящуюся в памяти информацию с нашим непосредственным сознанием и позволяющий нам ее воспроизвести. Для запоминания какой-либо фразы достаточно выделить одно - два главных (ключевых) слова и запомнить их, после чего стоит только их вспомнить - как вспомнится вся фраза. </a:t>
            </a:r>
          </a:p>
          <a:p>
            <a:endParaRPr lang="ru-RU"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914400" y="214313"/>
            <a:ext cx="8229600" cy="571500"/>
          </a:xfrm>
        </p:spPr>
        <p:txBody>
          <a:bodyPr/>
          <a:lstStyle/>
          <a:p>
            <a:r>
              <a:rPr lang="ru-RU" sz="3200" b="1" smtClean="0">
                <a:solidFill>
                  <a:srgbClr val="CC3399"/>
                </a:solidFill>
              </a:rPr>
              <a:t>Как разбудить мозг?</a:t>
            </a:r>
            <a:endParaRPr lang="ru-RU" sz="3200" smtClean="0">
              <a:solidFill>
                <a:srgbClr val="CC3399"/>
              </a:solidFill>
            </a:endParaRPr>
          </a:p>
        </p:txBody>
      </p:sp>
      <p:sp>
        <p:nvSpPr>
          <p:cNvPr id="23555" name="Содержимое 2"/>
          <p:cNvSpPr>
            <a:spLocks noGrp="1"/>
          </p:cNvSpPr>
          <p:nvPr>
            <p:ph idx="1"/>
          </p:nvPr>
        </p:nvSpPr>
        <p:spPr>
          <a:xfrm>
            <a:off x="714375" y="1071563"/>
            <a:ext cx="8229600" cy="4525962"/>
          </a:xfrm>
        </p:spPr>
        <p:txBody>
          <a:bodyPr/>
          <a:lstStyle/>
          <a:p>
            <a:r>
              <a:rPr lang="ru-RU" sz="2200" smtClean="0"/>
              <a:t>1.  Как можно быстрее сосчитайте в обратном порядке от 100 до 1 Если такая разминка является слишком простой для тебя, то отнимай от 50 по 3 (т.е. 50, 47, 44 и т.п.). Счет играет очень большую роль в увеличении скорости реакций и, следовательно, наших мыслей.</a:t>
            </a:r>
          </a:p>
          <a:p>
            <a:r>
              <a:rPr lang="ru-RU" sz="2200" smtClean="0"/>
              <a:t>2. Повторите алфавит, придумывая на каждую букву слово. Если вы забыли какую-то букву или не можете придумать слово, не останавливайтесь. Здесь важен темп.</a:t>
            </a:r>
          </a:p>
          <a:p>
            <a:r>
              <a:rPr lang="ru-RU" sz="2200" smtClean="0"/>
              <a:t>3.  Назовите двадцать мужских имен и столько же женских.</a:t>
            </a:r>
          </a:p>
          <a:p>
            <a:r>
              <a:rPr lang="ru-RU" sz="2200" smtClean="0"/>
              <a:t>4.  Выберите любую букву алфавита и назовите двадцать слов, начинающихся с нее.</a:t>
            </a:r>
          </a:p>
          <a:p>
            <a:r>
              <a:rPr lang="ru-RU" sz="2200" smtClean="0"/>
              <a:t>5. Закройте глаза и сосчитайте до двадцати.</a:t>
            </a:r>
          </a:p>
          <a:p>
            <a:endParaRPr lang="ru-RU" sz="2400" smtClean="0"/>
          </a:p>
        </p:txBody>
      </p:sp>
      <p:pic>
        <p:nvPicPr>
          <p:cNvPr id="23556" name="Picture 2" descr="C:\Documents and Settings\Людмила\Рабочий стол\ЕНТ\vopros.jpg"/>
          <p:cNvPicPr>
            <a:picLocks noChangeAspect="1" noChangeArrowheads="1"/>
          </p:cNvPicPr>
          <p:nvPr/>
        </p:nvPicPr>
        <p:blipFill>
          <a:blip r:embed="rId2" cstate="print"/>
          <a:srcRect/>
          <a:stretch>
            <a:fillRect/>
          </a:stretch>
        </p:blipFill>
        <p:spPr bwMode="auto">
          <a:xfrm>
            <a:off x="0" y="0"/>
            <a:ext cx="1285875" cy="1195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457200" y="274638"/>
            <a:ext cx="8229600" cy="582612"/>
          </a:xfrm>
        </p:spPr>
        <p:txBody>
          <a:bodyPr/>
          <a:lstStyle/>
          <a:p>
            <a:r>
              <a:rPr lang="ru-RU" b="1" smtClean="0">
                <a:solidFill>
                  <a:srgbClr val="FF33CC"/>
                </a:solidFill>
              </a:rPr>
              <a:t>Стратегии работы</a:t>
            </a:r>
          </a:p>
        </p:txBody>
      </p:sp>
      <p:sp>
        <p:nvSpPr>
          <p:cNvPr id="24579" name="Содержимое 2"/>
          <p:cNvSpPr>
            <a:spLocks noGrp="1"/>
          </p:cNvSpPr>
          <p:nvPr>
            <p:ph idx="1"/>
          </p:nvPr>
        </p:nvSpPr>
        <p:spPr>
          <a:xfrm>
            <a:off x="457200" y="857250"/>
            <a:ext cx="8229600" cy="5268913"/>
          </a:xfrm>
        </p:spPr>
        <p:txBody>
          <a:bodyPr/>
          <a:lstStyle/>
          <a:p>
            <a:pPr algn="r">
              <a:buFontTx/>
              <a:buNone/>
            </a:pPr>
            <a:r>
              <a:rPr lang="ru-RU" sz="1800" b="1" i="1" u="sng" dirty="0" err="1" smtClean="0"/>
              <a:t>Аудиалы</a:t>
            </a:r>
            <a:r>
              <a:rPr lang="ru-RU" sz="1800" b="1" i="1" u="sng" dirty="0" smtClean="0"/>
              <a:t> и </a:t>
            </a:r>
            <a:r>
              <a:rPr lang="ru-RU" sz="1800" b="1" i="1" u="sng" dirty="0" err="1" smtClean="0"/>
              <a:t>кинестетики</a:t>
            </a:r>
            <a:r>
              <a:rPr lang="ru-RU" sz="1800" b="1" i="1" u="sng" dirty="0" smtClean="0"/>
              <a:t>.</a:t>
            </a:r>
            <a:endParaRPr lang="ru-RU" sz="1800" b="1" dirty="0" smtClean="0"/>
          </a:p>
          <a:p>
            <a:pPr>
              <a:buNone/>
            </a:pPr>
            <a:r>
              <a:rPr lang="ru-RU" sz="1800" b="1" dirty="0" smtClean="0"/>
              <a:t>Психологическая характеристика</a:t>
            </a:r>
          </a:p>
          <a:p>
            <a:pPr>
              <a:buNone/>
            </a:pPr>
            <a:r>
              <a:rPr lang="ru-RU" sz="1800" dirty="0" smtClean="0"/>
              <a:t>У человека три основные модальности восприятия: </a:t>
            </a:r>
            <a:r>
              <a:rPr lang="ru-RU" sz="1800" dirty="0" err="1" smtClean="0"/>
              <a:t>аудиальная</a:t>
            </a:r>
            <a:r>
              <a:rPr lang="ru-RU" sz="1800" dirty="0" smtClean="0"/>
              <a:t> (слуховая), визуальная (зрительная), и кинестетическая (тактильная). </a:t>
            </a:r>
          </a:p>
          <a:p>
            <a:pPr>
              <a:buNone/>
            </a:pPr>
            <a:r>
              <a:rPr lang="ru-RU" sz="1800" dirty="0" smtClean="0"/>
              <a:t>У каждого человека одна из этих модальностей является ведущей, определяющей, доминирующий способ получения и переработки информации.</a:t>
            </a:r>
            <a:endParaRPr lang="ru-RU" sz="1800" b="1" dirty="0" smtClean="0"/>
          </a:p>
          <a:p>
            <a:pPr>
              <a:buNone/>
            </a:pPr>
            <a:r>
              <a:rPr lang="ru-RU" sz="1800" b="1" u="sng" dirty="0" smtClean="0"/>
              <a:t>Стратегии поддержки</a:t>
            </a:r>
          </a:p>
          <a:p>
            <a:pPr>
              <a:buNone/>
            </a:pPr>
            <a:r>
              <a:rPr lang="ru-RU" sz="1800" b="1" dirty="0" smtClean="0"/>
              <a:t>                  Необходимо, чтобы эти дети осознали особенности </a:t>
            </a:r>
          </a:p>
          <a:p>
            <a:pPr>
              <a:buNone/>
            </a:pPr>
            <a:r>
              <a:rPr lang="ru-RU" sz="1800" b="1" dirty="0" smtClean="0"/>
              <a:t>                         своего учебного стиля.</a:t>
            </a:r>
          </a:p>
          <a:p>
            <a:pPr>
              <a:buNone/>
            </a:pPr>
            <a:r>
              <a:rPr lang="ru-RU" sz="1800" b="1" dirty="0" smtClean="0"/>
              <a:t>                    </a:t>
            </a:r>
            <a:r>
              <a:rPr lang="ru-RU" sz="1800" b="1" dirty="0" err="1" smtClean="0"/>
              <a:t>Аудиалы</a:t>
            </a:r>
            <a:r>
              <a:rPr lang="ru-RU" sz="1800" b="1" dirty="0" smtClean="0"/>
              <a:t> могут воспользоваться речью, тихо</a:t>
            </a:r>
          </a:p>
          <a:p>
            <a:pPr>
              <a:buNone/>
            </a:pPr>
            <a:r>
              <a:rPr lang="ru-RU" sz="1800" b="1" dirty="0" smtClean="0"/>
              <a:t>                         проговаривая задание вслух</a:t>
            </a:r>
          </a:p>
          <a:p>
            <a:pPr>
              <a:buNone/>
            </a:pPr>
            <a:r>
              <a:rPr lang="ru-RU" sz="1800" b="1" dirty="0" smtClean="0"/>
              <a:t>                   </a:t>
            </a:r>
            <a:r>
              <a:rPr lang="ru-RU" sz="1800" b="1" dirty="0" err="1" smtClean="0"/>
              <a:t>Кинестетикам</a:t>
            </a:r>
            <a:r>
              <a:rPr lang="ru-RU" sz="1800" b="1" dirty="0" smtClean="0"/>
              <a:t> разрешить какую-то двигательную </a:t>
            </a:r>
          </a:p>
          <a:p>
            <a:pPr>
              <a:buNone/>
            </a:pPr>
            <a:r>
              <a:rPr lang="ru-RU" sz="1800" b="1" dirty="0" smtClean="0"/>
              <a:t>                    активность (двигать руками, ногами, выйти из класса).</a:t>
            </a:r>
          </a:p>
          <a:p>
            <a:endParaRPr lang="ru-RU"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4" name="Picture 4" descr="is555"/>
          <p:cNvPicPr>
            <a:picLocks noChangeAspect="1" noChangeArrowheads="1"/>
          </p:cNvPicPr>
          <p:nvPr/>
        </p:nvPicPr>
        <p:blipFill>
          <a:blip r:embed="rId2" cstate="print"/>
          <a:srcRect/>
          <a:stretch>
            <a:fillRect/>
          </a:stretch>
        </p:blipFill>
        <p:spPr bwMode="auto">
          <a:xfrm>
            <a:off x="4067944" y="1628800"/>
            <a:ext cx="3960440" cy="4827204"/>
          </a:xfrm>
          <a:prstGeom prst="rect">
            <a:avLst/>
          </a:prstGeom>
          <a:noFill/>
          <a:ln w="9525">
            <a:noFill/>
            <a:miter lim="800000"/>
            <a:headEnd/>
            <a:tailEnd/>
          </a:ln>
        </p:spPr>
      </p:pic>
      <p:sp>
        <p:nvSpPr>
          <p:cNvPr id="168965" name="WordArt 5"/>
          <p:cNvSpPr>
            <a:spLocks noChangeArrowheads="1" noChangeShapeType="1" noTextEdit="1"/>
          </p:cNvSpPr>
          <p:nvPr/>
        </p:nvSpPr>
        <p:spPr bwMode="auto">
          <a:xfrm>
            <a:off x="2916238" y="620713"/>
            <a:ext cx="5759450" cy="720725"/>
          </a:xfrm>
          <a:prstGeom prst="rect">
            <a:avLst/>
          </a:prstGeom>
        </p:spPr>
        <p:txBody>
          <a:bodyPr wrap="none" fromWordArt="1">
            <a:prstTxWarp prst="textPlain">
              <a:avLst>
                <a:gd name="adj" fmla="val 50000"/>
              </a:avLst>
            </a:prstTxWarp>
          </a:bodyPr>
          <a:lstStyle/>
          <a:p>
            <a:pPr algn="ctr"/>
            <a:r>
              <a:rPr lang="ru-RU"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a:cs typeface="Arial"/>
              </a:rPr>
              <a:t>Спасибо за внимание.</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68965"/>
                                        </p:tgtEl>
                                        <p:attrNameLst>
                                          <p:attrName>style.visibility</p:attrName>
                                        </p:attrNameLst>
                                      </p:cBhvr>
                                      <p:to>
                                        <p:strVal val="visible"/>
                                      </p:to>
                                    </p:set>
                                    <p:animEffect transition="in" filter="slide(fromTop)">
                                      <p:cBhvr>
                                        <p:cTn id="7" dur="2000"/>
                                        <p:tgtEl>
                                          <p:spTgt spid="168965"/>
                                        </p:tgtEl>
                                      </p:cBhvr>
                                    </p:animEffect>
                                  </p:childTnLst>
                                </p:cTn>
                              </p:par>
                              <p:par>
                                <p:cTn id="8" presetID="21" presetClass="entr" presetSubtype="4" fill="hold" nodeType="withEffect">
                                  <p:stCondLst>
                                    <p:cond delay="0"/>
                                  </p:stCondLst>
                                  <p:childTnLst>
                                    <p:set>
                                      <p:cBhvr>
                                        <p:cTn id="9" dur="1" fill="hold">
                                          <p:stCondLst>
                                            <p:cond delay="0"/>
                                          </p:stCondLst>
                                        </p:cTn>
                                        <p:tgtEl>
                                          <p:spTgt spid="168964"/>
                                        </p:tgtEl>
                                        <p:attrNameLst>
                                          <p:attrName>style.visibility</p:attrName>
                                        </p:attrNameLst>
                                      </p:cBhvr>
                                      <p:to>
                                        <p:strVal val="visible"/>
                                      </p:to>
                                    </p:set>
                                    <p:animEffect transition="in" filter="wheel(4)">
                                      <p:cBhvr>
                                        <p:cTn id="10" dur="3000"/>
                                        <p:tgtEl>
                                          <p:spTgt spid="168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lum bright="6000"/>
          </a:blip>
          <a:srcRect/>
          <a:stretch>
            <a:fillRect/>
          </a:stretch>
        </p:blipFill>
        <p:spPr bwMode="auto">
          <a:xfrm>
            <a:off x="179512" y="260648"/>
            <a:ext cx="5695950" cy="6438900"/>
          </a:xfrm>
          <a:prstGeom prst="rect">
            <a:avLst/>
          </a:prstGeom>
          <a:noFill/>
          <a:ln w="9525">
            <a:noFill/>
            <a:miter lim="800000"/>
            <a:headEnd/>
            <a:tailEnd/>
          </a:ln>
        </p:spPr>
      </p:pic>
      <p:sp>
        <p:nvSpPr>
          <p:cNvPr id="5" name="Прямоугольник 4"/>
          <p:cNvSpPr/>
          <p:nvPr/>
        </p:nvSpPr>
        <p:spPr>
          <a:xfrm>
            <a:off x="5940152" y="1556792"/>
            <a:ext cx="3059832" cy="4524315"/>
          </a:xfrm>
          <a:prstGeom prst="rect">
            <a:avLst/>
          </a:prstGeom>
        </p:spPr>
        <p:txBody>
          <a:bodyPr wrap="square">
            <a:spAutoFit/>
          </a:bodyPr>
          <a:lstStyle/>
          <a:p>
            <a:r>
              <a:rPr lang="ru-RU" sz="3200" i="1" dirty="0"/>
              <a:t>Какие виды памяти должны быть хорошо развиты у представителей профессий, изображенных на рисунке?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0" y="0"/>
            <a:ext cx="9144000" cy="6858000"/>
          </a:xfrm>
        </p:spPr>
        <p:txBody>
          <a:bodyPr/>
          <a:lstStyle/>
          <a:p>
            <a:pPr>
              <a:lnSpc>
                <a:spcPct val="80000"/>
              </a:lnSpc>
              <a:buNone/>
            </a:pPr>
            <a:r>
              <a:rPr lang="ru-RU" sz="2800" b="1" dirty="0"/>
              <a:t>Значение некоторых видов памяти в </a:t>
            </a:r>
            <a:r>
              <a:rPr lang="ru-RU" sz="2800" b="1" dirty="0" smtClean="0"/>
              <a:t>      </a:t>
            </a:r>
          </a:p>
          <a:p>
            <a:pPr>
              <a:lnSpc>
                <a:spcPct val="80000"/>
              </a:lnSpc>
              <a:buNone/>
            </a:pPr>
            <a:r>
              <a:rPr lang="ru-RU" sz="2800" b="1" dirty="0"/>
              <a:t> </a:t>
            </a:r>
            <a:r>
              <a:rPr lang="ru-RU" sz="2800" b="1" dirty="0" smtClean="0"/>
              <a:t>                            профессиональной </a:t>
            </a:r>
            <a:r>
              <a:rPr lang="ru-RU" sz="2800" b="1" dirty="0"/>
              <a:t>деятельности</a:t>
            </a:r>
            <a:r>
              <a:rPr lang="ru-RU" sz="2800" dirty="0"/>
              <a:t> </a:t>
            </a:r>
          </a:p>
          <a:p>
            <a:pPr>
              <a:lnSpc>
                <a:spcPct val="80000"/>
              </a:lnSpc>
              <a:buFont typeface="Wingdings" pitchFamily="2" charset="2"/>
              <a:buNone/>
            </a:pPr>
            <a:endParaRPr lang="ru-RU" sz="2800" i="1" dirty="0"/>
          </a:p>
          <a:p>
            <a:pPr>
              <a:lnSpc>
                <a:spcPct val="80000"/>
              </a:lnSpc>
            </a:pPr>
            <a:r>
              <a:rPr lang="ru-RU" sz="2400" b="1" i="1" dirty="0"/>
              <a:t>Вид памяти                        Необходима в профессиях</a:t>
            </a:r>
          </a:p>
          <a:p>
            <a:pPr>
              <a:lnSpc>
                <a:spcPct val="80000"/>
              </a:lnSpc>
            </a:pPr>
            <a:endParaRPr lang="ru-RU" sz="2400" b="1" i="1" dirty="0"/>
          </a:p>
          <a:p>
            <a:pPr>
              <a:lnSpc>
                <a:spcPct val="80000"/>
              </a:lnSpc>
            </a:pPr>
            <a:r>
              <a:rPr lang="ru-RU" sz="2000" b="1" dirty="0"/>
              <a:t>Произвольная</a:t>
            </a:r>
            <a:r>
              <a:rPr lang="ru-RU" sz="1600" b="1" dirty="0"/>
              <a:t> </a:t>
            </a:r>
            <a:r>
              <a:rPr lang="ru-RU" sz="1600" dirty="0"/>
              <a:t> -                          </a:t>
            </a:r>
            <a:r>
              <a:rPr lang="ru-RU" sz="1600" dirty="0" smtClean="0"/>
              <a:t>           </a:t>
            </a:r>
            <a:r>
              <a:rPr lang="ru-RU" sz="2000" dirty="0" smtClean="0"/>
              <a:t>Во </a:t>
            </a:r>
            <a:r>
              <a:rPr lang="ru-RU" sz="2000" u="sng" dirty="0"/>
              <a:t>всех</a:t>
            </a:r>
          </a:p>
          <a:p>
            <a:pPr>
              <a:lnSpc>
                <a:spcPct val="80000"/>
              </a:lnSpc>
            </a:pPr>
            <a:r>
              <a:rPr lang="ru-RU" sz="2000" b="1" dirty="0"/>
              <a:t>Непроизвольная </a:t>
            </a:r>
            <a:r>
              <a:rPr lang="ru-RU" sz="1600" dirty="0"/>
              <a:t>                       </a:t>
            </a:r>
            <a:r>
              <a:rPr lang="ru-RU" sz="1600" dirty="0" smtClean="0"/>
              <a:t>           </a:t>
            </a:r>
            <a:r>
              <a:rPr lang="ru-RU" sz="2000" dirty="0" smtClean="0"/>
              <a:t>Во </a:t>
            </a:r>
            <a:r>
              <a:rPr lang="ru-RU" sz="2000" u="sng" dirty="0"/>
              <a:t>всех</a:t>
            </a:r>
          </a:p>
          <a:p>
            <a:pPr>
              <a:lnSpc>
                <a:spcPct val="80000"/>
              </a:lnSpc>
            </a:pPr>
            <a:r>
              <a:rPr lang="ru-RU" sz="2000" b="1" dirty="0"/>
              <a:t>Кратковременная   </a:t>
            </a:r>
            <a:r>
              <a:rPr lang="ru-RU" sz="1600" dirty="0"/>
              <a:t>         </a:t>
            </a:r>
            <a:r>
              <a:rPr lang="ru-RU" sz="2000" dirty="0" smtClean="0"/>
              <a:t>Кассир</a:t>
            </a:r>
            <a:r>
              <a:rPr lang="ru-RU" sz="2000" dirty="0"/>
              <a:t>, машинистка, стенографист,   оператор, </a:t>
            </a:r>
            <a:r>
              <a:rPr lang="ru-RU" sz="2000" dirty="0" smtClean="0"/>
              <a:t>         </a:t>
            </a:r>
          </a:p>
          <a:p>
            <a:pPr>
              <a:lnSpc>
                <a:spcPct val="80000"/>
              </a:lnSpc>
              <a:buNone/>
            </a:pPr>
            <a:r>
              <a:rPr lang="ru-RU" sz="2000" dirty="0"/>
              <a:t> </a:t>
            </a:r>
            <a:r>
              <a:rPr lang="ru-RU" sz="2000" dirty="0" smtClean="0"/>
              <a:t>                                                                      диспетчер</a:t>
            </a:r>
            <a:endParaRPr lang="ru-RU" sz="2000" dirty="0"/>
          </a:p>
          <a:p>
            <a:pPr>
              <a:lnSpc>
                <a:spcPct val="80000"/>
              </a:lnSpc>
            </a:pPr>
            <a:r>
              <a:rPr lang="ru-RU" sz="2000" b="1" dirty="0"/>
              <a:t>Оперативная   </a:t>
            </a:r>
            <a:r>
              <a:rPr lang="ru-RU" sz="1600" dirty="0"/>
              <a:t>                          </a:t>
            </a:r>
            <a:r>
              <a:rPr lang="ru-RU" sz="2000" dirty="0" smtClean="0"/>
              <a:t>Диспетчер</a:t>
            </a:r>
            <a:r>
              <a:rPr lang="ru-RU" sz="2000" dirty="0"/>
              <a:t>, следователь, регулировщик </a:t>
            </a:r>
            <a:r>
              <a:rPr lang="ru-RU" sz="2000" dirty="0" smtClean="0"/>
              <a:t>    </a:t>
            </a:r>
          </a:p>
          <a:p>
            <a:pPr>
              <a:lnSpc>
                <a:spcPct val="80000"/>
              </a:lnSpc>
              <a:buNone/>
            </a:pPr>
            <a:r>
              <a:rPr lang="ru-RU" sz="2000" dirty="0"/>
              <a:t> </a:t>
            </a:r>
            <a:r>
              <a:rPr lang="ru-RU" sz="2000" dirty="0" smtClean="0"/>
              <a:t>                                                   аппаратуры</a:t>
            </a:r>
            <a:r>
              <a:rPr lang="ru-RU" sz="2000" dirty="0"/>
              <a:t>,    водитель автотранспорта</a:t>
            </a:r>
            <a:r>
              <a:rPr lang="ru-RU" sz="1600" dirty="0"/>
              <a:t> </a:t>
            </a:r>
          </a:p>
          <a:p>
            <a:pPr>
              <a:lnSpc>
                <a:spcPct val="80000"/>
              </a:lnSpc>
            </a:pPr>
            <a:r>
              <a:rPr lang="ru-RU" sz="2400" b="1" dirty="0"/>
              <a:t>Долговременная     </a:t>
            </a:r>
            <a:r>
              <a:rPr lang="ru-RU" sz="1600" dirty="0"/>
              <a:t>   </a:t>
            </a:r>
            <a:r>
              <a:rPr lang="ru-RU" sz="1600" dirty="0" smtClean="0"/>
              <a:t> </a:t>
            </a:r>
            <a:r>
              <a:rPr lang="ru-RU" sz="2000" dirty="0" smtClean="0"/>
              <a:t>Учитель</a:t>
            </a:r>
            <a:r>
              <a:rPr lang="ru-RU" sz="2000" dirty="0"/>
              <a:t>, воспитатель, врач, журналист, </a:t>
            </a:r>
            <a:r>
              <a:rPr lang="ru-RU" sz="2000" dirty="0" smtClean="0"/>
              <a:t>поэт, </a:t>
            </a:r>
          </a:p>
          <a:p>
            <a:pPr>
              <a:lnSpc>
                <a:spcPct val="80000"/>
              </a:lnSpc>
              <a:buNone/>
            </a:pPr>
            <a:r>
              <a:rPr lang="ru-RU" sz="2000" dirty="0"/>
              <a:t> </a:t>
            </a:r>
            <a:r>
              <a:rPr lang="ru-RU" sz="2000" dirty="0" smtClean="0"/>
              <a:t>                                                                       дипломат</a:t>
            </a:r>
            <a:endParaRPr lang="ru-RU" sz="2000" dirty="0"/>
          </a:p>
          <a:p>
            <a:pPr>
              <a:lnSpc>
                <a:spcPct val="80000"/>
              </a:lnSpc>
            </a:pPr>
            <a:r>
              <a:rPr lang="ru-RU" sz="2400" b="1" dirty="0"/>
              <a:t>Тактильная</a:t>
            </a:r>
            <a:r>
              <a:rPr lang="ru-RU" sz="1600" dirty="0"/>
              <a:t> </a:t>
            </a:r>
            <a:r>
              <a:rPr lang="ru-RU" sz="2000" dirty="0"/>
              <a:t>(осязательная)     </a:t>
            </a:r>
            <a:r>
              <a:rPr lang="ru-RU" sz="2000" dirty="0" smtClean="0"/>
              <a:t>Часовой </a:t>
            </a:r>
            <a:r>
              <a:rPr lang="ru-RU" sz="2000" dirty="0"/>
              <a:t>мастер, хирург, электрик, </a:t>
            </a:r>
            <a:endParaRPr lang="ru-RU" sz="2000" dirty="0" smtClean="0"/>
          </a:p>
          <a:p>
            <a:pPr>
              <a:lnSpc>
                <a:spcPct val="80000"/>
              </a:lnSpc>
              <a:buNone/>
            </a:pPr>
            <a:r>
              <a:rPr lang="ru-RU" sz="2000" dirty="0" smtClean="0"/>
              <a:t>                                                                       скульптор</a:t>
            </a:r>
            <a:r>
              <a:rPr lang="ru-RU" sz="2000" dirty="0"/>
              <a:t>, </a:t>
            </a:r>
            <a:r>
              <a:rPr lang="ru-RU" sz="2000" dirty="0" smtClean="0"/>
              <a:t>акробат</a:t>
            </a:r>
            <a:endParaRPr lang="ru-RU" sz="2000" dirty="0"/>
          </a:p>
          <a:p>
            <a:pPr>
              <a:lnSpc>
                <a:spcPct val="80000"/>
              </a:lnSpc>
            </a:pPr>
            <a:r>
              <a:rPr lang="ru-RU" sz="2400" b="1" dirty="0"/>
              <a:t>Слуховая                          </a:t>
            </a:r>
            <a:r>
              <a:rPr lang="ru-RU" sz="1600" dirty="0"/>
              <a:t> </a:t>
            </a:r>
            <a:r>
              <a:rPr lang="ru-RU" sz="1600" dirty="0" smtClean="0"/>
              <a:t>         </a:t>
            </a:r>
            <a:r>
              <a:rPr lang="ru-RU" sz="2000" dirty="0" smtClean="0"/>
              <a:t>Музыкант</a:t>
            </a:r>
            <a:r>
              <a:rPr lang="ru-RU" sz="2000" dirty="0"/>
              <a:t>, чтец, слесарь, тракторист</a:t>
            </a:r>
          </a:p>
          <a:p>
            <a:pPr>
              <a:lnSpc>
                <a:spcPct val="80000"/>
              </a:lnSpc>
            </a:pPr>
            <a:r>
              <a:rPr lang="ru-RU" sz="2400" b="1" dirty="0"/>
              <a:t>Зрительная          </a:t>
            </a:r>
            <a:r>
              <a:rPr lang="ru-RU" sz="2000" dirty="0" smtClean="0"/>
              <a:t>Летчик</a:t>
            </a:r>
            <a:r>
              <a:rPr lang="ru-RU" sz="2000" dirty="0"/>
              <a:t>, водитель, модельер, режиссер, фотограф</a:t>
            </a:r>
          </a:p>
          <a:p>
            <a:pPr>
              <a:lnSpc>
                <a:spcPct val="80000"/>
              </a:lnSpc>
            </a:pPr>
            <a:r>
              <a:rPr lang="ru-RU" sz="2400" b="1" dirty="0"/>
              <a:t>Эмоциональная </a:t>
            </a:r>
            <a:r>
              <a:rPr lang="ru-RU" sz="1600" dirty="0"/>
              <a:t>                    </a:t>
            </a:r>
            <a:r>
              <a:rPr lang="ru-RU" sz="1600" dirty="0" smtClean="0"/>
              <a:t>  </a:t>
            </a:r>
            <a:r>
              <a:rPr lang="ru-RU" sz="2000" dirty="0"/>
              <a:t>Артист, писатель, композитор</a:t>
            </a:r>
          </a:p>
          <a:p>
            <a:pPr>
              <a:lnSpc>
                <a:spcPct val="80000"/>
              </a:lnSpc>
            </a:pPr>
            <a:r>
              <a:rPr lang="ru-RU" sz="2800" b="1" dirty="0"/>
              <a:t>Двигательная </a:t>
            </a:r>
            <a:r>
              <a:rPr lang="ru-RU" sz="2800" dirty="0"/>
              <a:t>        </a:t>
            </a:r>
            <a:r>
              <a:rPr lang="ru-RU" sz="2000" dirty="0"/>
              <a:t>     </a:t>
            </a:r>
            <a:r>
              <a:rPr lang="ru-RU" sz="2000" dirty="0" smtClean="0"/>
              <a:t>  Спортсмен</a:t>
            </a:r>
            <a:r>
              <a:rPr lang="ru-RU" sz="2000" dirty="0"/>
              <a:t>, токарь, летчик, водитель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r>
              <a:rPr lang="ru-RU" sz="4000" b="0"/>
              <a:t>Для развития памяти необходимо иметь в виду следующее:</a:t>
            </a:r>
          </a:p>
        </p:txBody>
      </p:sp>
      <p:sp>
        <p:nvSpPr>
          <p:cNvPr id="8195" name="Rectangle 3"/>
          <p:cNvSpPr>
            <a:spLocks noGrp="1" noChangeArrowheads="1"/>
          </p:cNvSpPr>
          <p:nvPr>
            <p:ph idx="1"/>
          </p:nvPr>
        </p:nvSpPr>
        <p:spPr>
          <a:xfrm>
            <a:off x="395288" y="1844675"/>
            <a:ext cx="8229600" cy="4495800"/>
          </a:xfrm>
        </p:spPr>
        <p:txBody>
          <a:bodyPr/>
          <a:lstStyle/>
          <a:p>
            <a:r>
              <a:rPr lang="ru-RU" sz="2800" u="sng" dirty="0" smtClean="0"/>
              <a:t>Память</a:t>
            </a:r>
            <a:r>
              <a:rPr lang="ru-RU" sz="2800" dirty="0" smtClean="0"/>
              <a:t> </a:t>
            </a:r>
            <a:r>
              <a:rPr lang="ru-RU" sz="2800" dirty="0"/>
              <a:t>развивается в процессе деятельности, требующей </a:t>
            </a:r>
            <a:r>
              <a:rPr lang="ru-RU" sz="2800" u="sng" dirty="0" smtClean="0"/>
              <a:t>запоминания</a:t>
            </a:r>
            <a:r>
              <a:rPr lang="ru-RU" sz="2800" dirty="0"/>
              <a:t>;</a:t>
            </a:r>
          </a:p>
          <a:p>
            <a:r>
              <a:rPr lang="ru-RU" sz="2800" dirty="0" smtClean="0"/>
              <a:t>Лучше </a:t>
            </a:r>
            <a:r>
              <a:rPr lang="ru-RU" sz="2800" dirty="0"/>
              <a:t>запоминается то, что связано с </a:t>
            </a:r>
            <a:r>
              <a:rPr lang="ru-RU" sz="2800" u="sng" dirty="0"/>
              <a:t>интересами</a:t>
            </a:r>
            <a:r>
              <a:rPr lang="ru-RU" sz="2800" dirty="0"/>
              <a:t> личности;</a:t>
            </a:r>
          </a:p>
          <a:p>
            <a:r>
              <a:rPr lang="ru-RU" sz="2800" dirty="0" smtClean="0"/>
              <a:t>Чем </a:t>
            </a:r>
            <a:r>
              <a:rPr lang="ru-RU" sz="2800" b="1" u="sng" dirty="0"/>
              <a:t>активнее и самостоятельнее</a:t>
            </a:r>
            <a:r>
              <a:rPr lang="ru-RU" sz="2800" dirty="0"/>
              <a:t> человек, тем лучше </a:t>
            </a:r>
            <a:r>
              <a:rPr lang="ru-RU" sz="2800" dirty="0" smtClean="0"/>
              <a:t>развивается </a:t>
            </a:r>
            <a:r>
              <a:rPr lang="ru-RU" sz="2800" dirty="0"/>
              <a:t>вид памяти, необходимый для его деятельности;</a:t>
            </a:r>
          </a:p>
          <a:p>
            <a:r>
              <a:rPr lang="ru-RU" sz="2800" u="sng" dirty="0" smtClean="0"/>
              <a:t>Логическая</a:t>
            </a:r>
            <a:r>
              <a:rPr lang="ru-RU" sz="2800" dirty="0" smtClean="0"/>
              <a:t> </a:t>
            </a:r>
            <a:r>
              <a:rPr lang="ru-RU" sz="2800" dirty="0"/>
              <a:t>связь мыслей способствует запоминанию.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28596" y="285728"/>
          <a:ext cx="8358246"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ru-RU" b="0"/>
              <a:t>Процессы памяти</a:t>
            </a:r>
          </a:p>
        </p:txBody>
      </p:sp>
      <p:sp>
        <p:nvSpPr>
          <p:cNvPr id="9219" name="Rectangle 3"/>
          <p:cNvSpPr>
            <a:spLocks noGrp="1" noChangeArrowheads="1"/>
          </p:cNvSpPr>
          <p:nvPr>
            <p:ph idx="1"/>
          </p:nvPr>
        </p:nvSpPr>
        <p:spPr/>
        <p:txBody>
          <a:bodyPr/>
          <a:lstStyle/>
          <a:p>
            <a:pPr>
              <a:lnSpc>
                <a:spcPct val="80000"/>
              </a:lnSpc>
              <a:buNone/>
            </a:pPr>
            <a:r>
              <a:rPr lang="ru-RU" b="1" dirty="0" smtClean="0"/>
              <a:t>В </a:t>
            </a:r>
            <a:r>
              <a:rPr lang="ru-RU" b="1" dirty="0"/>
              <a:t>памяти различают четыре основных процесса:</a:t>
            </a:r>
          </a:p>
          <a:p>
            <a:pPr>
              <a:lnSpc>
                <a:spcPct val="80000"/>
              </a:lnSpc>
              <a:buFont typeface="Wingdings" pitchFamily="2" charset="2"/>
              <a:buNone/>
            </a:pPr>
            <a:endParaRPr lang="ru-RU" b="1" dirty="0"/>
          </a:p>
          <a:p>
            <a:pPr>
              <a:lnSpc>
                <a:spcPct val="80000"/>
              </a:lnSpc>
              <a:buNone/>
            </a:pPr>
            <a:r>
              <a:rPr lang="ru-RU" sz="2800" b="1" dirty="0"/>
              <a:t>1. Запоминание;</a:t>
            </a:r>
          </a:p>
          <a:p>
            <a:pPr>
              <a:lnSpc>
                <a:spcPct val="80000"/>
              </a:lnSpc>
              <a:buNone/>
            </a:pPr>
            <a:r>
              <a:rPr lang="ru-RU" sz="2800" b="1" dirty="0"/>
              <a:t>2. Сохранение.</a:t>
            </a:r>
          </a:p>
          <a:p>
            <a:pPr>
              <a:lnSpc>
                <a:spcPct val="80000"/>
              </a:lnSpc>
              <a:buNone/>
            </a:pPr>
            <a:r>
              <a:rPr lang="ru-RU" sz="2800" b="1" dirty="0"/>
              <a:t>3. Забывание.</a:t>
            </a:r>
          </a:p>
          <a:p>
            <a:pPr>
              <a:lnSpc>
                <a:spcPct val="80000"/>
              </a:lnSpc>
              <a:buNone/>
            </a:pPr>
            <a:r>
              <a:rPr lang="ru-RU" sz="2800" b="1" dirty="0"/>
              <a:t>4. Восстановление.</a:t>
            </a:r>
          </a:p>
          <a:p>
            <a:pPr>
              <a:lnSpc>
                <a:spcPct val="80000"/>
              </a:lnSpc>
              <a:buNone/>
            </a:pPr>
            <a:endParaRPr lang="ru-RU" sz="2800" b="1" dirty="0" smtClean="0"/>
          </a:p>
          <a:p>
            <a:pPr>
              <a:lnSpc>
                <a:spcPct val="80000"/>
              </a:lnSpc>
              <a:buNone/>
            </a:pPr>
            <a:r>
              <a:rPr lang="ru-RU" b="1" dirty="0" smtClean="0"/>
              <a:t>Главным </a:t>
            </a:r>
            <a:r>
              <a:rPr lang="ru-RU" b="1" dirty="0"/>
              <a:t>из которых является </a:t>
            </a:r>
            <a:r>
              <a:rPr lang="ru-RU" b="1" u="sng" dirty="0"/>
              <a:t>запоминание</a:t>
            </a:r>
            <a:r>
              <a:rPr lang="ru-RU" dirty="0"/>
              <a:t>.</a:t>
            </a:r>
            <a:r>
              <a:rPr lang="ru-RU" sz="28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28625" y="214313"/>
            <a:ext cx="6615113" cy="1060450"/>
          </a:xfrm>
        </p:spPr>
        <p:txBody>
          <a:bodyPr/>
          <a:lstStyle/>
          <a:p>
            <a:r>
              <a:rPr lang="ru-RU" sz="3600" b="1" smtClean="0">
                <a:solidFill>
                  <a:srgbClr val="CC3399"/>
                </a:solidFill>
              </a:rPr>
              <a:t>ЗАКОНЫ ЗАПОМИНАНИЯ</a:t>
            </a:r>
          </a:p>
        </p:txBody>
      </p:sp>
      <p:graphicFrame>
        <p:nvGraphicFramePr>
          <p:cNvPr id="4" name="Содержимое 3"/>
          <p:cNvGraphicFramePr>
            <a:graphicFrameLocks noGrp="1"/>
          </p:cNvGraphicFramePr>
          <p:nvPr>
            <p:ph idx="1"/>
          </p:nvPr>
        </p:nvGraphicFramePr>
        <p:xfrm>
          <a:off x="457200" y="1357298"/>
          <a:ext cx="82296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20" name="Picture 4" descr="C:\Documents and Settings\Людмила\Рабочий стол\ЕНТ\b91a98.gif"/>
          <p:cNvPicPr>
            <a:picLocks noChangeAspect="1" noChangeArrowheads="1"/>
          </p:cNvPicPr>
          <p:nvPr/>
        </p:nvPicPr>
        <p:blipFill>
          <a:blip r:embed="rId7" cstate="print"/>
          <a:srcRect/>
          <a:stretch>
            <a:fillRect/>
          </a:stretch>
        </p:blipFill>
        <p:spPr bwMode="auto">
          <a:xfrm>
            <a:off x="6143625" y="0"/>
            <a:ext cx="3000375" cy="4276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1857375" y="214313"/>
            <a:ext cx="7286625" cy="4811712"/>
          </a:xfrm>
        </p:spPr>
        <p:txBody>
          <a:bodyPr/>
          <a:lstStyle/>
          <a:p>
            <a:r>
              <a:rPr lang="ru-RU" sz="2800" smtClean="0"/>
              <a:t> Чтобы лучше запомнить материал к экзаменам, необходима постоянная тренировка памяти, хотя бы 20-25 минут в день. Продуктивность запоминания меняется в течение дня. </a:t>
            </a:r>
          </a:p>
          <a:p>
            <a:r>
              <a:rPr lang="ru-RU" sz="2800" smtClean="0"/>
              <a:t>Память наиболее цепкая и острая между 8 и 12 часами. Затем продуктивность запоминания начинает постепенно снижаться, а с 17 часов снова медленно растет и при отсутствии значительного утомления достигает высокого уровня в вечернее время (примерно к 19 часам).                     </a:t>
            </a:r>
          </a:p>
        </p:txBody>
      </p:sp>
      <p:pic>
        <p:nvPicPr>
          <p:cNvPr id="10243" name="Picture 3" descr="C:\Documents and Settings\Людмила\Рабочий стол\ЕНТ\2206_html_m23556816.jpg"/>
          <p:cNvPicPr>
            <a:picLocks noChangeAspect="1" noChangeArrowheads="1"/>
          </p:cNvPicPr>
          <p:nvPr/>
        </p:nvPicPr>
        <p:blipFill>
          <a:blip r:embed="rId2" cstate="print"/>
          <a:srcRect/>
          <a:stretch>
            <a:fillRect/>
          </a:stretch>
        </p:blipFill>
        <p:spPr bwMode="auto">
          <a:xfrm>
            <a:off x="0" y="214313"/>
            <a:ext cx="2330450" cy="2293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1699</Words>
  <Application>Microsoft Office PowerPoint</Application>
  <PresentationFormat>Экран (4:3)</PresentationFormat>
  <Paragraphs>213</Paragraphs>
  <Slides>28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Оформление по умолчанию</vt:lpstr>
      <vt:lpstr>МНЕМОТЕХНИКА (или мнемоника)  – от греческого mnemonikon  - искусство запоминания, означает совокупность приемов и способов, облегчающих запоминание и увеличивающих объем памяти путем образования искусственных ассоциаций. </vt:lpstr>
      <vt:lpstr>Слайд 2</vt:lpstr>
      <vt:lpstr>Слайд 3</vt:lpstr>
      <vt:lpstr>Слайд 4</vt:lpstr>
      <vt:lpstr>Для развития памяти необходимо иметь в виду следующее:</vt:lpstr>
      <vt:lpstr>Слайд 6</vt:lpstr>
      <vt:lpstr>Процессы памяти</vt:lpstr>
      <vt:lpstr>ЗАКОНЫ ЗАПОМИНАНИЯ</vt:lpstr>
      <vt:lpstr>Слайд 9</vt:lpstr>
      <vt:lpstr>Гигиена памяти мнемотехника</vt:lpstr>
      <vt:lpstr>мнемотехнические приемы </vt:lpstr>
      <vt:lpstr>мнемотехнические приемы </vt:lpstr>
      <vt:lpstr>мнемотехнические приемы </vt:lpstr>
      <vt:lpstr>ЗАПОМИНАНИЕ СЛОВ:</vt:lpstr>
      <vt:lpstr>мнемотехнические приемы </vt:lpstr>
      <vt:lpstr>Способы запоминания</vt:lpstr>
      <vt:lpstr>Приемы тренировки памяти </vt:lpstr>
      <vt:lpstr>мнемотехнические приемы  КОДЫ</vt:lpstr>
      <vt:lpstr>Способы запоминания</vt:lpstr>
      <vt:lpstr>мнемотехнические приемы КОДЫ </vt:lpstr>
      <vt:lpstr>ЗАПОМИНАНИЕ СЛОВ:</vt:lpstr>
      <vt:lpstr>Анализ событий дня.</vt:lpstr>
      <vt:lpstr>Способы запоминания</vt:lpstr>
      <vt:lpstr>Метод спичек.</vt:lpstr>
      <vt:lpstr>мнемотехнические приемы </vt:lpstr>
      <vt:lpstr>Как разбудить мозг?</vt:lpstr>
      <vt:lpstr>Стратегии работы</vt:lpstr>
      <vt:lpstr>Слайд 28</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Марина</cp:lastModifiedBy>
  <cp:revision>28</cp:revision>
  <dcterms:created xsi:type="dcterms:W3CDTF">2010-06-09T05:16:24Z</dcterms:created>
  <dcterms:modified xsi:type="dcterms:W3CDTF">2016-04-20T02:33:08Z</dcterms:modified>
</cp:coreProperties>
</file>