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/>
              <a:t>Степени сравнения прилагательных</a:t>
            </a:r>
            <a:endParaRPr lang="ru-RU" sz="5400" dirty="0"/>
          </a:p>
        </p:txBody>
      </p:sp>
      <p:pic>
        <p:nvPicPr>
          <p:cNvPr id="6146" name="Picture 2" descr="http://www.sledui.com/wp-content/uploads/bfi_thumb/00111-2x4xxy3f0d9ii7ziyt10x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929066"/>
            <a:ext cx="4071966" cy="268636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143372" y="3143248"/>
            <a:ext cx="4572032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Лебедева С.П., учитель английского языка МОУ ООШ №15 им. Н.И. Дементьева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0"/>
            <a:ext cx="77724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Односложные прилагательные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1142984"/>
          <a:ext cx="7972452" cy="1851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7484"/>
                <a:gridCol w="2657484"/>
                <a:gridCol w="2657484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Положительная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Сравнительная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Превосходная</a:t>
                      </a:r>
                      <a:endParaRPr lang="ru-RU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прилагательное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прилагательное + </a:t>
                      </a:r>
                      <a:r>
                        <a:rPr lang="en-US" sz="2400" b="1" dirty="0" smtClean="0"/>
                        <a:t>er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Прилагательное + </a:t>
                      </a:r>
                      <a:r>
                        <a:rPr lang="en-US" sz="2400" b="1" dirty="0" smtClean="0"/>
                        <a:t>est</a:t>
                      </a:r>
                      <a:endParaRPr lang="ru-RU" sz="24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cold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cold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er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(the) cold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est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3071810"/>
            <a:ext cx="857256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400" dirty="0" smtClean="0"/>
              <a:t>В односложных прилагательных, оканчивающихся на одну согласную с предшествующим кратким гласным звуком, конечная согласная буква </a:t>
            </a:r>
            <a:r>
              <a:rPr lang="ru-RU" sz="2400" u="sng" dirty="0" smtClean="0"/>
              <a:t>удваивается</a:t>
            </a:r>
          </a:p>
          <a:p>
            <a:pPr marL="342900" indent="-342900" algn="ctr"/>
            <a:r>
              <a:rPr lang="en-US" sz="2400" dirty="0" smtClean="0"/>
              <a:t>big – bi</a:t>
            </a:r>
            <a:r>
              <a:rPr lang="en-US" sz="2400" dirty="0" smtClean="0">
                <a:solidFill>
                  <a:srgbClr val="FF0000"/>
                </a:solidFill>
              </a:rPr>
              <a:t>g</a:t>
            </a:r>
            <a:r>
              <a:rPr lang="en-US" sz="2400" b="1" dirty="0" smtClean="0">
                <a:solidFill>
                  <a:srgbClr val="FF0000"/>
                </a:solidFill>
              </a:rPr>
              <a:t>g</a:t>
            </a:r>
            <a:r>
              <a:rPr lang="en-US" sz="2400" b="1" dirty="0" smtClean="0"/>
              <a:t>er</a:t>
            </a:r>
            <a:r>
              <a:rPr lang="ru-RU" sz="2400" b="1" dirty="0" smtClean="0"/>
              <a:t> – </a:t>
            </a:r>
            <a:r>
              <a:rPr lang="ru-RU" sz="2400" dirty="0" smtClean="0"/>
              <a:t>(</a:t>
            </a:r>
            <a:r>
              <a:rPr lang="en-US" sz="2400" dirty="0" smtClean="0"/>
              <a:t>the) bi</a:t>
            </a:r>
            <a:r>
              <a:rPr lang="en-US" sz="2400" dirty="0" smtClean="0">
                <a:solidFill>
                  <a:srgbClr val="FF0000"/>
                </a:solidFill>
              </a:rPr>
              <a:t>gg</a:t>
            </a:r>
            <a:r>
              <a:rPr lang="en-US" sz="2400" b="1" dirty="0" smtClean="0"/>
              <a:t>est</a:t>
            </a:r>
            <a:endParaRPr lang="ru-RU" sz="2400" b="1" dirty="0" smtClean="0"/>
          </a:p>
          <a:p>
            <a:r>
              <a:rPr lang="ru-RU" sz="2400" dirty="0" smtClean="0"/>
              <a:t>2. Если прилагательное оканчивается на </a:t>
            </a:r>
            <a:r>
              <a:rPr lang="en-US" sz="2400" b="1" dirty="0" smtClean="0"/>
              <a:t>y</a:t>
            </a:r>
            <a:r>
              <a:rPr lang="en-US" sz="2400" dirty="0" smtClean="0"/>
              <a:t> </a:t>
            </a:r>
            <a:r>
              <a:rPr lang="ru-RU" sz="2400" dirty="0" smtClean="0"/>
              <a:t>с предшествующей согласной, то </a:t>
            </a:r>
            <a:r>
              <a:rPr lang="en-US" sz="2400" b="1" dirty="0" smtClean="0"/>
              <a:t>y</a:t>
            </a:r>
            <a:r>
              <a:rPr lang="en-US" sz="2400" dirty="0" smtClean="0"/>
              <a:t> </a:t>
            </a:r>
            <a:r>
              <a:rPr lang="ru-RU" sz="2400" u="sng" dirty="0" smtClean="0"/>
              <a:t>меняется на</a:t>
            </a:r>
            <a:r>
              <a:rPr lang="ru-RU" sz="2400" dirty="0" smtClean="0"/>
              <a:t> </a:t>
            </a:r>
            <a:r>
              <a:rPr lang="en-US" sz="2400" b="1" dirty="0" smtClean="0"/>
              <a:t>i</a:t>
            </a:r>
            <a:r>
              <a:rPr lang="en-US" sz="2400" dirty="0" smtClean="0"/>
              <a:t> :</a:t>
            </a:r>
          </a:p>
          <a:p>
            <a:pPr algn="ctr"/>
            <a:r>
              <a:rPr lang="en-US" sz="2400" dirty="0" smtClean="0"/>
              <a:t>happ</a:t>
            </a:r>
            <a:r>
              <a:rPr lang="en-US" sz="2400" b="1" dirty="0" smtClean="0">
                <a:solidFill>
                  <a:srgbClr val="FF0000"/>
                </a:solidFill>
              </a:rPr>
              <a:t>y</a:t>
            </a:r>
            <a:r>
              <a:rPr lang="en-US" sz="2400" b="1" dirty="0" smtClean="0"/>
              <a:t> </a:t>
            </a:r>
            <a:r>
              <a:rPr lang="ru-RU" sz="2400" dirty="0" smtClean="0"/>
              <a:t>– </a:t>
            </a:r>
            <a:r>
              <a:rPr lang="en-US" sz="2400" dirty="0" smtClean="0"/>
              <a:t>happ</a:t>
            </a:r>
            <a:r>
              <a:rPr lang="en-US" sz="2400" b="1" dirty="0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/>
              <a:t>er</a:t>
            </a:r>
            <a:r>
              <a:rPr lang="en-US" sz="2400" dirty="0" smtClean="0"/>
              <a:t> – </a:t>
            </a:r>
            <a:r>
              <a:rPr lang="ru-RU" sz="2400" dirty="0" smtClean="0"/>
              <a:t>(</a:t>
            </a:r>
            <a:r>
              <a:rPr lang="en-US" sz="2400" dirty="0" smtClean="0"/>
              <a:t>the) happ</a:t>
            </a:r>
            <a:r>
              <a:rPr lang="en-US" sz="2400" b="1" dirty="0" smtClean="0">
                <a:solidFill>
                  <a:srgbClr val="FF0000"/>
                </a:solidFill>
              </a:rPr>
              <a:t>i</a:t>
            </a:r>
            <a:r>
              <a:rPr lang="en-US" sz="2400" b="1" dirty="0" smtClean="0"/>
              <a:t>est</a:t>
            </a:r>
            <a:endParaRPr lang="ru-RU" sz="2400" b="1" dirty="0" smtClean="0"/>
          </a:p>
          <a:p>
            <a:r>
              <a:rPr lang="ru-RU" sz="2400" dirty="0" smtClean="0"/>
              <a:t>3.  Конечная гласная </a:t>
            </a:r>
            <a:r>
              <a:rPr lang="ru-RU" sz="2400" b="1" dirty="0" err="1" smtClean="0"/>
              <a:t>e</a:t>
            </a:r>
            <a:r>
              <a:rPr lang="ru-RU" sz="2400" dirty="0" smtClean="0"/>
              <a:t> перед суффиксами </a:t>
            </a:r>
            <a:r>
              <a:rPr lang="ru-RU" sz="2400" b="1" dirty="0" smtClean="0"/>
              <a:t>-</a:t>
            </a:r>
            <a:r>
              <a:rPr lang="ru-RU" sz="2400" b="1" dirty="0" err="1" smtClean="0"/>
              <a:t>er</a:t>
            </a:r>
            <a:r>
              <a:rPr lang="ru-RU" sz="2400" b="1" dirty="0" smtClean="0"/>
              <a:t>, -</a:t>
            </a:r>
            <a:r>
              <a:rPr lang="ru-RU" sz="2400" b="1" dirty="0" err="1" smtClean="0"/>
              <a:t>est</a:t>
            </a:r>
            <a:r>
              <a:rPr lang="ru-RU" sz="2400" b="1" dirty="0" smtClean="0"/>
              <a:t> </a:t>
            </a:r>
            <a:r>
              <a:rPr lang="ru-RU" sz="2400" dirty="0" smtClean="0"/>
              <a:t>опускается:</a:t>
            </a:r>
            <a:endParaRPr lang="en-US" sz="2400" dirty="0" smtClean="0"/>
          </a:p>
          <a:p>
            <a:pPr algn="ctr"/>
            <a:r>
              <a:rPr lang="en-US" sz="2400" dirty="0" smtClean="0"/>
              <a:t>nic</a:t>
            </a:r>
            <a:r>
              <a:rPr lang="en-US" sz="24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 – nic</a:t>
            </a:r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n-US" sz="2400" b="1" dirty="0" smtClean="0"/>
              <a:t>r - </a:t>
            </a:r>
            <a:r>
              <a:rPr lang="ru-RU" sz="2400" dirty="0" smtClean="0"/>
              <a:t>(</a:t>
            </a:r>
            <a:r>
              <a:rPr lang="en-US" sz="2400" dirty="0" smtClean="0"/>
              <a:t>the) nic</a:t>
            </a:r>
            <a:r>
              <a:rPr lang="en-US" sz="2400" b="1" dirty="0" smtClean="0">
                <a:solidFill>
                  <a:srgbClr val="FF0000"/>
                </a:solidFill>
              </a:rPr>
              <a:t>e</a:t>
            </a:r>
            <a:r>
              <a:rPr lang="en-US" sz="2400" b="1" dirty="0" smtClean="0"/>
              <a:t>st</a:t>
            </a:r>
            <a:endParaRPr lang="ru-RU" sz="2400" dirty="0" smtClean="0"/>
          </a:p>
          <a:p>
            <a:endParaRPr lang="en-US" sz="2800" dirty="0" smtClean="0"/>
          </a:p>
          <a:p>
            <a:pPr marL="342900" indent="-342900"/>
            <a:endParaRPr lang="en-US" sz="2800" dirty="0" smtClean="0"/>
          </a:p>
          <a:p>
            <a:pPr marL="342900" indent="-342900"/>
            <a:endParaRPr lang="ru-RU" u="sng" dirty="0" smtClean="0"/>
          </a:p>
          <a:p>
            <a:pPr marL="342900" indent="-342900">
              <a:buAutoNum type="arabicPeriod"/>
            </a:pPr>
            <a:endParaRPr lang="ru-RU" u="sng" dirty="0" smtClean="0"/>
          </a:p>
          <a:p>
            <a:pPr marL="342900" indent="-342900">
              <a:buAutoNum type="arabicPeriod"/>
            </a:pPr>
            <a:endParaRPr lang="ru-RU" u="sng" dirty="0" smtClean="0"/>
          </a:p>
          <a:p>
            <a:pPr marL="342900" indent="-342900">
              <a:buAutoNum type="arabicPeriod"/>
            </a:pPr>
            <a:endParaRPr lang="ru-RU" u="sng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Двусложные и многосложные прилагательные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57158" y="1643050"/>
          <a:ext cx="8572560" cy="3954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1769"/>
                <a:gridCol w="2857520"/>
                <a:gridCol w="3143271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Положительная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Сравнительная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Превосходная</a:t>
                      </a:r>
                      <a:endParaRPr lang="ru-RU" sz="2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прилагательное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more </a:t>
                      </a:r>
                      <a:r>
                        <a:rPr lang="en-US" sz="2400" b="0" dirty="0" smtClean="0"/>
                        <a:t>+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ru-RU" sz="2400" dirty="0" smtClean="0"/>
                        <a:t>прилагательное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(the) most </a:t>
                      </a:r>
                      <a:r>
                        <a:rPr lang="en-US" sz="2400" dirty="0" smtClean="0"/>
                        <a:t>+ </a:t>
                      </a:r>
                      <a:r>
                        <a:rPr lang="ru-RU" sz="2400" dirty="0" smtClean="0"/>
                        <a:t>прилагательное</a:t>
                      </a:r>
                      <a:endParaRPr lang="ru-RU" sz="2400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interesting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more interesting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/>
                        <a:t>(the) most interesting</a:t>
                      </a:r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2914"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b="1" i="1" u="sng" dirty="0" smtClean="0"/>
                        <a:t>Выражение меньшей и наименьшей степени:</a:t>
                      </a:r>
                      <a:endParaRPr lang="en-US" sz="2400" b="1" i="1" u="sng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291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прилагательное</a:t>
                      </a:r>
                    </a:p>
                    <a:p>
                      <a:pPr algn="ctr"/>
                      <a:endParaRPr lang="en-US" sz="2400" b="1" i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less + </a:t>
                      </a:r>
                      <a:r>
                        <a:rPr lang="ru-RU" sz="2400" dirty="0" smtClean="0"/>
                        <a:t>прилагательное</a:t>
                      </a:r>
                      <a:endParaRPr lang="ru-RU" sz="2400" b="1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(the) least </a:t>
                      </a:r>
                      <a:r>
                        <a:rPr lang="en-US" sz="2400" dirty="0" smtClean="0"/>
                        <a:t>+ </a:t>
                      </a:r>
                      <a:r>
                        <a:rPr lang="ru-RU" sz="2400" dirty="0" smtClean="0"/>
                        <a:t>прилагательное</a:t>
                      </a:r>
                      <a:endParaRPr lang="ru-RU" sz="2400" b="1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362914"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u="none" dirty="0" smtClean="0"/>
                        <a:t>expensive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less expensive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(the) least expensive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Исключения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714348" y="1500174"/>
          <a:ext cx="7972452" cy="39290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4644"/>
                <a:gridCol w="2600324"/>
                <a:gridCol w="2657484"/>
              </a:tblGrid>
              <a:tr h="81180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Положительная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Сравнительная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Превосходная</a:t>
                      </a:r>
                      <a:endParaRPr lang="ru-RU" sz="2400" dirty="0"/>
                    </a:p>
                  </a:txBody>
                  <a:tcPr/>
                </a:tc>
              </a:tr>
              <a:tr h="6494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good (</a:t>
                      </a:r>
                      <a:r>
                        <a:rPr lang="ru-RU" sz="2400" dirty="0" smtClean="0"/>
                        <a:t>хороший</a:t>
                      </a:r>
                      <a:r>
                        <a:rPr lang="en-US" sz="240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better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(the) best</a:t>
                      </a:r>
                      <a:endParaRPr lang="ru-RU" sz="2400" b="1" dirty="0"/>
                    </a:p>
                  </a:txBody>
                  <a:tcPr/>
                </a:tc>
              </a:tr>
              <a:tr h="6494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bad (</a:t>
                      </a:r>
                      <a:r>
                        <a:rPr lang="ru-RU" sz="2400" dirty="0" smtClean="0"/>
                        <a:t>плохой</a:t>
                      </a:r>
                      <a:r>
                        <a:rPr lang="en-US" sz="240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worse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(the) worst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94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little (</a:t>
                      </a:r>
                      <a:r>
                        <a:rPr lang="ru-RU" sz="2400" dirty="0" smtClean="0"/>
                        <a:t>маленький</a:t>
                      </a:r>
                      <a:r>
                        <a:rPr lang="en-US" sz="240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less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(the) least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16898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many / much (</a:t>
                      </a:r>
                      <a:r>
                        <a:rPr lang="ru-RU" sz="2400" dirty="0" smtClean="0"/>
                        <a:t>много/многие</a:t>
                      </a:r>
                      <a:r>
                        <a:rPr lang="en-US" sz="2400" dirty="0" smtClean="0"/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more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(the) most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772400" cy="9175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Слова, имеющие по две формы степеней сравнения, различающихся по значению:</a:t>
            </a:r>
            <a:endParaRPr lang="ru-RU" sz="32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1371600"/>
          <a:ext cx="77724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u="sng" dirty="0"/>
                        <a:t>Положительная степень</a:t>
                      </a:r>
                      <a:endParaRPr lang="ru-RU" sz="1800" dirty="0"/>
                    </a:p>
                  </a:txBody>
                  <a:tcPr marL="9083" marR="908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u="sng" dirty="0"/>
                        <a:t>Сравнительная степень</a:t>
                      </a:r>
                      <a:endParaRPr lang="ru-RU" sz="1800" dirty="0"/>
                    </a:p>
                  </a:txBody>
                  <a:tcPr marL="9083" marR="9083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u="sng" dirty="0"/>
                        <a:t>Превосходная </a:t>
                      </a:r>
                      <a:r>
                        <a:rPr lang="ru-RU" sz="1800" b="1" i="1" u="sng" dirty="0" smtClean="0"/>
                        <a:t>степень</a:t>
                      </a:r>
                      <a:endParaRPr lang="ru-RU" sz="1800" dirty="0"/>
                    </a:p>
                  </a:txBody>
                  <a:tcPr marL="9083" marR="9083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1) old </a:t>
                      </a:r>
                      <a:r>
                        <a:rPr lang="ru-RU" sz="1800" i="1" dirty="0" smtClean="0"/>
                        <a:t>старый</a:t>
                      </a:r>
                      <a:endParaRPr lang="ru-RU" sz="1800" dirty="0"/>
                    </a:p>
                  </a:txBody>
                  <a:tcPr marL="9083" marR="9083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older</a:t>
                      </a:r>
                      <a:r>
                        <a:rPr lang="ru-RU" sz="1800" dirty="0"/>
                        <a:t> </a:t>
                      </a:r>
                      <a:r>
                        <a:rPr lang="ru-RU" sz="1800" i="1" dirty="0" smtClean="0"/>
                        <a:t>старше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dirty="0"/>
                        <a:t>(о возрасте)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elder</a:t>
                      </a:r>
                      <a:r>
                        <a:rPr lang="ru-RU" sz="1800" dirty="0"/>
                        <a:t> </a:t>
                      </a:r>
                      <a:r>
                        <a:rPr lang="ru-RU" sz="1800" i="1" dirty="0" smtClean="0"/>
                        <a:t>старше </a:t>
                      </a:r>
                      <a:r>
                        <a:rPr lang="ru-RU" sz="1800" i="1" dirty="0"/>
                        <a:t>в семье</a:t>
                      </a:r>
                      <a:r>
                        <a:rPr lang="ru-RU" sz="1800" dirty="0"/>
                        <a:t> (о старшинстве)</a:t>
                      </a:r>
                    </a:p>
                  </a:txBody>
                  <a:tcPr marL="9083" marR="9083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oldest</a:t>
                      </a:r>
                      <a:r>
                        <a:rPr lang="ru-RU" sz="1800" dirty="0"/>
                        <a:t>  </a:t>
                      </a:r>
                      <a:r>
                        <a:rPr lang="ru-RU" sz="1800" i="1" dirty="0"/>
                        <a:t>старейший</a:t>
                      </a:r>
                      <a:endParaRPr lang="ru-RU" sz="1800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eldest</a:t>
                      </a:r>
                      <a:r>
                        <a:rPr lang="ru-RU" sz="1800" dirty="0"/>
                        <a:t>  </a:t>
                      </a:r>
                      <a:r>
                        <a:rPr lang="ru-RU" sz="1800" i="1" dirty="0"/>
                        <a:t>самый старший в семье</a:t>
                      </a:r>
                      <a:endParaRPr lang="ru-RU" sz="1800" dirty="0"/>
                    </a:p>
                  </a:txBody>
                  <a:tcPr marL="9083" marR="9083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2) near </a:t>
                      </a:r>
                      <a:r>
                        <a:rPr lang="ru-RU" sz="1800" i="1" dirty="0" smtClean="0"/>
                        <a:t>близкий</a:t>
                      </a:r>
                      <a:endParaRPr lang="ru-RU" sz="1800" dirty="0"/>
                    </a:p>
                  </a:txBody>
                  <a:tcPr marL="9083" marR="9083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/>
                        <a:t>nearer </a:t>
                      </a:r>
                      <a:r>
                        <a:rPr lang="ru-RU" sz="1800" i="1" dirty="0" smtClean="0"/>
                        <a:t>более </a:t>
                      </a:r>
                      <a:r>
                        <a:rPr lang="ru-RU" sz="1800" i="1" dirty="0"/>
                        <a:t>близкий</a:t>
                      </a:r>
                      <a:endParaRPr lang="ru-RU" sz="1800" dirty="0"/>
                    </a:p>
                  </a:txBody>
                  <a:tcPr marL="9083" marR="9083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nearest</a:t>
                      </a:r>
                      <a:r>
                        <a:rPr lang="ru-RU" sz="1800" dirty="0"/>
                        <a:t> </a:t>
                      </a:r>
                      <a:r>
                        <a:rPr lang="ru-RU" sz="1800" i="1" dirty="0" smtClean="0"/>
                        <a:t>ближайший </a:t>
                      </a:r>
                      <a:r>
                        <a:rPr lang="ru-RU" sz="1800" i="1" dirty="0"/>
                        <a:t>(по расстоянию)</a:t>
                      </a:r>
                      <a:endParaRPr lang="ru-RU" sz="1800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next</a:t>
                      </a:r>
                      <a:r>
                        <a:rPr lang="ru-RU" sz="1800" dirty="0"/>
                        <a:t> </a:t>
                      </a:r>
                      <a:r>
                        <a:rPr lang="ru-RU" sz="1800" i="1" dirty="0" smtClean="0"/>
                        <a:t>следующий </a:t>
                      </a:r>
                      <a:r>
                        <a:rPr lang="ru-RU" sz="1800" i="1" dirty="0"/>
                        <a:t>( по порядку )</a:t>
                      </a:r>
                      <a:endParaRPr lang="ru-RU" sz="1800" dirty="0"/>
                    </a:p>
                  </a:txBody>
                  <a:tcPr marL="9083" marR="9083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/>
                        <a:t>3) late [</a:t>
                      </a:r>
                      <a:r>
                        <a:rPr lang="en-US" sz="1800">
                          <a:latin typeface="PhoneticTM"/>
                        </a:rPr>
                        <a:t>leIt</a:t>
                      </a:r>
                      <a:r>
                        <a:rPr lang="en-US" sz="1800"/>
                        <a:t>] </a:t>
                      </a:r>
                      <a:r>
                        <a:rPr lang="ru-RU" sz="1800" i="1"/>
                        <a:t>поздний</a:t>
                      </a:r>
                      <a:endParaRPr lang="ru-RU" sz="1800"/>
                    </a:p>
                  </a:txBody>
                  <a:tcPr marL="9083" marR="9083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later</a:t>
                      </a:r>
                      <a:r>
                        <a:rPr lang="ru-RU" sz="1800" dirty="0"/>
                        <a:t> </a:t>
                      </a:r>
                      <a:r>
                        <a:rPr lang="ru-RU" sz="1800" i="1" dirty="0" smtClean="0"/>
                        <a:t>более </a:t>
                      </a:r>
                      <a:r>
                        <a:rPr lang="ru-RU" sz="1800" i="1" dirty="0"/>
                        <a:t>поздний</a:t>
                      </a:r>
                      <a:r>
                        <a:rPr lang="ru-RU" sz="1800" dirty="0"/>
                        <a:t> (о времени)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 smtClean="0"/>
                        <a:t>latter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i="1" dirty="0"/>
                        <a:t>последний из двух (по порядку) упомянутых</a:t>
                      </a:r>
                      <a:endParaRPr lang="ru-RU" sz="1800" dirty="0"/>
                    </a:p>
                  </a:txBody>
                  <a:tcPr marL="9083" marR="908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latest</a:t>
                      </a:r>
                      <a:r>
                        <a:rPr lang="ru-RU" sz="1800" dirty="0"/>
                        <a:t> </a:t>
                      </a:r>
                      <a:r>
                        <a:rPr lang="ru-RU" sz="1800" i="1" dirty="0" smtClean="0"/>
                        <a:t>самый </a:t>
                      </a:r>
                      <a:r>
                        <a:rPr lang="ru-RU" sz="1800" i="1" dirty="0"/>
                        <a:t>поздний</a:t>
                      </a:r>
                      <a:endParaRPr lang="ru-RU" sz="1800" dirty="0"/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  <a:r>
                        <a:rPr lang="ru-RU" sz="1800" dirty="0" err="1" smtClean="0"/>
                        <a:t>last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i="1" dirty="0" smtClean="0"/>
                        <a:t>самый </a:t>
                      </a:r>
                      <a:r>
                        <a:rPr lang="ru-RU" sz="1800" i="1" dirty="0"/>
                        <a:t>последний (по порядку)</a:t>
                      </a:r>
                      <a:endParaRPr lang="ru-RU" sz="1800" dirty="0"/>
                    </a:p>
                  </a:txBody>
                  <a:tcPr marL="9083" marR="9083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/>
                        <a:t>4) far [</a:t>
                      </a:r>
                      <a:r>
                        <a:rPr lang="ru-RU" sz="1800">
                          <a:latin typeface="PhoneticTM"/>
                        </a:rPr>
                        <a:t>fR</a:t>
                      </a:r>
                      <a:r>
                        <a:rPr lang="ru-RU" sz="1800"/>
                        <a:t>] </a:t>
                      </a:r>
                      <a:r>
                        <a:rPr lang="ru-RU" sz="1800" i="1"/>
                        <a:t>далекий, дальний</a:t>
                      </a:r>
                      <a:endParaRPr lang="ru-RU" sz="1800"/>
                    </a:p>
                  </a:txBody>
                  <a:tcPr marL="9083" marR="9083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 err="1"/>
                        <a:t>farther</a:t>
                      </a:r>
                      <a:r>
                        <a:rPr lang="ru-RU" sz="1800" dirty="0"/>
                        <a:t> </a:t>
                      </a:r>
                      <a:r>
                        <a:rPr lang="ru-RU" sz="1800" i="1" dirty="0" smtClean="0"/>
                        <a:t>более </a:t>
                      </a:r>
                      <a:r>
                        <a:rPr lang="ru-RU" sz="1800" i="1" dirty="0"/>
                        <a:t>дальний</a:t>
                      </a:r>
                      <a:r>
                        <a:rPr lang="ru-RU" sz="1800" dirty="0"/>
                        <a:t> (о расстоянии)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further</a:t>
                      </a:r>
                      <a:r>
                        <a:rPr lang="ru-RU" sz="1800" dirty="0" smtClean="0"/>
                        <a:t> </a:t>
                      </a:r>
                      <a:r>
                        <a:rPr lang="ru-RU" sz="1800" i="1" dirty="0" smtClean="0"/>
                        <a:t>более </a:t>
                      </a:r>
                      <a:r>
                        <a:rPr lang="ru-RU" sz="1800" i="1" dirty="0"/>
                        <a:t>дальний, дальнейший (по порядку)</a:t>
                      </a:r>
                      <a:endParaRPr lang="ru-RU" sz="1800" dirty="0"/>
                    </a:p>
                  </a:txBody>
                  <a:tcPr marL="9083" marR="9083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farthest </a:t>
                      </a:r>
                      <a:r>
                        <a:rPr lang="ru-RU" sz="1800" i="1" dirty="0" smtClean="0"/>
                        <a:t>самый </a:t>
                      </a:r>
                      <a:r>
                        <a:rPr lang="ru-RU" sz="1800" i="1" dirty="0"/>
                        <a:t>дальний</a:t>
                      </a:r>
                      <a:r>
                        <a:rPr lang="ru-RU" sz="1800" dirty="0"/>
                        <a:t> 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dirty="0"/>
                        <a:t> 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/>
                        <a:t>furthest </a:t>
                      </a:r>
                      <a:r>
                        <a:rPr lang="ru-RU" sz="1800" i="1" dirty="0" smtClean="0"/>
                        <a:t>самый </a:t>
                      </a:r>
                      <a:r>
                        <a:rPr lang="ru-RU" sz="1800" i="1" dirty="0"/>
                        <a:t>дальний, далекий</a:t>
                      </a:r>
                      <a:endParaRPr lang="ru-RU" sz="1800" dirty="0"/>
                    </a:p>
                  </a:txBody>
                  <a:tcPr marL="9083" marR="9083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</TotalTime>
  <Words>291</Words>
  <Application>Microsoft Office PowerPoint</Application>
  <PresentationFormat>Экран (4:3)</PresentationFormat>
  <Paragraphs>80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Степени сравнения прилагательных</vt:lpstr>
      <vt:lpstr>Односложные прилагательные</vt:lpstr>
      <vt:lpstr>Двусложные и многосложные прилагательные</vt:lpstr>
      <vt:lpstr>Исключения</vt:lpstr>
      <vt:lpstr>Слова, имеющие по две формы степеней сравнения, различающихся по значению: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Степени сравнения прилагательных</dc:title>
  <cp:lastModifiedBy>Admin</cp:lastModifiedBy>
  <cp:revision>6</cp:revision>
  <dcterms:modified xsi:type="dcterms:W3CDTF">2016-02-03T22:05:54Z</dcterms:modified>
</cp:coreProperties>
</file>