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4" r:id="rId3"/>
    <p:sldId id="280" r:id="rId4"/>
    <p:sldId id="285" r:id="rId5"/>
    <p:sldId id="286" r:id="rId6"/>
    <p:sldId id="282" r:id="rId7"/>
    <p:sldId id="287" r:id="rId8"/>
    <p:sldId id="288" r:id="rId9"/>
    <p:sldId id="289" r:id="rId10"/>
    <p:sldId id="263" r:id="rId11"/>
    <p:sldId id="291" r:id="rId12"/>
    <p:sldId id="284" r:id="rId13"/>
    <p:sldId id="275" r:id="rId14"/>
    <p:sldId id="270" r:id="rId15"/>
    <p:sldId id="29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6C618-97FC-459A-A43D-4CC12E1F6665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B8276-DA25-494A-B1F0-2AD4184EB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0504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8777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>
              <a:solidFill>
                <a:schemeClr val="tx2"/>
              </a:solidFill>
            </a:endParaRPr>
          </a:p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Муниципальное общеобразовательное учреждение</a:t>
            </a:r>
          </a:p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 средняя общеобразовательная школа №3</a:t>
            </a:r>
          </a:p>
          <a:p>
            <a:pPr algn="ctr"/>
            <a:endParaRPr lang="ru-RU" sz="2000" dirty="0" smtClean="0">
              <a:solidFill>
                <a:schemeClr val="tx2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Школьный спортивный клуб «Импульс» </a:t>
            </a:r>
          </a:p>
          <a:p>
            <a:endParaRPr lang="ru-RU" sz="2800" dirty="0" smtClean="0">
              <a:solidFill>
                <a:schemeClr val="tx2"/>
              </a:solidFill>
            </a:endParaRPr>
          </a:p>
          <a:p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477484" y="6488668"/>
            <a:ext cx="498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г. Рыбинск 2020г.        Руководитель Шостак И.Н.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69660" y="2130753"/>
            <a:ext cx="2220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1F497D"/>
                </a:solidFill>
              </a:rPr>
              <a:t>Номинация 3</a:t>
            </a:r>
          </a:p>
        </p:txBody>
      </p:sp>
      <p:pic>
        <p:nvPicPr>
          <p:cNvPr id="13" name="Picture 2" descr="C:\Users\dom\Desktop\4c1649a98f1721694fad3df4956deed9_X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3500438"/>
            <a:ext cx="2500329" cy="3071834"/>
          </a:xfrm>
          <a:prstGeom prst="rect">
            <a:avLst/>
          </a:prstGeom>
          <a:noFill/>
        </p:spPr>
      </p:pic>
      <p:pic>
        <p:nvPicPr>
          <p:cNvPr id="16" name="Рисунок 19" descr="http://lagutin.com.ru/wp-content/uploads/2017/10/%D0%BA%D0%BE%D0%BC%D0%BF%D0%BB%D0%B5%D0%BA%D1%81%D1%8B-%D1%83%D0%BF%D1%80%D0%B0%D0%B6%D0%BD%D0%B5%D0%BD%D0%B8%D0%B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2643182"/>
            <a:ext cx="371477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Горизонтальный свиток 15"/>
          <p:cNvSpPr/>
          <p:nvPr/>
        </p:nvSpPr>
        <p:spPr>
          <a:xfrm>
            <a:off x="1979712" y="3717032"/>
            <a:ext cx="6984776" cy="10081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1979712" y="2780928"/>
            <a:ext cx="6984776" cy="10081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1979712" y="1772816"/>
            <a:ext cx="6984776" cy="10801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08500" y="118373"/>
            <a:ext cx="8437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Monotype Corsiva" pitchFamily="66" charset="0"/>
                <a:ea typeface="+mj-ea"/>
                <a:cs typeface="+mj-cs"/>
              </a:rPr>
              <a:t>С</a:t>
            </a:r>
            <a:r>
              <a:rPr lang="ru-RU" sz="3600" dirty="0" smtClean="0">
                <a:latin typeface="Monotype Corsiva" pitchFamily="66" charset="0"/>
                <a:ea typeface="+mj-ea"/>
                <a:cs typeface="+mj-cs"/>
              </a:rPr>
              <a:t>оциальное партнёрство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48942" y="1916832"/>
            <a:ext cx="7059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ГБДД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339752" y="3071810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СПОРТИВНАЯ ШКОЛА «ТЕМП»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267744" y="3862789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ПОЖАРНАЯ ЧАСТЬ</a:t>
            </a:r>
          </a:p>
        </p:txBody>
      </p:sp>
      <p:sp>
        <p:nvSpPr>
          <p:cNvPr id="21" name="Горизонтальный свиток 20"/>
          <p:cNvSpPr/>
          <p:nvPr/>
        </p:nvSpPr>
        <p:spPr>
          <a:xfrm>
            <a:off x="1979712" y="4653136"/>
            <a:ext cx="6984776" cy="10081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ОБЩЕОБРАЗОВАТЕЛЬНЫЕ ШКОЛЫ ГОРОДА РЫБИНСКА</a:t>
            </a:r>
          </a:p>
        </p:txBody>
      </p:sp>
      <p:sp>
        <p:nvSpPr>
          <p:cNvPr id="22" name="Горизонтальный свиток 21"/>
          <p:cNvSpPr/>
          <p:nvPr/>
        </p:nvSpPr>
        <p:spPr>
          <a:xfrm>
            <a:off x="1979712" y="764704"/>
            <a:ext cx="6984776" cy="10801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400" dirty="0" smtClean="0">
                <a:solidFill>
                  <a:schemeClr val="bg1"/>
                </a:solidFill>
              </a:rPr>
              <a:t>  МУНИЦИПАЛЬНОЕ  АВТОНОМНОЕ УЧРЕЖДЕНИЕ  </a:t>
            </a:r>
          </a:p>
          <a:p>
            <a:pPr algn="ctr" fontAlgn="base"/>
            <a:r>
              <a:rPr lang="ru-RU" sz="1400" dirty="0" smtClean="0">
                <a:solidFill>
                  <a:schemeClr val="bg1"/>
                </a:solidFill>
              </a:rPr>
              <a:t>МОЛОДЁЖНЫЙ ЦЕНТР  « МАКСИМУМ»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25" name="Рисунок 24" descr="F:\презентации по внеур. 2018\Бассейн 8 апреля 1А+2А\IMG_20190408_08141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928934"/>
            <a:ext cx="192879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 descr="https://sun9-11.userapi.com/c855228/v855228730/1082bb/UTSmfXtruf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928670"/>
            <a:ext cx="192879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 descr="https://sun9-58.userapi.com/c858220/v858220261/f4bf3/y7locXUMIvU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857760"/>
            <a:ext cx="2000232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 descr="https://sun9-46.userapi.com/c855532/v855532261/177c40/K_DLeBhIL28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00232" y="5500702"/>
            <a:ext cx="250033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Рисунок 31" descr="https://sun9-13.userapi.com/c851532/v851532507/1c040b/baWcKWJrJW4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00562" y="5500702"/>
            <a:ext cx="2286016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32" descr="https://sun9-49.userapi.com/c854020/v854020499/f5387/dYte7K9CVn8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786578" y="5500702"/>
            <a:ext cx="2357421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             Учителя физической культуры</a:t>
            </a:r>
            <a:br>
              <a:rPr lang="ru-RU" dirty="0" smtClean="0"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142984"/>
            <a:ext cx="7358114" cy="485778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Monotype Corsiva" pitchFamily="66" charset="0"/>
              </a:rPr>
              <a:t>Шостак Ирина Николаевна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Monotype Corsiva" pitchFamily="66" charset="0"/>
              </a:rPr>
              <a:t>Яньков Игорь Сергеевич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Monotype Corsiva" pitchFamily="66" charset="0"/>
              </a:rPr>
              <a:t>Тихомиров Максим Сергеевич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sun9-38.userapi.com/c604526/v604526711/3fd49/SBaBOxmxuqk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372342">
            <a:off x="214282" y="3357562"/>
            <a:ext cx="3929090" cy="2948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1" descr="http://iolagorkom.ucoz.ru/Dokument10/lager_201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2060074" cy="173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sun9-11.userapi.com/c857124/v857124261/54161/I7MEf4vWsw0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310857">
            <a:off x="4998907" y="2998264"/>
            <a:ext cx="3734890" cy="292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9144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         Обеспеченность спортивным инвентарём </a:t>
            </a:r>
          </a:p>
          <a:p>
            <a:pPr algn="ctr"/>
            <a:r>
              <a:rPr lang="ru-RU" sz="3600" dirty="0" smtClean="0">
                <a:latin typeface="Monotype Corsiva" pitchFamily="66" charset="0"/>
              </a:rPr>
              <a:t>и  оборудованием</a:t>
            </a:r>
            <a:endParaRPr lang="ru-RU" sz="3600" dirty="0" smtClean="0"/>
          </a:p>
        </p:txBody>
      </p:sp>
      <p:pic>
        <p:nvPicPr>
          <p:cNvPr id="4" name="Содержимое 3" descr="F:\презентации по внеур. 2018\Шостак Новая папка (2)\IMG_1998.JPG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430800">
            <a:off x="345345" y="3751287"/>
            <a:ext cx="3128302" cy="262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день здоровья\Муравейник 2019\DSC0524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8630">
            <a:off x="5645700" y="1024518"/>
            <a:ext cx="3237241" cy="252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презентации по внеур. 2018\Бассейн 8 апреля 1А+2А\IMG_20190411_125440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1052736"/>
            <a:ext cx="3602680" cy="2140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https://sun9-70.userapi.com/c850724/v850724363/1d55f9/lK_Y-igfyAw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66608">
            <a:off x="3208223" y="2714139"/>
            <a:ext cx="2996125" cy="275531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460232" y="5859887"/>
            <a:ext cx="1831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Степ-платформа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33585" y="6405142"/>
            <a:ext cx="93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Фитбол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 rot="797902">
            <a:off x="6169319" y="6211308"/>
            <a:ext cx="1252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Будо</a:t>
            </a:r>
            <a:r>
              <a:rPr lang="ru-RU" b="1" dirty="0" smtClean="0"/>
              <a:t> маты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321468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Танцевальный инвентарь</a:t>
            </a:r>
          </a:p>
        </p:txBody>
      </p:sp>
      <p:sp>
        <p:nvSpPr>
          <p:cNvPr id="11" name="TextBox 10"/>
          <p:cNvSpPr txBox="1"/>
          <p:nvPr/>
        </p:nvSpPr>
        <p:spPr>
          <a:xfrm rot="172895">
            <a:off x="6215074" y="3571876"/>
            <a:ext cx="299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Гимнастический инвентарь</a:t>
            </a:r>
            <a:endParaRPr lang="ru-RU" b="1" dirty="0"/>
          </a:p>
        </p:txBody>
      </p:sp>
      <p:pic>
        <p:nvPicPr>
          <p:cNvPr id="14" name="Рисунок 13" descr="C:\Users\dom\Downloads\P_20200602_095257_HDR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783768">
            <a:off x="5876460" y="4218913"/>
            <a:ext cx="2769035" cy="2050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sz="3600" dirty="0" smtClean="0"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Наличие материально-спортивной базы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229600" cy="4578591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Спортивный зал</a:t>
            </a:r>
            <a:endParaRPr lang="ru-RU" sz="2400" b="1" dirty="0" smtClean="0">
              <a:latin typeface="Monotype Corsiva" pitchFamily="66" charset="0"/>
            </a:endParaRPr>
          </a:p>
          <a:p>
            <a:r>
              <a:rPr lang="ru-RU" sz="2400" dirty="0" smtClean="0">
                <a:latin typeface="Monotype Corsiva" pitchFamily="66" charset="0"/>
              </a:rPr>
              <a:t>Сенсорная комната </a:t>
            </a:r>
            <a:r>
              <a:rPr lang="ru-RU" sz="2000" dirty="0" smtClean="0">
                <a:latin typeface="Monotype Corsiva" pitchFamily="66" charset="0"/>
              </a:rPr>
              <a:t>(проведение физкультминуток, </a:t>
            </a:r>
          </a:p>
          <a:p>
            <a:pPr marL="0" indent="0">
              <a:buNone/>
            </a:pPr>
            <a:r>
              <a:rPr lang="ru-RU" sz="2000" dirty="0" smtClean="0">
                <a:latin typeface="Monotype Corsiva" pitchFamily="66" charset="0"/>
              </a:rPr>
              <a:t>сюжетно-ролевых игр, упражнений, направленных на</a:t>
            </a:r>
          </a:p>
          <a:p>
            <a:pPr marL="0" indent="0">
              <a:buNone/>
            </a:pPr>
            <a:r>
              <a:rPr lang="ru-RU" sz="2000" dirty="0" smtClean="0">
                <a:latin typeface="Monotype Corsiva" pitchFamily="66" charset="0"/>
              </a:rPr>
              <a:t>развитие двигательных навыков) </a:t>
            </a:r>
          </a:p>
          <a:p>
            <a:r>
              <a:rPr lang="ru-RU" sz="2400" dirty="0" smtClean="0">
                <a:latin typeface="Monotype Corsiva" pitchFamily="66" charset="0"/>
              </a:rPr>
              <a:t>Открытая физкультурно-игровая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    площадка </a:t>
            </a:r>
            <a:r>
              <a:rPr lang="ru-RU" sz="2000" dirty="0" smtClean="0">
                <a:latin typeface="Monotype Corsiva" pitchFamily="66" charset="0"/>
              </a:rPr>
              <a:t>(проведение  спортивных и подвижных игр)</a:t>
            </a:r>
            <a:endParaRPr lang="ru-RU" sz="2000" b="1" dirty="0" smtClean="0">
              <a:latin typeface="Monotype Corsiva" pitchFamily="66" charset="0"/>
            </a:endParaRPr>
          </a:p>
          <a:p>
            <a:r>
              <a:rPr lang="ru-RU" sz="2400" dirty="0" smtClean="0">
                <a:latin typeface="Monotype Corsiva" pitchFamily="66" charset="0"/>
              </a:rPr>
              <a:t>Авто-городок </a:t>
            </a:r>
          </a:p>
          <a:p>
            <a:pPr marL="0" indent="0">
              <a:buNone/>
            </a:pPr>
            <a:endParaRPr lang="ru-RU" sz="2800" dirty="0" smtClean="0">
              <a:latin typeface="Monotype Corsiva" pitchFamily="66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" name="Рисунок 1" descr="C:\Users\Школа\Desktop\ф\IMG_324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2538">
            <a:off x="5784425" y="1223213"/>
            <a:ext cx="2927775" cy="2424252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5" name="Рисунок 4" descr="F:\презентации по внеур. 2018\Шостак фото внеур. 2018\зарядка  2018\DSC0363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315115">
            <a:off x="204873" y="3916424"/>
            <a:ext cx="4000528" cy="2541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sun9-12.userapi.com/c850628/v850628730/1de5de/yMbO7szYR84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90" y="4071942"/>
            <a:ext cx="3786214" cy="2471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3990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Приоритетное направление деятельности </a:t>
            </a:r>
          </a:p>
          <a:p>
            <a:pPr algn="ctr"/>
            <a:r>
              <a:rPr lang="ru-RU" sz="4000" dirty="0" smtClean="0">
                <a:latin typeface="Monotype Corsiva" pitchFamily="66" charset="0"/>
              </a:rPr>
              <a:t>Школьного спортивного клуба «Импульс»</a:t>
            </a:r>
          </a:p>
          <a:p>
            <a:pPr algn="ctr"/>
            <a:endParaRPr lang="ru-RU" sz="4000" dirty="0" smtClean="0">
              <a:latin typeface="Monotype Corsiva" pitchFamily="66" charset="0"/>
            </a:endParaRPr>
          </a:p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Военно-патриотическое и правовое воспитание. Проведение мероприятий по профилактике безнадзорности и правонарушение    несовершеннолетних и вовлечение их в спортивную деятельность.</a:t>
            </a: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pPr algn="ct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85728"/>
            <a:ext cx="7758122" cy="6143668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solidFill>
                  <a:schemeClr val="tx1"/>
                </a:solidFill>
                <a:latin typeface="Monotype Corsiva" pitchFamily="66" charset="0"/>
              </a:rPr>
              <a:t>Действенная забота о здоровье и гармоничном развитии детей с ограниченными возможностями здоровья предполагает создание адекватных  условий для каждого переступившего школьный порог ребёнка</a:t>
            </a:r>
          </a:p>
          <a:p>
            <a:endParaRPr lang="ru-RU" sz="36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C:\Мои документы\logos_final_posl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24944"/>
            <a:ext cx="6429420" cy="3712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2867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ПРИВЛЕКАТЕЛЬНОСТЬ КЛУБА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501122" cy="2928958"/>
          </a:xfrm>
        </p:spPr>
        <p:txBody>
          <a:bodyPr>
            <a:normAutofit lnSpcReduction="10000"/>
          </a:bodyPr>
          <a:lstStyle/>
          <a:p>
            <a:endParaRPr lang="ru-RU" sz="1600" dirty="0" smtClean="0"/>
          </a:p>
          <a:p>
            <a:r>
              <a:rPr lang="ru-RU" sz="2000" dirty="0" smtClean="0">
                <a:latin typeface="Monotype Corsiva" pitchFamily="66" charset="0"/>
              </a:rPr>
              <a:t>Школьный спортивный клуб «Импульс» образован 1 сентября 2018 г.; </a:t>
            </a:r>
          </a:p>
          <a:p>
            <a:r>
              <a:rPr lang="ru-RU" sz="2000" dirty="0" smtClean="0">
                <a:latin typeface="Monotype Corsiva" pitchFamily="66" charset="0"/>
              </a:rPr>
              <a:t>Школьный спортивный клуб «Импульс» - общественная организация учителей, родителей и учащихся, способствующая вовлечению учащихся с ограниченными возможностями здоровья в занятия физической культурой и спортом, укреплению  здоровья;</a:t>
            </a:r>
          </a:p>
          <a:p>
            <a:r>
              <a:rPr lang="ru-RU" sz="2000" dirty="0" smtClean="0">
                <a:latin typeface="Monotype Corsiva" pitchFamily="66" charset="0"/>
              </a:rPr>
              <a:t>Школьный спортивный клуб создан с целью организации и проведения внеклассных спортивно-оздоровительных мероприятий во внеурочное время;</a:t>
            </a:r>
          </a:p>
          <a:p>
            <a:r>
              <a:rPr lang="ru-RU" sz="2000" dirty="0" smtClean="0">
                <a:latin typeface="Monotype Corsiva" pitchFamily="66" charset="0"/>
              </a:rPr>
              <a:t>Школьный спортивный клуб имеет  название, эмблему и спортивную форму.</a:t>
            </a:r>
          </a:p>
          <a:p>
            <a:pPr>
              <a:buNone/>
            </a:pPr>
            <a:endParaRPr lang="ru-RU" sz="1400" dirty="0" smtClean="0">
              <a:latin typeface="Monotype Corsiva" pitchFamily="66" charset="0"/>
            </a:endParaRP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>
              <a:solidFill>
                <a:srgbClr val="FF0000"/>
              </a:solidFill>
            </a:endParaRPr>
          </a:p>
          <a:p>
            <a:endParaRPr lang="ru-RU" sz="1400" dirty="0"/>
          </a:p>
        </p:txBody>
      </p:sp>
      <p:pic>
        <p:nvPicPr>
          <p:cNvPr id="14" name="Рисунок 13" descr="http://www.hc-impuls.ru/wp-content/uploads/2015/10/%D0%B8%D0%BC%D1%83%D0%BB%D1%8C%D1%81_%D0%BB%D0%BE%D0%B3%D0%BE_%D1%81%D0%B0%D0%B9%D1%8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3789040"/>
            <a:ext cx="257176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 rot="290385">
            <a:off x="3500430" y="3857628"/>
            <a:ext cx="49292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Наш девиз:                                      Импульс всегда идёт вперёд, </a:t>
            </a:r>
            <a:endParaRPr lang="ru-RU" sz="3200" b="1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Никогда не отстаёт. </a:t>
            </a:r>
            <a:endParaRPr lang="ru-RU" sz="3200" b="1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Торопит всех, кто позади</a:t>
            </a:r>
            <a:endParaRPr lang="ru-RU" sz="3200" b="1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И не сбивается с пути!</a:t>
            </a:r>
            <a:endParaRPr lang="ru-RU" sz="3200" b="1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21442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ШСК «Импульс» решает следующие задачи: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4219121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вовлечение учащихся  с ограниченными возможностями здоровья в систематические занятия физической культурой и спортом, формирование у них мотивации и устойчивого интереса к укреплению здоровья;</a:t>
            </a:r>
          </a:p>
          <a:p>
            <a:pPr lvl="0"/>
            <a:r>
              <a:rPr lang="ru-RU" sz="2400" dirty="0" smtClean="0">
                <a:latin typeface="Monotype Corsiva" pitchFamily="66" charset="0"/>
              </a:rPr>
              <a:t>укрепление здоровья учащихся на основе систематически организованных внеклассных спортивно-оздоровительных мероприятий;</a:t>
            </a:r>
          </a:p>
          <a:p>
            <a:pPr lvl="0"/>
            <a:r>
              <a:rPr lang="ru-RU" sz="2400" dirty="0" smtClean="0">
                <a:latin typeface="Monotype Corsiva" pitchFamily="66" charset="0"/>
              </a:rPr>
              <a:t>воспитание общественной активности и трудолюбия, творчества и организаторских способностей;</a:t>
            </a:r>
          </a:p>
          <a:p>
            <a:pPr lvl="0"/>
            <a:r>
              <a:rPr lang="ru-RU" sz="2400" dirty="0" smtClean="0">
                <a:latin typeface="Monotype Corsiva" pitchFamily="66" charset="0"/>
              </a:rPr>
              <a:t>привлечение к спортивно-массовой работе в клубе известных спортсменов, ветеранов спорта;</a:t>
            </a:r>
          </a:p>
          <a:p>
            <a:pPr lvl="0"/>
            <a:r>
              <a:rPr lang="ru-RU" sz="2400" dirty="0" smtClean="0">
                <a:latin typeface="Monotype Corsiva" pitchFamily="66" charset="0"/>
              </a:rPr>
              <a:t>профилактика асоциальных проявлений в детской и  подростковой среде, выработка потребности в здоровом образе жизни;</a:t>
            </a:r>
          </a:p>
          <a:p>
            <a:pPr lvl="0"/>
            <a:r>
              <a:rPr lang="ru-RU" sz="2400" dirty="0" smtClean="0">
                <a:latin typeface="Monotype Corsiva" pitchFamily="66" charset="0"/>
              </a:rPr>
              <a:t>проведение широкой пропаганды здорового образа жизни.</a:t>
            </a:r>
          </a:p>
          <a:p>
            <a:pPr marL="0" lvl="0" indent="0">
              <a:buNone/>
            </a:pPr>
            <a:endParaRPr lang="ru-RU" sz="2400" dirty="0" smtClean="0">
              <a:latin typeface="Monotype Corsiva" pitchFamily="66" charset="0"/>
            </a:endParaRPr>
          </a:p>
          <a:p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8"/>
          </a:xfrm>
        </p:spPr>
        <p:txBody>
          <a:bodyPr>
            <a:noAutofit/>
          </a:bodyPr>
          <a:lstStyle/>
          <a:p>
            <a:r>
              <a:rPr lang="ru-RU" altLang="ru-RU" sz="3200" dirty="0" smtClean="0">
                <a:latin typeface="Monotype Corsiva" pitchFamily="66" charset="0"/>
                <a:ea typeface="宋体" pitchFamily="2" charset="-122"/>
                <a:cs typeface="Times New Roman" pitchFamily="18" charset="0"/>
              </a:rPr>
              <a:t>Создание благоприятных  условий для развития детей с ограниченными возможностями здоровья предполагает: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4" name="Содержимое 3" descr="C:\Users\7\Desktop\logo-blago_w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1254322">
            <a:off x="383617" y="2988460"/>
            <a:ext cx="2786082" cy="351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389843" y="2060848"/>
            <a:ext cx="5357850" cy="4313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endParaRPr lang="ru-RU" sz="2400" dirty="0" smtClean="0">
              <a:latin typeface="Monotype Corsiva" pitchFamily="66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Monotype Corsiva" pitchFamily="66" charset="0"/>
              </a:rPr>
              <a:t>обогащение чувственного опыта детей</a:t>
            </a:r>
            <a:r>
              <a:rPr lang="ru-RU" altLang="ru-RU" sz="2800" dirty="0" smtClean="0">
                <a:latin typeface="Monotype Corsiva" pitchFamily="66" charset="0"/>
              </a:rPr>
              <a:t>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Monotype Corsiva" pitchFamily="66" charset="0"/>
              </a:rPr>
              <a:t>развитие познавательной и двигательной  активности</a:t>
            </a:r>
            <a:r>
              <a:rPr lang="ru-RU" altLang="ru-RU" sz="2800" dirty="0" smtClean="0">
                <a:latin typeface="Monotype Corsiva" pitchFamily="66" charset="0"/>
              </a:rPr>
              <a:t>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2800" dirty="0" smtClean="0">
                <a:latin typeface="Monotype Corsiva" pitchFamily="66" charset="0"/>
              </a:rPr>
              <a:t>постоянное сотрудничество, когда взрослый шаг за шагом ведет ребёнка  по “ступеням развития”, раскрывая его потенциал  и возможности;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2800" dirty="0" smtClean="0">
                <a:latin typeface="Monotype Corsiva" pitchFamily="66" charset="0"/>
              </a:rPr>
              <a:t>постоянно</a:t>
            </a:r>
            <a:r>
              <a:rPr lang="en-US" altLang="ru-RU" sz="2800" dirty="0" smtClean="0">
                <a:latin typeface="Monotype Corsiva" pitchFamily="66" charset="0"/>
              </a:rPr>
              <a:t>е</a:t>
            </a:r>
            <a:r>
              <a:rPr lang="ru-RU" altLang="ru-RU" sz="2800" dirty="0" smtClean="0">
                <a:latin typeface="Monotype Corsiva" pitchFamily="66" charset="0"/>
              </a:rPr>
              <a:t> побуждение интереса к себе и окружающему миру;</a:t>
            </a:r>
            <a:endParaRPr lang="ru-RU" alt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Учёт индивидуальных особенностей детей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dirty="0" smtClean="0">
                <a:latin typeface="Monotype Corsiva" pitchFamily="66" charset="0"/>
              </a:rPr>
              <a:t>оптимизация коммуникативных навыков;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Monotype Corsiva" pitchFamily="66" charset="0"/>
              </a:rPr>
              <a:t>специальное обучение «переносу» сформированных знаний умений в новые ситуации взаимодействия с действительностью;</a:t>
            </a:r>
            <a:endParaRPr lang="ru-RU" altLang="ru-RU" sz="2800" dirty="0" smtClean="0">
              <a:latin typeface="Monotype Corsiva" pitchFamily="66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800" dirty="0" smtClean="0">
                <a:latin typeface="Monotype Corsiva" pitchFamily="66" charset="0"/>
              </a:rPr>
              <a:t>создание и поддержание взрослым «ситуации успеха»</a:t>
            </a:r>
          </a:p>
          <a:p>
            <a:endParaRPr lang="ru-RU" dirty="0"/>
          </a:p>
        </p:txBody>
      </p:sp>
      <p:pic>
        <p:nvPicPr>
          <p:cNvPr id="5" name="Рисунок 4" descr="C:\Users\7\Desktop\ovz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351846">
            <a:off x="6315130" y="3836125"/>
            <a:ext cx="2519319" cy="2800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" descr="C:\Users\Школа\Desktop\ф\IMG_324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390926">
            <a:off x="714480" y="4147746"/>
            <a:ext cx="3356785" cy="2500331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1438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Основные направления школьного спортивного клуба:</a:t>
            </a:r>
            <a:br>
              <a:rPr lang="ru-RU" sz="3600" dirty="0" smtClean="0">
                <a:latin typeface="Monotype Corsiva" pitchFamily="66" charset="0"/>
              </a:rPr>
            </a:br>
            <a:endParaRPr lang="ru-RU" sz="36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769152" cy="4929222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latin typeface="Monotype Corsiva" pitchFamily="66" charset="0"/>
              </a:rPr>
              <a:t>обеспечение систематического проведения внеклассных физкультурно-спортивных мероприятий с учащимися;</a:t>
            </a:r>
          </a:p>
          <a:p>
            <a:pPr lvl="0"/>
            <a:r>
              <a:rPr lang="ru-RU" sz="2400" dirty="0" smtClean="0">
                <a:latin typeface="Monotype Corsiva" pitchFamily="66" charset="0"/>
              </a:rPr>
              <a:t>организация постоянно действующих спортивных секций и групп общей физической подготовки для учащихся по направлениям:</a:t>
            </a:r>
          </a:p>
          <a:p>
            <a:pPr lvl="0"/>
            <a:r>
              <a:rPr lang="ru-RU" sz="2400" dirty="0" smtClean="0">
                <a:latin typeface="Monotype Corsiva" pitchFamily="66" charset="0"/>
              </a:rPr>
              <a:t>Фитнес для укрепления здоровья </a:t>
            </a:r>
            <a:r>
              <a:rPr lang="ru-RU" sz="2000" dirty="0" smtClean="0">
                <a:latin typeface="Monotype Corsiva" pitchFamily="66" charset="0"/>
              </a:rPr>
              <a:t>( 15 уч-ся с ОВЗ )</a:t>
            </a:r>
          </a:p>
          <a:p>
            <a:pPr lvl="0"/>
            <a:r>
              <a:rPr lang="ru-RU" sz="2400" dirty="0" smtClean="0">
                <a:latin typeface="Monotype Corsiva" pitchFamily="66" charset="0"/>
              </a:rPr>
              <a:t>Ритмика (</a:t>
            </a:r>
            <a:r>
              <a:rPr lang="ru-RU" sz="2000" dirty="0" smtClean="0">
                <a:latin typeface="Monotype Corsiva" pitchFamily="66" charset="0"/>
              </a:rPr>
              <a:t>40 уч-ся с ОВЗ )</a:t>
            </a:r>
          </a:p>
          <a:p>
            <a:pPr lvl="0"/>
            <a:r>
              <a:rPr lang="ru-RU" sz="2400" dirty="0" smtClean="0">
                <a:latin typeface="Monotype Corsiva" pitchFamily="66" charset="0"/>
              </a:rPr>
              <a:t>Футбол </a:t>
            </a:r>
            <a:r>
              <a:rPr lang="ru-RU" sz="1800" dirty="0" smtClean="0">
                <a:latin typeface="Monotype Corsiva" pitchFamily="66" charset="0"/>
              </a:rPr>
              <a:t>(10 уч-ся с ОВЗ )</a:t>
            </a:r>
          </a:p>
          <a:p>
            <a:pPr lvl="0"/>
            <a:r>
              <a:rPr lang="ru-RU" sz="2400" dirty="0" smtClean="0">
                <a:latin typeface="Monotype Corsiva" pitchFamily="66" charset="0"/>
              </a:rPr>
              <a:t>Баскетбол </a:t>
            </a:r>
            <a:r>
              <a:rPr lang="ru-RU" sz="2000" dirty="0" smtClean="0">
                <a:latin typeface="Monotype Corsiva" pitchFamily="66" charset="0"/>
              </a:rPr>
              <a:t>(12 уч-ся с ОВЗ )</a:t>
            </a:r>
          </a:p>
          <a:p>
            <a:pPr lvl="0"/>
            <a:r>
              <a:rPr lang="ru-RU" sz="2400" dirty="0" smtClean="0">
                <a:latin typeface="Monotype Corsiva" pitchFamily="66" charset="0"/>
              </a:rPr>
              <a:t>Шахматы </a:t>
            </a:r>
            <a:r>
              <a:rPr lang="ru-RU" sz="2000" dirty="0" smtClean="0">
                <a:latin typeface="Monotype Corsiva" pitchFamily="66" charset="0"/>
              </a:rPr>
              <a:t>(10уч-ся с ОВЗ )</a:t>
            </a:r>
          </a:p>
          <a:p>
            <a:pPr lvl="0"/>
            <a:r>
              <a:rPr lang="ru-RU" sz="2400" dirty="0" smtClean="0">
                <a:latin typeface="Monotype Corsiva" pitchFamily="66" charset="0"/>
              </a:rPr>
              <a:t>Подвижные игры </a:t>
            </a:r>
            <a:r>
              <a:rPr lang="ru-RU" sz="2000" dirty="0" smtClean="0">
                <a:latin typeface="Monotype Corsiva" pitchFamily="66" charset="0"/>
              </a:rPr>
              <a:t>(20уч-ся с ОВЗ )</a:t>
            </a:r>
          </a:p>
          <a:p>
            <a:pPr lvl="0"/>
            <a:r>
              <a:rPr lang="ru-RU" sz="2400" dirty="0" smtClean="0">
                <a:latin typeface="Monotype Corsiva" pitchFamily="66" charset="0"/>
              </a:rPr>
              <a:t>Степ -аэробика </a:t>
            </a:r>
            <a:r>
              <a:rPr lang="ru-RU" sz="2000" dirty="0" smtClean="0">
                <a:latin typeface="Monotype Corsiva" pitchFamily="66" charset="0"/>
              </a:rPr>
              <a:t>(10уч-ся с ОВЗ )</a:t>
            </a:r>
          </a:p>
        </p:txBody>
      </p:sp>
      <p:pic>
        <p:nvPicPr>
          <p:cNvPr id="4" name="Рисунок 3" descr="F:\кл руков. 2019\кл.рук.6а 2019\фото\5а б\IMG_130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83850">
            <a:off x="6000728" y="3071810"/>
            <a:ext cx="292899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Дом\Desktop\фото для конференции\для конференции\100CANON\IMG_168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865602">
            <a:off x="4095885" y="3987763"/>
            <a:ext cx="2598163" cy="23973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50017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Спортивно – массовые мероприятия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onotype Corsiva" pitchFamily="66" charset="0"/>
              </a:rPr>
              <a:t>Дни здоровья </a:t>
            </a:r>
          </a:p>
          <a:p>
            <a:r>
              <a:rPr lang="ru-RU" dirty="0" smtClean="0">
                <a:latin typeface="Monotype Corsiva" pitchFamily="66" charset="0"/>
              </a:rPr>
              <a:t>Игра «Муравейник»</a:t>
            </a:r>
          </a:p>
          <a:p>
            <a:r>
              <a:rPr lang="ru-RU" dirty="0" smtClean="0">
                <a:latin typeface="Monotype Corsiva" pitchFamily="66" charset="0"/>
              </a:rPr>
              <a:t>Новогодние эстафеты</a:t>
            </a:r>
          </a:p>
          <a:p>
            <a:r>
              <a:rPr lang="ru-RU" dirty="0" smtClean="0">
                <a:latin typeface="Monotype Corsiva" pitchFamily="66" charset="0"/>
              </a:rPr>
              <a:t>Семейные старты</a:t>
            </a:r>
          </a:p>
        </p:txBody>
      </p:sp>
      <p:pic>
        <p:nvPicPr>
          <p:cNvPr id="4" name="Рисунок 3" descr="C:\Users\Дом\Desktop\Патриотич. воспитание\день космонавтики\IMG_342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319467">
            <a:off x="6307253" y="4340259"/>
            <a:ext cx="2619375" cy="23279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C:\Users\Дом\Desktop\Патриотич. воспитание\день космонавтики\IMG_351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4310085"/>
            <a:ext cx="2428892" cy="2333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 descr="F:\кл руков. 2019\кл.рук.6а 2019\фото\5а б\IMG_1329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314746">
            <a:off x="2982032" y="4273279"/>
            <a:ext cx="3019425" cy="2383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F:\кл руков. 2019\кл.рук.6а 2019\фото\5а б\IMG_1283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420641">
            <a:off x="4995679" y="1216297"/>
            <a:ext cx="3705225" cy="265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Спортивно – массовые мероприятия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Матчевые встречи</a:t>
            </a:r>
          </a:p>
          <a:p>
            <a:r>
              <a:rPr lang="ru-RU" dirty="0" smtClean="0">
                <a:latin typeface="Monotype Corsiva" pitchFamily="66" charset="0"/>
              </a:rPr>
              <a:t>Игра «Зарница»</a:t>
            </a:r>
          </a:p>
          <a:p>
            <a:r>
              <a:rPr lang="ru-RU" dirty="0" smtClean="0">
                <a:latin typeface="Monotype Corsiva" pitchFamily="66" charset="0"/>
              </a:rPr>
              <a:t>Участие в комплексе ГТО</a:t>
            </a:r>
          </a:p>
          <a:p>
            <a:endParaRPr lang="ru-RU" dirty="0"/>
          </a:p>
        </p:txBody>
      </p:sp>
      <p:pic>
        <p:nvPicPr>
          <p:cNvPr id="5" name="Рисунок 4" descr="F:\кл руков. 2019\фото мамы\флешм. фото\DSCF4656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452731">
            <a:off x="5634730" y="1252875"/>
            <a:ext cx="2928958" cy="253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кл руков. 2019\кл.рук.6а 2019\фото\DSCF933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199863">
            <a:off x="6416207" y="4356793"/>
            <a:ext cx="2369479" cy="2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Открыт. уроки, проекты, конференц\патриотич. конфер2015\дёмино 2015\DSC01715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3857628"/>
            <a:ext cx="3000396" cy="260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кл руков. 2019\кл.рук.6а 2019\фото\5а б\IMG_1313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89798">
            <a:off x="3498901" y="4442065"/>
            <a:ext cx="2647062" cy="195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Лучшие учащиеся спортивного клуба</a:t>
            </a:r>
            <a:endParaRPr lang="ru-RU" sz="4000" dirty="0">
              <a:latin typeface="Monotype Corsiva" pitchFamily="66" charset="0"/>
            </a:endParaRPr>
          </a:p>
        </p:txBody>
      </p:sp>
      <p:pic>
        <p:nvPicPr>
          <p:cNvPr id="4" name="Содержимое 3" descr="F:\презентации по внеур. 2018\Шостак Новая папка (2)\IMG_1998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1430800">
            <a:off x="2066030" y="4016110"/>
            <a:ext cx="3429024" cy="2759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sun9-61.userapi.com/c857536/v857536992/fa54f/E5QqBAmiX-w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391137">
            <a:off x="5140929" y="1306267"/>
            <a:ext cx="3501533" cy="320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презентации по внеур. 2018\Шостак фото внеур. 2018\DSC04179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1214422"/>
            <a:ext cx="360365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</TotalTime>
  <Words>531</Words>
  <Application>Microsoft Office PowerPoint</Application>
  <PresentationFormat>Экран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ПРИВЛЕКАТЕЛЬНОСТЬ КЛУБА</vt:lpstr>
      <vt:lpstr>ШСК «Импульс» решает следующие задачи:</vt:lpstr>
      <vt:lpstr>Создание благоприятных  условий для развития детей с ограниченными возможностями здоровья предполагает:</vt:lpstr>
      <vt:lpstr>Учёт индивидуальных особенностей детей</vt:lpstr>
      <vt:lpstr>Основные направления школьного спортивного клуба: </vt:lpstr>
      <vt:lpstr>Спортивно – массовые мероприятия</vt:lpstr>
      <vt:lpstr>Спортивно – массовые мероприятия</vt:lpstr>
      <vt:lpstr>Лучшие учащиеся спортивного клуба</vt:lpstr>
      <vt:lpstr>Слайд 10</vt:lpstr>
      <vt:lpstr>             Учителя физической культуры </vt:lpstr>
      <vt:lpstr>Слайд 12</vt:lpstr>
      <vt:lpstr>Наличие материально-спортивной базы 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KSesarev</cp:lastModifiedBy>
  <cp:revision>118</cp:revision>
  <dcterms:created xsi:type="dcterms:W3CDTF">2018-04-20T12:05:40Z</dcterms:created>
  <dcterms:modified xsi:type="dcterms:W3CDTF">2020-10-13T15:05:01Z</dcterms:modified>
</cp:coreProperties>
</file>