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7" r:id="rId3"/>
    <p:sldId id="284" r:id="rId4"/>
    <p:sldId id="288" r:id="rId5"/>
    <p:sldId id="281" r:id="rId6"/>
    <p:sldId id="290" r:id="rId7"/>
    <p:sldId id="257" r:id="rId8"/>
    <p:sldId id="278" r:id="rId9"/>
    <p:sldId id="280" r:id="rId10"/>
    <p:sldId id="282" r:id="rId11"/>
    <p:sldId id="295" r:id="rId12"/>
    <p:sldId id="291" r:id="rId13"/>
    <p:sldId id="279" r:id="rId14"/>
    <p:sldId id="260" r:id="rId15"/>
    <p:sldId id="268" r:id="rId16"/>
    <p:sldId id="267" r:id="rId17"/>
    <p:sldId id="261" r:id="rId18"/>
    <p:sldId id="269" r:id="rId19"/>
    <p:sldId id="262" r:id="rId20"/>
    <p:sldId id="270" r:id="rId21"/>
    <p:sldId id="293" r:id="rId22"/>
    <p:sldId id="263" r:id="rId23"/>
    <p:sldId id="277" r:id="rId24"/>
    <p:sldId id="276" r:id="rId25"/>
    <p:sldId id="294" r:id="rId26"/>
    <p:sldId id="275" r:id="rId27"/>
    <p:sldId id="274" r:id="rId28"/>
    <p:sldId id="273" r:id="rId29"/>
    <p:sldId id="272" r:id="rId30"/>
    <p:sldId id="271" r:id="rId31"/>
    <p:sldId id="297" r:id="rId32"/>
    <p:sldId id="296"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0000"/>
    <a:srgbClr val="000099"/>
    <a:srgbClr val="0000FF"/>
    <a:srgbClr val="FFFF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1" autoAdjust="0"/>
    <p:restoredTop sz="94617" autoAdjust="0"/>
  </p:normalViewPr>
  <p:slideViewPr>
    <p:cSldViewPr>
      <p:cViewPr varScale="1">
        <p:scale>
          <a:sx n="105" d="100"/>
          <a:sy n="105" d="100"/>
        </p:scale>
        <p:origin x="-3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1A9FDD6-3A8A-440D-BD1E-36EAF85EC4C3}" type="slidenum">
              <a:rPr lang="ru-RU"/>
              <a:pPr/>
              <a:t>‹#›</a:t>
            </a:fld>
            <a:endParaRPr lang="ru-RU"/>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33606A1-D073-435E-B7A0-401CBF39040E}" type="slidenum">
              <a:rPr lang="ru-RU"/>
              <a:pPr/>
              <a:t>‹#›</a:t>
            </a:fld>
            <a:endParaRPr lang="ru-RU"/>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6D7EAF5-CAC9-4FED-B12B-046C96649FA2}" type="slidenum">
              <a:rPr lang="ru-RU"/>
              <a:pPr/>
              <a:t>‹#›</a:t>
            </a:fld>
            <a:endParaRPr lang="ru-RU"/>
          </a:p>
        </p:txBody>
      </p:sp>
    </p:spTree>
  </p:cSld>
  <p:clrMapOvr>
    <a:masterClrMapping/>
  </p:clrMapOvr>
  <p:transition>
    <p:split orient="ver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ACF8675A-0435-4460-85F3-465B08A6F28B}" type="slidenum">
              <a:rPr lang="ru-RU"/>
              <a:pPr/>
              <a:t>‹#›</a:t>
            </a:fld>
            <a:endParaRPr lang="ru-RU"/>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73AE129-CEA7-4048-B580-FE5EFA725BFB}" type="slidenum">
              <a:rPr lang="ru-RU"/>
              <a:pPr/>
              <a:t>‹#›</a:t>
            </a:fld>
            <a:endParaRPr lang="ru-RU"/>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4D731BF-27C1-4F66-814F-6F89B21B2C0D}" type="slidenum">
              <a:rPr lang="ru-RU"/>
              <a:pPr/>
              <a:t>‹#›</a:t>
            </a:fld>
            <a:endParaRPr lang="ru-RU"/>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2B8BD13-735F-4802-9E61-9B60F86B6942}" type="slidenum">
              <a:rPr lang="ru-RU"/>
              <a:pPr/>
              <a:t>‹#›</a:t>
            </a:fld>
            <a:endParaRPr lang="ru-RU"/>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0FA8240-24C3-4EAB-8F52-47F5DF30D93A}" type="slidenum">
              <a:rPr lang="ru-RU"/>
              <a:pPr/>
              <a:t>‹#›</a:t>
            </a:fld>
            <a:endParaRPr lang="ru-RU"/>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7C22FB4-142D-477B-8257-412344033C0F}" type="slidenum">
              <a:rPr lang="ru-RU"/>
              <a:pPr/>
              <a:t>‹#›</a:t>
            </a:fld>
            <a:endParaRPr lang="ru-RU"/>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0EB19AA-92B9-4BD2-A548-1F0F543A83DA}" type="slidenum">
              <a:rPr lang="ru-RU"/>
              <a:pPr/>
              <a:t>‹#›</a:t>
            </a:fld>
            <a:endParaRPr lang="ru-RU"/>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8BCC046-A6CE-4A53-B594-EF46EEA7B486}" type="slidenum">
              <a:rPr lang="ru-RU"/>
              <a:pPr/>
              <a:t>‹#›</a:t>
            </a:fld>
            <a:endParaRPr lang="ru-RU"/>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287DDE6-A618-4C59-B928-9FD9CD11BC28}" type="slidenum">
              <a:rPr lang="ru-RU"/>
              <a:pPr/>
              <a:t>‹#›</a:t>
            </a:fld>
            <a:endParaRPr lang="ru-RU"/>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8B1F66-5141-482B-A4A5-6F1A0A6E488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 calcmode="lin" valueType="num">
                                      <p:cBhvr>
                                        <p:cTn id="14"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p:cTn id="19"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2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 calcmode="lin" valueType="num">
                                      <p:cBhvr>
                                        <p:cTn id="24"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2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 calcmode="lin" valueType="num">
                                      <p:cBhvr>
                                        <p:cTn id="29"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2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 calcmode="lin" valueType="num">
                                      <p:cBhvr>
                                        <p:cTn id="34"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0" presetClass="entr" presetSubtype="0" decel="10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4221163"/>
            <a:ext cx="8569325" cy="2636837"/>
          </a:xfrm>
        </p:spPr>
        <p:txBody>
          <a:bodyPr/>
          <a:lstStyle/>
          <a:p>
            <a:r>
              <a:rPr lang="ru-RU" dirty="0">
                <a:solidFill>
                  <a:schemeClr val="bg1"/>
                </a:solidFill>
                <a:latin typeface="Times New Roman" pitchFamily="18" charset="0"/>
                <a:cs typeface="Times New Roman" pitchFamily="18" charset="0"/>
              </a:rPr>
              <a:t>Система упражнений по подготовке к написанию сжатого изложения</a:t>
            </a:r>
          </a:p>
        </p:txBody>
      </p:sp>
      <p:pic>
        <p:nvPicPr>
          <p:cNvPr id="33794" name="Picture 2" descr="https://mmedia.ozone.ru/multimedia/1020242649.jpg"/>
          <p:cNvPicPr>
            <a:picLocks noChangeAspect="1" noChangeArrowheads="1"/>
          </p:cNvPicPr>
          <p:nvPr/>
        </p:nvPicPr>
        <p:blipFill>
          <a:blip r:embed="rId3"/>
          <a:srcRect/>
          <a:stretch>
            <a:fillRect/>
          </a:stretch>
        </p:blipFill>
        <p:spPr bwMode="auto">
          <a:xfrm>
            <a:off x="357158" y="0"/>
            <a:ext cx="2756963" cy="4268846"/>
          </a:xfrm>
          <a:prstGeom prst="rect">
            <a:avLst/>
          </a:prstGeom>
          <a:noFill/>
        </p:spPr>
      </p:pic>
      <p:pic>
        <p:nvPicPr>
          <p:cNvPr id="33796" name="Picture 4" descr="https://ozon-st.cdn.ngenix.net/multimedia/1019977506.jpg"/>
          <p:cNvPicPr>
            <a:picLocks noChangeAspect="1" noChangeArrowheads="1"/>
          </p:cNvPicPr>
          <p:nvPr/>
        </p:nvPicPr>
        <p:blipFill>
          <a:blip r:embed="rId4" cstate="print"/>
          <a:srcRect/>
          <a:stretch>
            <a:fillRect/>
          </a:stretch>
        </p:blipFill>
        <p:spPr bwMode="auto">
          <a:xfrm>
            <a:off x="3500430" y="0"/>
            <a:ext cx="2643207" cy="4226984"/>
          </a:xfrm>
          <a:prstGeom prst="rect">
            <a:avLst/>
          </a:prstGeom>
          <a:noFill/>
        </p:spPr>
      </p:pic>
      <p:pic>
        <p:nvPicPr>
          <p:cNvPr id="33798" name="Picture 6" descr="https://mmedia.ozone.ru/multimedia/1020242648.jpg"/>
          <p:cNvPicPr>
            <a:picLocks noChangeAspect="1" noChangeArrowheads="1"/>
          </p:cNvPicPr>
          <p:nvPr/>
        </p:nvPicPr>
        <p:blipFill>
          <a:blip r:embed="rId5"/>
          <a:srcRect/>
          <a:stretch>
            <a:fillRect/>
          </a:stretch>
        </p:blipFill>
        <p:spPr bwMode="auto">
          <a:xfrm>
            <a:off x="6500826" y="0"/>
            <a:ext cx="2487599" cy="4240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body" sz="half" idx="1"/>
          </p:nvPr>
        </p:nvSpPr>
        <p:spPr>
          <a:xfrm>
            <a:off x="0" y="1314450"/>
            <a:ext cx="5076825" cy="5543550"/>
          </a:xfrm>
        </p:spPr>
        <p:txBody>
          <a:bodyPr/>
          <a:lstStyle/>
          <a:p>
            <a:pPr algn="just">
              <a:lnSpc>
                <a:spcPct val="90000"/>
              </a:lnSpc>
              <a:buFontTx/>
              <a:buNone/>
            </a:pPr>
            <a:r>
              <a:rPr lang="ru-RU" sz="2400" dirty="0"/>
              <a:t>             </a:t>
            </a:r>
            <a:r>
              <a:rPr lang="ru-RU" sz="2400" dirty="0">
                <a:latin typeface="Times New Roman" pitchFamily="18" charset="0"/>
                <a:cs typeface="Times New Roman" pitchFamily="18" charset="0"/>
              </a:rPr>
              <a:t>Проживая этот сложный период, подросток взрослеет: по-новому осознаёт себя и пытается самостоятельно принимать серьезные </a:t>
            </a:r>
            <a:r>
              <a:rPr lang="ru-RU" sz="2400" dirty="0" err="1">
                <a:latin typeface="Times New Roman" pitchFamily="18" charset="0"/>
                <a:cs typeface="Times New Roman" pitchFamily="18" charset="0"/>
              </a:rPr>
              <a:t>решения.Он</a:t>
            </a:r>
            <a:r>
              <a:rPr lang="ru-RU" sz="2400" dirty="0">
                <a:latin typeface="Times New Roman" pitchFamily="18" charset="0"/>
                <a:cs typeface="Times New Roman" pitchFamily="18" charset="0"/>
              </a:rPr>
              <a:t> приобретает опыт общения с окружающими и выходит во взрослую жизнь с ценнейшими качествами личности: чувством ответственности, </a:t>
            </a:r>
            <a:r>
              <a:rPr lang="ru-RU" sz="2400" dirty="0" err="1">
                <a:latin typeface="Times New Roman" pitchFamily="18" charset="0"/>
                <a:cs typeface="Times New Roman" pitchFamily="18" charset="0"/>
              </a:rPr>
              <a:t>совест-ливостью</a:t>
            </a:r>
            <a:r>
              <a:rPr lang="ru-RU" sz="2400" dirty="0">
                <a:latin typeface="Times New Roman" pitchFamily="18" charset="0"/>
                <a:cs typeface="Times New Roman" pitchFamily="18" charset="0"/>
              </a:rPr>
              <a:t>, осознанием собственной неповторимости. </a:t>
            </a:r>
            <a:endParaRPr lang="ru-RU" sz="2400" b="1" dirty="0">
              <a:latin typeface="Times New Roman" pitchFamily="18" charset="0"/>
              <a:cs typeface="Times New Roman" pitchFamily="18" charset="0"/>
            </a:endParaRPr>
          </a:p>
        </p:txBody>
      </p:sp>
      <p:sp>
        <p:nvSpPr>
          <p:cNvPr id="34822" name="Rectangle 6"/>
          <p:cNvSpPr>
            <a:spLocks noGrp="1" noChangeArrowheads="1"/>
          </p:cNvSpPr>
          <p:nvPr>
            <p:ph type="body" sz="half" idx="2"/>
          </p:nvPr>
        </p:nvSpPr>
        <p:spPr>
          <a:xfrm>
            <a:off x="4714876" y="1857375"/>
            <a:ext cx="4140200" cy="5000625"/>
          </a:xfrm>
        </p:spPr>
        <p:txBody>
          <a:bodyPr/>
          <a:lstStyle/>
          <a:p>
            <a:pPr algn="just">
              <a:lnSpc>
                <a:spcPct val="90000"/>
              </a:lnSpc>
              <a:buFontTx/>
              <a:buNone/>
            </a:pPr>
            <a:r>
              <a:rPr lang="ru-RU" dirty="0">
                <a:solidFill>
                  <a:srgbClr val="FF0066"/>
                </a:solidFill>
                <a:latin typeface="Arial Black" pitchFamily="34" charset="0"/>
              </a:rPr>
              <a:t>    </a:t>
            </a:r>
            <a:r>
              <a:rPr lang="ru-RU" dirty="0">
                <a:solidFill>
                  <a:srgbClr val="C00000"/>
                </a:solidFill>
                <a:latin typeface="Times New Roman" pitchFamily="18" charset="0"/>
                <a:cs typeface="Times New Roman" pitchFamily="18" charset="0"/>
              </a:rPr>
              <a:t>Подростковый возраст – время приобретения опыта общения с окружающими и формирование ценных качеств личности.</a:t>
            </a:r>
          </a:p>
        </p:txBody>
      </p:sp>
      <p:sp>
        <p:nvSpPr>
          <p:cNvPr id="34824" name="Rectangle 8"/>
          <p:cNvSpPr>
            <a:spLocks noChangeArrowheads="1"/>
          </p:cNvSpPr>
          <p:nvPr/>
        </p:nvSpPr>
        <p:spPr bwMode="auto">
          <a:xfrm>
            <a:off x="2987675" y="260350"/>
            <a:ext cx="3960813" cy="579438"/>
          </a:xfrm>
          <a:prstGeom prst="rect">
            <a:avLst/>
          </a:prstGeom>
          <a:noFill/>
          <a:ln w="9525">
            <a:noFill/>
            <a:miter lim="800000"/>
            <a:headEnd/>
            <a:tailEnd/>
          </a:ln>
          <a:effectLst/>
        </p:spPr>
        <p:txBody>
          <a:bodyPr>
            <a:spAutoFit/>
          </a:bodyPr>
          <a:lstStyle/>
          <a:p>
            <a:pPr algn="ctr"/>
            <a:r>
              <a:rPr lang="ru-RU" sz="3200" b="1" dirty="0">
                <a:solidFill>
                  <a:srgbClr val="FFFF00"/>
                </a:solidFill>
                <a:latin typeface="Times New Roman" pitchFamily="18" charset="0"/>
                <a:cs typeface="Times New Roman" pitchFamily="18" charset="0"/>
              </a:rPr>
              <a:t>4 абзац</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395288" y="1268413"/>
            <a:ext cx="8137525" cy="5256212"/>
          </a:xfrm>
        </p:spPr>
        <p:txBody>
          <a:bodyPr/>
          <a:lstStyle/>
          <a:p>
            <a:pPr algn="ctr">
              <a:buFontTx/>
              <a:buNone/>
            </a:pPr>
            <a:endParaRPr lang="ru-RU" sz="4800" b="1" dirty="0">
              <a:solidFill>
                <a:srgbClr val="000099"/>
              </a:solidFill>
              <a:latin typeface="Arial Black" pitchFamily="34" charset="0"/>
            </a:endParaRPr>
          </a:p>
          <a:p>
            <a:pPr algn="ctr">
              <a:buFontTx/>
              <a:buNone/>
            </a:pPr>
            <a:r>
              <a:rPr lang="ru-RU" sz="4800" b="1" dirty="0">
                <a:latin typeface="Times New Roman" pitchFamily="18" charset="0"/>
                <a:cs typeface="Times New Roman" pitchFamily="18" charset="0"/>
              </a:rPr>
              <a:t>УПРАЖНЕНИЯ </a:t>
            </a:r>
          </a:p>
          <a:p>
            <a:pPr algn="ctr">
              <a:buFontTx/>
              <a:buNone/>
            </a:pPr>
            <a:r>
              <a:rPr lang="ru-RU" sz="4800" b="1" dirty="0">
                <a:latin typeface="Times New Roman" pitchFamily="18" charset="0"/>
                <a:cs typeface="Times New Roman" pitchFamily="18" charset="0"/>
              </a:rPr>
              <a:t>НА  ОСВОЕНИЕ ПРИЁМОВ</a:t>
            </a:r>
          </a:p>
          <a:p>
            <a:pPr algn="ctr">
              <a:buFontTx/>
              <a:buNone/>
            </a:pPr>
            <a:r>
              <a:rPr lang="ru-RU" sz="4800" b="1" dirty="0">
                <a:latin typeface="Times New Roman" pitchFamily="18" charset="0"/>
                <a:cs typeface="Times New Roman" pitchFamily="18" charset="0"/>
              </a:rPr>
              <a:t>СЖАТИЯ ТЕКСТА</a:t>
            </a:r>
          </a:p>
        </p:txBody>
      </p:sp>
      <p:pic>
        <p:nvPicPr>
          <p:cNvPr id="3"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57200" y="0"/>
            <a:ext cx="8229600" cy="836613"/>
          </a:xfrm>
        </p:spPr>
        <p:txBody>
          <a:bodyPr/>
          <a:lstStyle/>
          <a:p>
            <a:r>
              <a:rPr lang="ru-RU" sz="2400" b="1" dirty="0">
                <a:solidFill>
                  <a:schemeClr val="bg1"/>
                </a:solidFill>
                <a:latin typeface="Times New Roman" pitchFamily="18" charset="0"/>
                <a:cs typeface="Times New Roman" pitchFamily="18" charset="0"/>
              </a:rPr>
              <a:t>Перестройте сложные предложение в простые, сохраняя их суть</a:t>
            </a:r>
            <a:r>
              <a:rPr lang="ru-RU" sz="2400" b="1" i="1" dirty="0">
                <a:solidFill>
                  <a:schemeClr val="bg1"/>
                </a:solidFill>
                <a:latin typeface="Times New Roman" pitchFamily="18" charset="0"/>
                <a:cs typeface="Times New Roman" pitchFamily="18" charset="0"/>
              </a:rPr>
              <a:t>.</a:t>
            </a:r>
            <a:r>
              <a:rPr lang="ru-RU" sz="4000" b="1" dirty="0">
                <a:latin typeface="Times New Roman" pitchFamily="18" charset="0"/>
                <a:cs typeface="Times New Roman" pitchFamily="18" charset="0"/>
              </a:rPr>
              <a:t> </a:t>
            </a:r>
          </a:p>
        </p:txBody>
      </p:sp>
      <p:sp>
        <p:nvSpPr>
          <p:cNvPr id="53253" name="Rectangle 5"/>
          <p:cNvSpPr>
            <a:spLocks noGrp="1" noChangeArrowheads="1"/>
          </p:cNvSpPr>
          <p:nvPr>
            <p:ph type="body" sz="half" idx="1"/>
          </p:nvPr>
        </p:nvSpPr>
        <p:spPr>
          <a:xfrm>
            <a:off x="0" y="1357298"/>
            <a:ext cx="4038600" cy="4525963"/>
          </a:xfrm>
        </p:spPr>
        <p:txBody>
          <a:bodyPr/>
          <a:lstStyle/>
          <a:p>
            <a:pPr algn="just">
              <a:lnSpc>
                <a:spcPct val="80000"/>
              </a:lnSpc>
              <a:buFont typeface="Symbol" pitchFamily="18" charset="2"/>
              <a:buNone/>
            </a:pPr>
            <a:r>
              <a:rPr lang="en-US" sz="2400" dirty="0">
                <a:latin typeface="Arial Black" pitchFamily="34" charset="0"/>
              </a:rPr>
              <a:t>      </a:t>
            </a:r>
            <a:r>
              <a:rPr lang="ru-RU" dirty="0">
                <a:latin typeface="Times New Roman" pitchFamily="18" charset="0"/>
                <a:cs typeface="Times New Roman" pitchFamily="18" charset="0"/>
              </a:rPr>
              <a:t>Философы, то есть древние философы, первыми поняли ценность времени – они наверняка еще до Сенеки пробовали как-то обуздать время, приручить, понять его природу, ибо и тогда оно доставляло людям огорчение своей быстротечностью. </a:t>
            </a:r>
            <a:endParaRPr lang="ru-RU" b="1" dirty="0">
              <a:latin typeface="Times New Roman" pitchFamily="18" charset="0"/>
              <a:cs typeface="Times New Roman" pitchFamily="18" charset="0"/>
            </a:endParaRPr>
          </a:p>
          <a:p>
            <a:pPr>
              <a:lnSpc>
                <a:spcPct val="80000"/>
              </a:lnSpc>
            </a:pPr>
            <a:endParaRPr lang="ru-RU" dirty="0">
              <a:latin typeface="Arial Black" pitchFamily="34" charset="0"/>
            </a:endParaRPr>
          </a:p>
        </p:txBody>
      </p:sp>
      <p:sp>
        <p:nvSpPr>
          <p:cNvPr id="53254" name="Rectangle 6"/>
          <p:cNvSpPr>
            <a:spLocks noGrp="1" noChangeArrowheads="1"/>
          </p:cNvSpPr>
          <p:nvPr>
            <p:ph type="body" sz="half" idx="2"/>
          </p:nvPr>
        </p:nvSpPr>
        <p:spPr>
          <a:xfrm>
            <a:off x="4143372" y="2332037"/>
            <a:ext cx="4857784" cy="4525963"/>
          </a:xfrm>
        </p:spPr>
        <p:txBody>
          <a:bodyPr/>
          <a:lstStyle/>
          <a:p>
            <a:pPr>
              <a:lnSpc>
                <a:spcPct val="80000"/>
              </a:lnSpc>
              <a:buFontTx/>
              <a:buNone/>
            </a:pPr>
            <a:r>
              <a:rPr lang="en-US" sz="3600" dirty="0">
                <a:solidFill>
                  <a:srgbClr val="FF0000"/>
                </a:solidFill>
                <a:latin typeface="Arial Black" pitchFamily="34" charset="0"/>
              </a:rPr>
              <a:t>   </a:t>
            </a:r>
            <a:r>
              <a:rPr lang="ru-RU" dirty="0" smtClean="0">
                <a:solidFill>
                  <a:srgbClr val="FF0000"/>
                </a:solidFill>
                <a:latin typeface="Times New Roman" pitchFamily="18" charset="0"/>
                <a:cs typeface="Times New Roman" pitchFamily="18" charset="0"/>
              </a:rPr>
              <a:t>Ценность </a:t>
            </a:r>
            <a:r>
              <a:rPr lang="ru-RU" dirty="0">
                <a:solidFill>
                  <a:srgbClr val="FF0000"/>
                </a:solidFill>
                <a:latin typeface="Times New Roman" pitchFamily="18" charset="0"/>
                <a:cs typeface="Times New Roman" pitchFamily="18" charset="0"/>
              </a:rPr>
              <a:t>времени – в его </a:t>
            </a:r>
            <a:r>
              <a:rPr lang="ru-RU" dirty="0" smtClean="0">
                <a:solidFill>
                  <a:srgbClr val="FF0000"/>
                </a:solidFill>
                <a:latin typeface="Times New Roman" pitchFamily="18" charset="0"/>
                <a:cs typeface="Times New Roman" pitchFamily="18" charset="0"/>
              </a:rPr>
              <a:t>быстротечности</a:t>
            </a:r>
            <a:r>
              <a:rPr lang="ru-RU" dirty="0">
                <a:solidFill>
                  <a:srgbClr val="FF0000"/>
                </a:solidFill>
                <a:latin typeface="Times New Roman" pitchFamily="18" charset="0"/>
                <a:cs typeface="Times New Roman" pitchFamily="18" charset="0"/>
              </a:rPr>
              <a:t>.</a:t>
            </a:r>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body" sz="half" idx="1"/>
          </p:nvPr>
        </p:nvSpPr>
        <p:spPr>
          <a:xfrm>
            <a:off x="250825" y="1052513"/>
            <a:ext cx="4244975" cy="5545137"/>
          </a:xfrm>
        </p:spPr>
        <p:txBody>
          <a:bodyPr/>
          <a:lstStyle/>
          <a:p>
            <a:pPr algn="just">
              <a:buFont typeface="Symbol" pitchFamily="18" charset="2"/>
              <a:buNone/>
            </a:pPr>
            <a:r>
              <a:rPr lang="en-US" sz="2400" dirty="0"/>
              <a:t>       </a:t>
            </a:r>
            <a:r>
              <a:rPr lang="ru-RU" sz="2400" dirty="0">
                <a:latin typeface="Times New Roman" pitchFamily="18" charset="0"/>
                <a:cs typeface="Times New Roman" pitchFamily="18" charset="0"/>
              </a:rPr>
              <a:t>Деловой человек наращивает скорости, внедряет ЭВМ, переделывает универмаги в универсамы, печатает газеты </a:t>
            </a:r>
            <a:r>
              <a:rPr lang="ru-RU" sz="2400" dirty="0" err="1">
                <a:latin typeface="Times New Roman" pitchFamily="18" charset="0"/>
                <a:cs typeface="Times New Roman" pitchFamily="18" charset="0"/>
              </a:rPr>
              <a:t>фотоспособом</a:t>
            </a:r>
            <a:r>
              <a:rPr lang="ru-RU" sz="2400" dirty="0">
                <a:latin typeface="Times New Roman" pitchFamily="18" charset="0"/>
                <a:cs typeface="Times New Roman" pitchFamily="18" charset="0"/>
              </a:rPr>
              <a:t>, он и говорить старается лаконичнее, уже не пишет, а диктует в диктофон, а дефицит времени увеличивается.</a:t>
            </a:r>
            <a:endParaRPr lang="ru-RU" sz="2400" b="1"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
        <p:nvSpPr>
          <p:cNvPr id="28678" name="Rectangle 6"/>
          <p:cNvSpPr>
            <a:spLocks noGrp="1" noChangeArrowheads="1"/>
          </p:cNvSpPr>
          <p:nvPr>
            <p:ph type="body" sz="half" idx="2"/>
          </p:nvPr>
        </p:nvSpPr>
        <p:spPr>
          <a:xfrm>
            <a:off x="4714876" y="2428868"/>
            <a:ext cx="4038600" cy="5000625"/>
          </a:xfrm>
        </p:spPr>
        <p:txBody>
          <a:bodyPr/>
          <a:lstStyle/>
          <a:p>
            <a:pPr algn="just">
              <a:buFont typeface="Symbol" pitchFamily="18" charset="2"/>
              <a:buNone/>
            </a:pPr>
            <a:r>
              <a:rPr lang="en-US" dirty="0">
                <a:solidFill>
                  <a:srgbClr val="FF0000"/>
                </a:solidFill>
                <a:latin typeface="Times New Roman" pitchFamily="18" charset="0"/>
                <a:cs typeface="Times New Roman" pitchFamily="18" charset="0"/>
              </a:rPr>
              <a:t>       </a:t>
            </a:r>
            <a:r>
              <a:rPr lang="ru-RU" dirty="0">
                <a:solidFill>
                  <a:srgbClr val="C00000"/>
                </a:solidFill>
                <a:latin typeface="Times New Roman" pitchFamily="18" charset="0"/>
                <a:cs typeface="Times New Roman" pitchFamily="18" charset="0"/>
              </a:rPr>
              <a:t>У делового человека дефицит времени увеличивается.</a:t>
            </a:r>
            <a:endParaRPr lang="ru-RU" b="1" dirty="0">
              <a:solidFill>
                <a:srgbClr val="C00000"/>
              </a:solidFill>
              <a:latin typeface="Times New Roman" pitchFamily="18" charset="0"/>
              <a:cs typeface="Times New Roman" pitchFamily="18" charset="0"/>
            </a:endParaRPr>
          </a:p>
          <a:p>
            <a:pPr algn="just"/>
            <a:endParaRPr lang="ru-RU" dirty="0">
              <a:solidFill>
                <a:srgbClr val="FF0000"/>
              </a:solidFill>
              <a:latin typeface="Times New Roman" pitchFamily="18" charset="0"/>
              <a:cs typeface="Times New Roman" pitchFamily="18" charset="0"/>
            </a:endParaRPr>
          </a:p>
        </p:txBody>
      </p:sp>
      <p:pic>
        <p:nvPicPr>
          <p:cNvPr id="4"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body" sz="half" idx="1"/>
          </p:nvPr>
        </p:nvSpPr>
        <p:spPr>
          <a:xfrm>
            <a:off x="0" y="928670"/>
            <a:ext cx="4402138" cy="5145088"/>
          </a:xfrm>
        </p:spPr>
        <p:txBody>
          <a:bodyPr/>
          <a:lstStyle/>
          <a:p>
            <a:pPr algn="just">
              <a:lnSpc>
                <a:spcPct val="90000"/>
              </a:lnSpc>
              <a:buFont typeface="Symbol" pitchFamily="18" charset="2"/>
              <a:buNone/>
            </a:pPr>
            <a:r>
              <a:rPr lang="en-US" dirty="0">
                <a:latin typeface="Times New Roman" pitchFamily="18" charset="0"/>
                <a:cs typeface="Times New Roman" pitchFamily="18" charset="0"/>
              </a:rPr>
              <a:t>    </a:t>
            </a:r>
            <a:r>
              <a:rPr lang="ru-RU" dirty="0" smtClean="0">
                <a:latin typeface="Times New Roman" pitchFamily="18" charset="0"/>
                <a:cs typeface="Times New Roman" pitchFamily="18" charset="0"/>
              </a:rPr>
              <a:t>   Не </a:t>
            </a:r>
            <a:r>
              <a:rPr lang="ru-RU" dirty="0">
                <a:latin typeface="Times New Roman" pitchFamily="18" charset="0"/>
                <a:cs typeface="Times New Roman" pitchFamily="18" charset="0"/>
              </a:rPr>
              <a:t>только у него </a:t>
            </a:r>
            <a:r>
              <a:rPr lang="ru-RU" dirty="0" smtClean="0">
                <a:latin typeface="Times New Roman" pitchFamily="18" charset="0"/>
                <a:cs typeface="Times New Roman" pitchFamily="18" charset="0"/>
              </a:rPr>
              <a:t>цейтнот</a:t>
            </a: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(недостаток времени)</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становится всеобщим: недостает времени на друзей, на письма, на детей, нет времени на то, чтобы думать, чтобы не думая постоять</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 в осеннем лесу, слушая черенковый хруст облетающих листьев, нет времени ни на стихи, ни на могилы родителей.</a:t>
            </a:r>
            <a:endParaRPr lang="ru-RU" b="1" dirty="0">
              <a:latin typeface="Times New Roman" pitchFamily="18" charset="0"/>
              <a:cs typeface="Times New Roman" pitchFamily="18" charset="0"/>
            </a:endParaRPr>
          </a:p>
          <a:p>
            <a:pPr>
              <a:lnSpc>
                <a:spcPct val="90000"/>
              </a:lnSpc>
              <a:buFontTx/>
              <a:buNone/>
            </a:pPr>
            <a:endParaRPr lang="ru-RU" sz="2400" dirty="0">
              <a:latin typeface="Arial Black" pitchFamily="34" charset="0"/>
            </a:endParaRPr>
          </a:p>
        </p:txBody>
      </p:sp>
      <p:sp>
        <p:nvSpPr>
          <p:cNvPr id="6150" name="Rectangle 6"/>
          <p:cNvSpPr>
            <a:spLocks noGrp="1" noChangeArrowheads="1"/>
          </p:cNvSpPr>
          <p:nvPr>
            <p:ph type="body" sz="half" idx="2"/>
          </p:nvPr>
        </p:nvSpPr>
        <p:spPr>
          <a:xfrm>
            <a:off x="4500562" y="2214554"/>
            <a:ext cx="4643438" cy="5145088"/>
          </a:xfrm>
        </p:spPr>
        <p:txBody>
          <a:bodyPr/>
          <a:lstStyle/>
          <a:p>
            <a:pPr>
              <a:lnSpc>
                <a:spcPct val="90000"/>
              </a:lnSpc>
              <a:buFontTx/>
              <a:buNone/>
            </a:pPr>
            <a:r>
              <a:rPr lang="en-US" sz="3600" dirty="0">
                <a:solidFill>
                  <a:srgbClr val="FF0000"/>
                </a:solidFill>
                <a:latin typeface="Arial Black" pitchFamily="34" charset="0"/>
              </a:rPr>
              <a:t>     </a:t>
            </a:r>
            <a:r>
              <a:rPr lang="ru-RU" sz="3200" dirty="0" smtClean="0">
                <a:solidFill>
                  <a:srgbClr val="FF0000"/>
                </a:solidFill>
                <a:latin typeface="Times New Roman" pitchFamily="18" charset="0"/>
                <a:cs typeface="Times New Roman" pitchFamily="18" charset="0"/>
              </a:rPr>
              <a:t>Цейтнот</a:t>
            </a:r>
          </a:p>
          <a:p>
            <a:pPr>
              <a:lnSpc>
                <a:spcPct val="90000"/>
              </a:lnSpc>
              <a:buFontTx/>
              <a:buNone/>
            </a:pPr>
            <a:r>
              <a:rPr lang="ru-RU" sz="3200" dirty="0" smtClean="0">
                <a:solidFill>
                  <a:srgbClr val="FF0000"/>
                </a:solidFill>
                <a:latin typeface="Times New Roman" pitchFamily="18" charset="0"/>
                <a:cs typeface="Times New Roman" pitchFamily="18" charset="0"/>
              </a:rPr>
              <a:t>становится всеобщим</a:t>
            </a:r>
            <a:r>
              <a:rPr lang="ru-RU" sz="3200" b="1" dirty="0">
                <a:solidFill>
                  <a:srgbClr val="FF0000"/>
                </a:solidFill>
                <a:latin typeface="Times New Roman" pitchFamily="18" charset="0"/>
                <a:cs typeface="Times New Roman" pitchFamily="18" charset="0"/>
              </a:rPr>
              <a:t>.</a:t>
            </a:r>
          </a:p>
        </p:txBody>
      </p:sp>
      <p:pic>
        <p:nvPicPr>
          <p:cNvPr id="4"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body" sz="half" idx="1"/>
          </p:nvPr>
        </p:nvSpPr>
        <p:spPr>
          <a:xfrm>
            <a:off x="0" y="928670"/>
            <a:ext cx="4535487" cy="5073650"/>
          </a:xfrm>
        </p:spPr>
        <p:txBody>
          <a:bodyPr/>
          <a:lstStyle/>
          <a:p>
            <a:pPr algn="just">
              <a:buFont typeface="Symbol" pitchFamily="18" charset="2"/>
              <a:buNone/>
            </a:pPr>
            <a:r>
              <a:rPr lang="en-US" sz="2400" dirty="0"/>
              <a:t>    </a:t>
            </a:r>
            <a:r>
              <a:rPr lang="ru-RU" sz="2400" dirty="0" smtClean="0"/>
              <a:t>   </a:t>
            </a:r>
            <a:r>
              <a:rPr lang="en-US" sz="2400" dirty="0" smtClean="0"/>
              <a:t> </a:t>
            </a:r>
            <a:r>
              <a:rPr lang="ru-RU" dirty="0">
                <a:latin typeface="Times New Roman" pitchFamily="18" charset="0"/>
                <a:cs typeface="Times New Roman" pitchFamily="18" charset="0"/>
              </a:rPr>
              <a:t>Самое дорогое, что есть у человека,</a:t>
            </a:r>
            <a:r>
              <a:rPr lang="en-US" dirty="0">
                <a:latin typeface="Times New Roman" pitchFamily="18" charset="0"/>
                <a:cs typeface="Times New Roman" pitchFamily="18" charset="0"/>
              </a:rPr>
              <a:t>-</a:t>
            </a:r>
            <a:r>
              <a:rPr lang="ru-RU" dirty="0">
                <a:latin typeface="Times New Roman" pitchFamily="18" charset="0"/>
                <a:cs typeface="Times New Roman" pitchFamily="18" charset="0"/>
              </a:rPr>
              <a:t> это жизнь, но если всмотреться в эту самую жизнь поподробнее, то можно сказать, что самое дорогое - это Время, потому что жизнь состоит из времени,  складывается из часов и минут.</a:t>
            </a:r>
            <a:endParaRPr lang="ru-RU" b="1" dirty="0">
              <a:latin typeface="Times New Roman" pitchFamily="18" charset="0"/>
              <a:cs typeface="Times New Roman" pitchFamily="18" charset="0"/>
            </a:endParaRPr>
          </a:p>
          <a:p>
            <a:endParaRPr lang="ru-RU" sz="2400" dirty="0">
              <a:latin typeface="Arial Black" pitchFamily="34" charset="0"/>
            </a:endParaRPr>
          </a:p>
        </p:txBody>
      </p:sp>
      <p:sp>
        <p:nvSpPr>
          <p:cNvPr id="15367" name="Rectangle 7"/>
          <p:cNvSpPr>
            <a:spLocks noGrp="1" noChangeArrowheads="1"/>
          </p:cNvSpPr>
          <p:nvPr>
            <p:ph type="body" sz="half" idx="2"/>
          </p:nvPr>
        </p:nvSpPr>
        <p:spPr>
          <a:xfrm>
            <a:off x="4857752" y="1784350"/>
            <a:ext cx="3971924" cy="5073650"/>
          </a:xfrm>
        </p:spPr>
        <p:txBody>
          <a:bodyPr/>
          <a:lstStyle/>
          <a:p>
            <a:pPr algn="just">
              <a:buFontTx/>
              <a:buNone/>
            </a:pPr>
            <a:r>
              <a:rPr lang="en-US" sz="2400" dirty="0">
                <a:latin typeface="Times New Roman" pitchFamily="18" charset="0"/>
                <a:cs typeface="Times New Roman" pitchFamily="18" charset="0"/>
              </a:rPr>
              <a:t>       </a:t>
            </a:r>
            <a:r>
              <a:rPr lang="ru-RU" sz="3600" dirty="0">
                <a:solidFill>
                  <a:srgbClr val="C00000"/>
                </a:solidFill>
                <a:latin typeface="Times New Roman" pitchFamily="18" charset="0"/>
                <a:cs typeface="Times New Roman" pitchFamily="18" charset="0"/>
              </a:rPr>
              <a:t>Самое дорогое - это Время, </a:t>
            </a:r>
            <a:r>
              <a:rPr lang="ru-RU" sz="3600" dirty="0" smtClean="0">
                <a:solidFill>
                  <a:srgbClr val="C00000"/>
                </a:solidFill>
                <a:latin typeface="Times New Roman" pitchFamily="18" charset="0"/>
                <a:cs typeface="Times New Roman" pitchFamily="18" charset="0"/>
              </a:rPr>
              <a:t>составляющее </a:t>
            </a:r>
            <a:r>
              <a:rPr lang="ru-RU" sz="3600" dirty="0">
                <a:solidFill>
                  <a:srgbClr val="C00000"/>
                </a:solidFill>
                <a:latin typeface="Times New Roman" pitchFamily="18" charset="0"/>
                <a:cs typeface="Times New Roman" pitchFamily="18" charset="0"/>
              </a:rPr>
              <a:t>нашу жизнь</a:t>
            </a:r>
            <a:r>
              <a:rPr lang="en-US" sz="3600" dirty="0">
                <a:solidFill>
                  <a:srgbClr val="C00000"/>
                </a:solidFill>
                <a:latin typeface="Times New Roman" pitchFamily="18" charset="0"/>
                <a:cs typeface="Times New Roman" pitchFamily="18" charset="0"/>
              </a:rPr>
              <a:t>.</a:t>
            </a:r>
            <a:r>
              <a:rPr lang="ru-RU" sz="3600" dirty="0">
                <a:solidFill>
                  <a:srgbClr val="C00000"/>
                </a:solidFill>
                <a:latin typeface="Times New Roman" pitchFamily="18" charset="0"/>
                <a:cs typeface="Times New Roman" pitchFamily="18" charset="0"/>
              </a:rPr>
              <a:t> </a:t>
            </a:r>
          </a:p>
        </p:txBody>
      </p:sp>
      <p:pic>
        <p:nvPicPr>
          <p:cNvPr id="4"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457200" y="0"/>
            <a:ext cx="8229600" cy="836613"/>
          </a:xfrm>
        </p:spPr>
        <p:txBody>
          <a:bodyPr/>
          <a:lstStyle/>
          <a:p>
            <a:r>
              <a:rPr lang="ru-RU" sz="2800" b="1" dirty="0">
                <a:solidFill>
                  <a:schemeClr val="bg1"/>
                </a:solidFill>
                <a:latin typeface="Times New Roman" pitchFamily="18" charset="0"/>
                <a:cs typeface="Times New Roman" pitchFamily="18" charset="0"/>
              </a:rPr>
              <a:t>Сократите сложное предложение за счет менее существенной части.</a:t>
            </a:r>
          </a:p>
        </p:txBody>
      </p:sp>
      <p:sp>
        <p:nvSpPr>
          <p:cNvPr id="14345" name="Rectangle 9"/>
          <p:cNvSpPr>
            <a:spLocks noGrp="1" noChangeArrowheads="1"/>
          </p:cNvSpPr>
          <p:nvPr>
            <p:ph type="body" sz="half" idx="1"/>
          </p:nvPr>
        </p:nvSpPr>
        <p:spPr>
          <a:xfrm>
            <a:off x="0" y="1214422"/>
            <a:ext cx="4352956" cy="4525963"/>
          </a:xfrm>
        </p:spPr>
        <p:txBody>
          <a:bodyPr/>
          <a:lstStyle/>
          <a:p>
            <a:pPr algn="just">
              <a:lnSpc>
                <a:spcPct val="80000"/>
              </a:lnSpc>
              <a:buFontTx/>
              <a:buNone/>
            </a:pPr>
            <a:r>
              <a:rPr lang="en-US" sz="1000" i="1" dirty="0">
                <a:latin typeface="Arial Black" pitchFamily="34" charset="0"/>
              </a:rPr>
              <a:t>        </a:t>
            </a:r>
            <a:r>
              <a:rPr lang="ru-RU" sz="1000" i="1" dirty="0" smtClean="0">
                <a:latin typeface="Arial Black" pitchFamily="34" charset="0"/>
              </a:rPr>
              <a:t>      </a:t>
            </a:r>
            <a:r>
              <a:rPr lang="ru-RU" sz="2400" dirty="0" smtClean="0">
                <a:latin typeface="Times New Roman" pitchFamily="18" charset="0"/>
                <a:cs typeface="Times New Roman" pitchFamily="18" charset="0"/>
              </a:rPr>
              <a:t>Помню</a:t>
            </a:r>
            <a:r>
              <a:rPr lang="ru-RU" sz="2400" dirty="0">
                <a:latin typeface="Times New Roman" pitchFamily="18" charset="0"/>
                <a:cs typeface="Times New Roman" pitchFamily="18" charset="0"/>
              </a:rPr>
              <a:t>, как восхищала меня в детстве суровая и гордая романтика Древней Спарты. </a:t>
            </a:r>
            <a:r>
              <a:rPr lang="ru-RU" sz="2400" dirty="0">
                <a:solidFill>
                  <a:schemeClr val="accent2"/>
                </a:solidFill>
                <a:latin typeface="Times New Roman" pitchFamily="18" charset="0"/>
                <a:cs typeface="Times New Roman" pitchFamily="18" charset="0"/>
              </a:rPr>
              <a:t>Мне нравилось всё в этой удивительной стране: и то, что слабых детей сбрасывали со скалы, и что мать-спартанка провожала сына на войну не слезами, а прекрасной, афористичной фразой: «Со щитом или на щите», и что маленький спартанец, пронёсший в школу под рубахой живого лисёнка, не плакал и не кричал, когда зверёк вгрызался в его тело. </a:t>
            </a:r>
          </a:p>
        </p:txBody>
      </p:sp>
      <p:sp>
        <p:nvSpPr>
          <p:cNvPr id="14346" name="Rectangle 10"/>
          <p:cNvSpPr>
            <a:spLocks noGrp="1" noChangeArrowheads="1"/>
          </p:cNvSpPr>
          <p:nvPr>
            <p:ph type="body" sz="half" idx="2"/>
          </p:nvPr>
        </p:nvSpPr>
        <p:spPr/>
        <p:txBody>
          <a:bodyPr/>
          <a:lstStyle/>
          <a:p>
            <a:pPr algn="just">
              <a:lnSpc>
                <a:spcPct val="80000"/>
              </a:lnSpc>
              <a:buFontTx/>
              <a:buNone/>
            </a:pPr>
            <a:r>
              <a:rPr lang="en-US" sz="1000" i="1" dirty="0"/>
              <a:t>         </a:t>
            </a:r>
            <a:r>
              <a:rPr lang="ru-RU" sz="1000" i="1" dirty="0" smtClean="0"/>
              <a:t>    </a:t>
            </a:r>
            <a:r>
              <a:rPr lang="ru-RU" dirty="0" smtClean="0">
                <a:latin typeface="Times New Roman" pitchFamily="18" charset="0"/>
                <a:cs typeface="Times New Roman" pitchFamily="18" charset="0"/>
              </a:rPr>
              <a:t>Помню</a:t>
            </a:r>
            <a:r>
              <a:rPr lang="ru-RU" dirty="0">
                <a:latin typeface="Times New Roman" pitchFamily="18" charset="0"/>
                <a:cs typeface="Times New Roman" pitchFamily="18" charset="0"/>
              </a:rPr>
              <a:t>, как восхищала меня в детстве суровая и гордая романтика Древней Спарты. </a:t>
            </a:r>
            <a:r>
              <a:rPr lang="ru-RU" dirty="0">
                <a:solidFill>
                  <a:srgbClr val="C00000"/>
                </a:solidFill>
                <a:latin typeface="Times New Roman" pitchFamily="18" charset="0"/>
                <a:cs typeface="Times New Roman" pitchFamily="18" charset="0"/>
              </a:rPr>
              <a:t>Мне нравилось всё в этой удивительной стране</a:t>
            </a:r>
            <a:r>
              <a:rPr lang="en-US" i="1" dirty="0">
                <a:solidFill>
                  <a:srgbClr val="C00000"/>
                </a:solidFill>
                <a:latin typeface="Arial Black" pitchFamily="34" charset="0"/>
              </a:rPr>
              <a:t>.</a:t>
            </a:r>
            <a:r>
              <a:rPr lang="ru-RU" dirty="0">
                <a:solidFill>
                  <a:srgbClr val="C00000"/>
                </a:solidFill>
                <a:latin typeface="Arial Black" pitchFamily="34" charset="0"/>
              </a:rPr>
              <a:t> </a:t>
            </a:r>
          </a:p>
        </p:txBody>
      </p:sp>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0"/>
            <a:ext cx="8229600" cy="908050"/>
          </a:xfrm>
        </p:spPr>
        <p:txBody>
          <a:bodyPr/>
          <a:lstStyle/>
          <a:p>
            <a:r>
              <a:rPr lang="ru-RU" sz="2800" b="1" dirty="0">
                <a:solidFill>
                  <a:schemeClr val="bg1"/>
                </a:solidFill>
                <a:latin typeface="Times New Roman" pitchFamily="18" charset="0"/>
                <a:cs typeface="Times New Roman" pitchFamily="18" charset="0"/>
              </a:rPr>
              <a:t>Замените фрагменты предложений обобщающими понятиями.</a:t>
            </a:r>
            <a:r>
              <a:rPr lang="ru-RU" sz="4000" b="1" dirty="0">
                <a:latin typeface="Times New Roman" pitchFamily="18" charset="0"/>
                <a:cs typeface="Times New Roman" pitchFamily="18" charset="0"/>
              </a:rPr>
              <a:t> </a:t>
            </a:r>
          </a:p>
        </p:txBody>
      </p:sp>
      <p:sp>
        <p:nvSpPr>
          <p:cNvPr id="7173" name="Rectangle 5"/>
          <p:cNvSpPr>
            <a:spLocks noGrp="1" noChangeArrowheads="1"/>
          </p:cNvSpPr>
          <p:nvPr>
            <p:ph type="body" sz="half" idx="1"/>
          </p:nvPr>
        </p:nvSpPr>
        <p:spPr>
          <a:xfrm>
            <a:off x="-142908" y="1600200"/>
            <a:ext cx="4638708" cy="4525963"/>
          </a:xfrm>
        </p:spPr>
        <p:txBody>
          <a:bodyPr/>
          <a:lstStyle/>
          <a:p>
            <a:pPr marL="533400" indent="-533400" algn="just">
              <a:lnSpc>
                <a:spcPct val="90000"/>
              </a:lnSpc>
              <a:buFontTx/>
              <a:buAutoNum type="arabicPeriod"/>
            </a:pPr>
            <a:r>
              <a:rPr lang="ru-RU" sz="2400" dirty="0" smtClean="0">
                <a:latin typeface="Times New Roman" pitchFamily="18" charset="0"/>
                <a:cs typeface="Times New Roman" pitchFamily="18" charset="0"/>
              </a:rPr>
              <a:t>    Мордочка </a:t>
            </a:r>
            <a:r>
              <a:rPr lang="ru-RU" sz="2400" dirty="0">
                <a:latin typeface="Times New Roman" pitchFamily="18" charset="0"/>
                <a:cs typeface="Times New Roman" pitchFamily="18" charset="0"/>
              </a:rPr>
              <a:t>Микки-Мауса изображена </a:t>
            </a:r>
            <a:r>
              <a:rPr lang="ru-RU" sz="2400" u="sng" dirty="0">
                <a:solidFill>
                  <a:srgbClr val="002060"/>
                </a:solidFill>
                <a:latin typeface="Times New Roman" pitchFamily="18" charset="0"/>
                <a:cs typeface="Times New Roman" pitchFamily="18" charset="0"/>
              </a:rPr>
              <a:t>на куртках, футболках, ночных рубашечках, </a:t>
            </a:r>
            <a:r>
              <a:rPr lang="ru-RU" sz="2400" u="sng" dirty="0" err="1">
                <a:solidFill>
                  <a:srgbClr val="002060"/>
                </a:solidFill>
                <a:latin typeface="Times New Roman" pitchFamily="18" charset="0"/>
                <a:cs typeface="Times New Roman" pitchFamily="18" charset="0"/>
              </a:rPr>
              <a:t>пижамках</a:t>
            </a:r>
            <a:r>
              <a:rPr lang="ru-RU" sz="2400" u="sng" dirty="0">
                <a:solidFill>
                  <a:srgbClr val="002060"/>
                </a:solidFill>
                <a:latin typeface="Times New Roman" pitchFamily="18" charset="0"/>
                <a:cs typeface="Times New Roman" pitchFamily="18" charset="0"/>
              </a:rPr>
              <a:t>, носках, свитерах, фартучках, портфелях, пеналах, карандашах, на обоях, на часах (предмет коллекционный); на детских бутылочках, на баночках, коробках, картонках, на бумаге, пластмассе, дереве, жести.</a:t>
            </a:r>
            <a:r>
              <a:rPr lang="ru-RU" sz="2400" dirty="0">
                <a:solidFill>
                  <a:srgbClr val="002060"/>
                </a:solidFill>
                <a:latin typeface="Times New Roman" pitchFamily="18" charset="0"/>
                <a:cs typeface="Times New Roman" pitchFamily="18" charset="0"/>
              </a:rPr>
              <a:t> </a:t>
            </a:r>
            <a:endParaRPr lang="ru-RU" sz="2400" b="1" dirty="0">
              <a:solidFill>
                <a:srgbClr val="002060"/>
              </a:solidFill>
              <a:latin typeface="Times New Roman" pitchFamily="18" charset="0"/>
              <a:cs typeface="Times New Roman" pitchFamily="18" charset="0"/>
            </a:endParaRPr>
          </a:p>
          <a:p>
            <a:pPr marL="533400" indent="-533400" algn="just">
              <a:lnSpc>
                <a:spcPct val="90000"/>
              </a:lnSpc>
            </a:pPr>
            <a:endParaRPr lang="ru-RU" sz="2400" dirty="0">
              <a:solidFill>
                <a:srgbClr val="660066"/>
              </a:solidFill>
              <a:latin typeface="Times New Roman" pitchFamily="18" charset="0"/>
              <a:cs typeface="Times New Roman" pitchFamily="18" charset="0"/>
            </a:endParaRPr>
          </a:p>
        </p:txBody>
      </p:sp>
      <p:sp>
        <p:nvSpPr>
          <p:cNvPr id="7174" name="Rectangle 6"/>
          <p:cNvSpPr>
            <a:spLocks noGrp="1" noChangeArrowheads="1"/>
          </p:cNvSpPr>
          <p:nvPr>
            <p:ph type="body" sz="half" idx="2"/>
          </p:nvPr>
        </p:nvSpPr>
        <p:spPr>
          <a:xfrm>
            <a:off x="4643438" y="1600200"/>
            <a:ext cx="4357718" cy="4525963"/>
          </a:xfrm>
        </p:spPr>
        <p:txBody>
          <a:bodyPr/>
          <a:lstStyle/>
          <a:p>
            <a:pPr marL="381000" indent="-381000" algn="just">
              <a:lnSpc>
                <a:spcPct val="90000"/>
              </a:lnSpc>
              <a:buFontTx/>
              <a:buNone/>
            </a:pPr>
            <a:r>
              <a:rPr lang="en-US" sz="3200" dirty="0">
                <a:latin typeface="Arial Black" pitchFamily="34" charset="0"/>
              </a:rPr>
              <a:t>       </a:t>
            </a:r>
            <a:r>
              <a:rPr lang="ru-RU" sz="3200" dirty="0">
                <a:latin typeface="Times New Roman" pitchFamily="18" charset="0"/>
                <a:cs typeface="Times New Roman" pitchFamily="18" charset="0"/>
              </a:rPr>
              <a:t>Мордочка </a:t>
            </a:r>
            <a:r>
              <a:rPr lang="ru-RU" sz="3200" dirty="0" smtClean="0">
                <a:latin typeface="Times New Roman" pitchFamily="18" charset="0"/>
                <a:cs typeface="Times New Roman" pitchFamily="18" charset="0"/>
              </a:rPr>
              <a:t>Микки</a:t>
            </a:r>
          </a:p>
          <a:p>
            <a:pPr marL="381000" indent="-381000" algn="just">
              <a:lnSpc>
                <a:spcPct val="90000"/>
              </a:lnSpc>
              <a:buFontTx/>
              <a:buNone/>
            </a:pPr>
            <a:r>
              <a:rPr lang="ru-RU" sz="3200" dirty="0" smtClean="0">
                <a:latin typeface="Times New Roman" pitchFamily="18" charset="0"/>
                <a:cs typeface="Times New Roman" pitchFamily="18" charset="0"/>
              </a:rPr>
              <a:t>Мауса </a:t>
            </a:r>
            <a:r>
              <a:rPr lang="ru-RU" sz="3200" dirty="0">
                <a:latin typeface="Times New Roman" pitchFamily="18" charset="0"/>
                <a:cs typeface="Times New Roman" pitchFamily="18" charset="0"/>
              </a:rPr>
              <a:t>изображена </a:t>
            </a:r>
            <a:r>
              <a:rPr lang="ru-RU" sz="3200" dirty="0" smtClean="0">
                <a:solidFill>
                  <a:srgbClr val="C00000"/>
                </a:solidFill>
                <a:latin typeface="Times New Roman" pitchFamily="18" charset="0"/>
                <a:cs typeface="Times New Roman" pitchFamily="18" charset="0"/>
              </a:rPr>
              <a:t>на</a:t>
            </a:r>
          </a:p>
          <a:p>
            <a:pPr marL="381000" indent="-381000" algn="just">
              <a:lnSpc>
                <a:spcPct val="90000"/>
              </a:lnSpc>
              <a:buFontTx/>
              <a:buNone/>
            </a:pPr>
            <a:r>
              <a:rPr lang="ru-RU" sz="3200" dirty="0" smtClean="0">
                <a:solidFill>
                  <a:srgbClr val="C00000"/>
                </a:solidFill>
                <a:latin typeface="Times New Roman" pitchFamily="18" charset="0"/>
                <a:cs typeface="Times New Roman" pitchFamily="18" charset="0"/>
              </a:rPr>
              <a:t>многих вещах, </a:t>
            </a:r>
            <a:r>
              <a:rPr lang="ru-RU" sz="3200" dirty="0" err="1" smtClean="0">
                <a:solidFill>
                  <a:srgbClr val="C00000"/>
                </a:solidFill>
                <a:latin typeface="Times New Roman" pitchFamily="18" charset="0"/>
                <a:cs typeface="Times New Roman" pitchFamily="18" charset="0"/>
              </a:rPr>
              <a:t>предме</a:t>
            </a:r>
            <a:r>
              <a:rPr lang="ru-RU" sz="3200" dirty="0" smtClean="0">
                <a:solidFill>
                  <a:srgbClr val="C00000"/>
                </a:solidFill>
                <a:latin typeface="Times New Roman" pitchFamily="18" charset="0"/>
                <a:cs typeface="Times New Roman" pitchFamily="18" charset="0"/>
              </a:rPr>
              <a:t>-</a:t>
            </a:r>
          </a:p>
          <a:p>
            <a:pPr marL="381000" indent="-381000" algn="just">
              <a:lnSpc>
                <a:spcPct val="90000"/>
              </a:lnSpc>
              <a:buFontTx/>
              <a:buNone/>
            </a:pPr>
            <a:r>
              <a:rPr lang="ru-RU" sz="3200" dirty="0" err="1" smtClean="0">
                <a:solidFill>
                  <a:srgbClr val="C00000"/>
                </a:solidFill>
                <a:latin typeface="Times New Roman" pitchFamily="18" charset="0"/>
                <a:cs typeface="Times New Roman" pitchFamily="18" charset="0"/>
              </a:rPr>
              <a:t>тах</a:t>
            </a:r>
            <a:r>
              <a:rPr lang="ru-RU" sz="3200" dirty="0">
                <a:solidFill>
                  <a:srgbClr val="C00000"/>
                </a:solidFill>
                <a:latin typeface="Times New Roman" pitchFamily="18" charset="0"/>
                <a:cs typeface="Times New Roman" pitchFamily="18" charset="0"/>
              </a:rPr>
              <a:t>, </a:t>
            </a:r>
            <a:r>
              <a:rPr lang="ru-RU" sz="3200" dirty="0" smtClean="0">
                <a:solidFill>
                  <a:srgbClr val="C00000"/>
                </a:solidFill>
                <a:latin typeface="Times New Roman" pitchFamily="18" charset="0"/>
                <a:cs typeface="Times New Roman" pitchFamily="18" charset="0"/>
              </a:rPr>
              <a:t>материалах</a:t>
            </a:r>
            <a:r>
              <a:rPr lang="ru-RU" sz="3200" dirty="0">
                <a:solidFill>
                  <a:srgbClr val="C00000"/>
                </a:solidFill>
                <a:latin typeface="Arial Black" pitchFamily="34" charset="0"/>
              </a:rPr>
              <a:t>.</a:t>
            </a: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body" sz="half" idx="1"/>
          </p:nvPr>
        </p:nvSpPr>
        <p:spPr>
          <a:xfrm>
            <a:off x="0" y="1712912"/>
            <a:ext cx="4214810" cy="5145088"/>
          </a:xfrm>
        </p:spPr>
        <p:txBody>
          <a:bodyPr/>
          <a:lstStyle/>
          <a:p>
            <a:pPr marL="533400" indent="-533400" algn="just">
              <a:lnSpc>
                <a:spcPct val="80000"/>
              </a:lnSpc>
              <a:buFontTx/>
              <a:buNone/>
            </a:pPr>
            <a:r>
              <a:rPr lang="en-US" sz="2400" dirty="0">
                <a:latin typeface="Arial Black" pitchFamily="34" charset="0"/>
              </a:rPr>
              <a:t>        </a:t>
            </a:r>
            <a:r>
              <a:rPr lang="ru-RU" dirty="0">
                <a:latin typeface="Times New Roman" pitchFamily="18" charset="0"/>
                <a:cs typeface="Times New Roman" pitchFamily="18" charset="0"/>
              </a:rPr>
              <a:t>Я родился и большую часть жизни прожил в Ленинграде. </a:t>
            </a:r>
            <a:endParaRPr lang="en-US" dirty="0">
              <a:latin typeface="Times New Roman" pitchFamily="18" charset="0"/>
              <a:cs typeface="Times New Roman" pitchFamily="18" charset="0"/>
            </a:endParaRPr>
          </a:p>
          <a:p>
            <a:pPr marL="533400" indent="-533400" algn="just">
              <a:lnSpc>
                <a:spcPct val="80000"/>
              </a:lnSpc>
              <a:buFontTx/>
              <a:buNone/>
            </a:pPr>
            <a:r>
              <a:rPr lang="en-US" dirty="0">
                <a:latin typeface="Times New Roman" pitchFamily="18" charset="0"/>
                <a:cs typeface="Times New Roman" pitchFamily="18" charset="0"/>
              </a:rPr>
              <a:t>      </a:t>
            </a:r>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своём внешнем облике город связан</a:t>
            </a:r>
            <a:r>
              <a:rPr lang="en-US" dirty="0">
                <a:latin typeface="Times New Roman" pitchFamily="18" charset="0"/>
                <a:cs typeface="Times New Roman" pitchFamily="18" charset="0"/>
              </a:rPr>
              <a:t> </a:t>
            </a:r>
            <a:r>
              <a:rPr lang="ru-RU" u="sng" dirty="0">
                <a:solidFill>
                  <a:srgbClr val="002060"/>
                </a:solidFill>
                <a:latin typeface="Times New Roman" pitchFamily="18" charset="0"/>
                <a:cs typeface="Times New Roman" pitchFamily="18" charset="0"/>
              </a:rPr>
              <a:t>с именами Растрелли, Росси, Кваренги, Захарова, Воронихина.</a:t>
            </a:r>
            <a:r>
              <a:rPr lang="ru-RU" u="sng"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marL="533400" indent="-533400" algn="just">
              <a:lnSpc>
                <a:spcPct val="80000"/>
              </a:lnSpc>
            </a:pPr>
            <a:endParaRPr lang="ru-RU" dirty="0">
              <a:latin typeface="Times New Roman" pitchFamily="18" charset="0"/>
              <a:cs typeface="Times New Roman" pitchFamily="18" charset="0"/>
            </a:endParaRPr>
          </a:p>
        </p:txBody>
      </p:sp>
      <p:sp>
        <p:nvSpPr>
          <p:cNvPr id="16391" name="Rectangle 7"/>
          <p:cNvSpPr>
            <a:spLocks noGrp="1" noChangeArrowheads="1"/>
          </p:cNvSpPr>
          <p:nvPr>
            <p:ph type="body" sz="half" idx="2"/>
          </p:nvPr>
        </p:nvSpPr>
        <p:spPr>
          <a:xfrm>
            <a:off x="4000496" y="2428868"/>
            <a:ext cx="4964117" cy="5145088"/>
          </a:xfrm>
        </p:spPr>
        <p:txBody>
          <a:bodyPr/>
          <a:lstStyle/>
          <a:p>
            <a:pPr marL="533400" indent="-533400" algn="just">
              <a:lnSpc>
                <a:spcPct val="80000"/>
              </a:lnSpc>
              <a:buFontTx/>
              <a:buNone/>
            </a:pPr>
            <a:r>
              <a:rPr lang="en-US" sz="2400" dirty="0"/>
              <a:t>         </a:t>
            </a:r>
            <a:r>
              <a:rPr lang="ru-RU" dirty="0">
                <a:latin typeface="Times New Roman" pitchFamily="18" charset="0"/>
                <a:cs typeface="Times New Roman" pitchFamily="18" charset="0"/>
              </a:rPr>
              <a:t>Я родился и большую часть жизни прожил в Ленинграде. В своём внешнем облике город связан </a:t>
            </a:r>
            <a:r>
              <a:rPr lang="ru-RU" dirty="0">
                <a:solidFill>
                  <a:srgbClr val="C00000"/>
                </a:solidFill>
                <a:latin typeface="Times New Roman" pitchFamily="18" charset="0"/>
                <a:cs typeface="Times New Roman" pitchFamily="18" charset="0"/>
              </a:rPr>
              <a:t>с именами знаменитых архитекторов</a:t>
            </a:r>
            <a:r>
              <a:rPr lang="ru-RU" dirty="0">
                <a:solidFill>
                  <a:srgbClr val="C00000"/>
                </a:solidFill>
                <a:latin typeface="Arial Black" pitchFamily="34" charset="0"/>
              </a:rPr>
              <a:t>.</a:t>
            </a:r>
          </a:p>
        </p:txBody>
      </p:sp>
      <p:pic>
        <p:nvPicPr>
          <p:cNvPr id="4"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79388" y="0"/>
            <a:ext cx="8964612" cy="1052513"/>
          </a:xfrm>
        </p:spPr>
        <p:txBody>
          <a:bodyPr/>
          <a:lstStyle/>
          <a:p>
            <a:r>
              <a:rPr lang="ru-RU" sz="2400" b="1" dirty="0">
                <a:solidFill>
                  <a:schemeClr val="bg1"/>
                </a:solidFill>
                <a:latin typeface="Times New Roman" pitchFamily="18" charset="0"/>
                <a:cs typeface="Times New Roman" pitchFamily="18" charset="0"/>
              </a:rPr>
              <a:t>Исключите повторы и объедините предложения.</a:t>
            </a:r>
          </a:p>
        </p:txBody>
      </p:sp>
      <p:sp>
        <p:nvSpPr>
          <p:cNvPr id="8197" name="Rectangle 5"/>
          <p:cNvSpPr>
            <a:spLocks noGrp="1" noChangeArrowheads="1"/>
          </p:cNvSpPr>
          <p:nvPr>
            <p:ph type="body" sz="half" idx="1"/>
          </p:nvPr>
        </p:nvSpPr>
        <p:spPr>
          <a:xfrm>
            <a:off x="142844" y="1125538"/>
            <a:ext cx="5214974" cy="5000625"/>
          </a:xfrm>
        </p:spPr>
        <p:txBody>
          <a:bodyPr/>
          <a:lstStyle/>
          <a:p>
            <a:pPr algn="just">
              <a:lnSpc>
                <a:spcPct val="90000"/>
              </a:lnSpc>
              <a:buFontTx/>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В Спарте сразу после рождения в пропасть швыряли слабосильных и нестандартных, то есть тех, кто в дальнейшем просто вынужден был бы противопоставить </a:t>
            </a:r>
            <a:r>
              <a:rPr lang="ru-RU" sz="2400" dirty="0" smtClean="0">
                <a:latin typeface="Times New Roman" pitchFamily="18" charset="0"/>
                <a:cs typeface="Times New Roman" pitchFamily="18" charset="0"/>
              </a:rPr>
              <a:t>безукоризненной </a:t>
            </a:r>
            <a:r>
              <a:rPr lang="ru-RU" sz="2400" dirty="0">
                <a:latin typeface="Times New Roman" pitchFamily="18" charset="0"/>
                <a:cs typeface="Times New Roman" pitchFamily="18" charset="0"/>
              </a:rPr>
              <a:t>мужественности окружающих мощь разума и силу духа. Тех, кого непосильная тяжесть меча поневоле отталкивала бы к резцу, линейке и перу. Тех, для кого «выжить» означало бы - «изобрести».</a:t>
            </a:r>
          </a:p>
        </p:txBody>
      </p:sp>
      <p:sp>
        <p:nvSpPr>
          <p:cNvPr id="8198" name="Rectangle 6"/>
          <p:cNvSpPr>
            <a:spLocks noGrp="1" noChangeArrowheads="1"/>
          </p:cNvSpPr>
          <p:nvPr>
            <p:ph type="body" sz="half" idx="2"/>
          </p:nvPr>
        </p:nvSpPr>
        <p:spPr>
          <a:xfrm>
            <a:off x="5072066" y="2428868"/>
            <a:ext cx="3614734" cy="5000625"/>
          </a:xfrm>
        </p:spPr>
        <p:txBody>
          <a:bodyPr/>
          <a:lstStyle/>
          <a:p>
            <a:pPr algn="just">
              <a:lnSpc>
                <a:spcPct val="90000"/>
              </a:lnSpc>
              <a:buFontTx/>
              <a:buNone/>
            </a:pPr>
            <a:r>
              <a:rPr lang="en-US" dirty="0">
                <a:solidFill>
                  <a:srgbClr val="FF0066"/>
                </a:solidFill>
                <a:latin typeface="Times New Roman" pitchFamily="18" charset="0"/>
                <a:cs typeface="Times New Roman" pitchFamily="18" charset="0"/>
              </a:rPr>
              <a:t>     </a:t>
            </a:r>
            <a:r>
              <a:rPr lang="ru-RU" dirty="0">
                <a:solidFill>
                  <a:srgbClr val="C00000"/>
                </a:solidFill>
                <a:latin typeface="Times New Roman" pitchFamily="18" charset="0"/>
                <a:cs typeface="Times New Roman" pitchFamily="18" charset="0"/>
              </a:rPr>
              <a:t>В Спарте убивали физически слабых детей, хотя среди них могли быть гении.</a:t>
            </a: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0"/>
            <a:ext cx="8229600" cy="981075"/>
          </a:xfrm>
        </p:spPr>
        <p:txBody>
          <a:bodyPr/>
          <a:lstStyle/>
          <a:p>
            <a:r>
              <a:rPr lang="ru-RU" dirty="0">
                <a:solidFill>
                  <a:schemeClr val="bg1"/>
                </a:solidFill>
                <a:latin typeface="Times New Roman" pitchFamily="18" charset="0"/>
                <a:cs typeface="Times New Roman" pitchFamily="18" charset="0"/>
              </a:rPr>
              <a:t>Сжатое изложение </a:t>
            </a:r>
          </a:p>
        </p:txBody>
      </p:sp>
      <p:sp>
        <p:nvSpPr>
          <p:cNvPr id="49155" name="Rectangle 3"/>
          <p:cNvSpPr>
            <a:spLocks noGrp="1" noChangeArrowheads="1"/>
          </p:cNvSpPr>
          <p:nvPr>
            <p:ph type="body" sz="half" idx="1"/>
          </p:nvPr>
        </p:nvSpPr>
        <p:spPr>
          <a:xfrm>
            <a:off x="0" y="1142984"/>
            <a:ext cx="4506913" cy="5373687"/>
          </a:xfrm>
        </p:spPr>
        <p:txBody>
          <a:bodyPr/>
          <a:lstStyle/>
          <a:p>
            <a:pPr algn="ctr">
              <a:buNone/>
            </a:pPr>
            <a:r>
              <a:rPr lang="ru-RU" dirty="0" smtClean="0">
                <a:latin typeface="Times New Roman" pitchFamily="18" charset="0"/>
                <a:cs typeface="Times New Roman" pitchFamily="18" charset="0"/>
              </a:rPr>
              <a:t>   Содержательная</a:t>
            </a:r>
          </a:p>
          <a:p>
            <a:pPr algn="ctr">
              <a:buNone/>
            </a:pPr>
            <a:r>
              <a:rPr lang="ru-RU" dirty="0" smtClean="0">
                <a:latin typeface="Times New Roman" pitchFamily="18" charset="0"/>
                <a:cs typeface="Times New Roman" pitchFamily="18" charset="0"/>
              </a:rPr>
              <a:t>обработка </a:t>
            </a:r>
            <a:r>
              <a:rPr lang="ru-RU" dirty="0">
                <a:latin typeface="Times New Roman" pitchFamily="18" charset="0"/>
                <a:cs typeface="Times New Roman" pitchFamily="18" charset="0"/>
              </a:rPr>
              <a:t>прослушанного текста</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buFontTx/>
              <a:buNone/>
            </a:pPr>
            <a:endParaRPr lang="ru-RU" dirty="0">
              <a:latin typeface="Times New Roman" pitchFamily="18" charset="0"/>
              <a:cs typeface="Times New Roman" pitchFamily="18" charset="0"/>
            </a:endParaRPr>
          </a:p>
          <a:p>
            <a:pPr>
              <a:buFontTx/>
              <a:buNone/>
            </a:pP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buFontTx/>
              <a:buNone/>
            </a:pPr>
            <a:r>
              <a:rPr lang="ru-RU" dirty="0" smtClean="0">
                <a:latin typeface="Times New Roman" pitchFamily="18" charset="0"/>
                <a:cs typeface="Times New Roman" pitchFamily="18" charset="0"/>
              </a:rPr>
              <a:t>     Умение извлекать</a:t>
            </a:r>
          </a:p>
          <a:p>
            <a:pPr algn="ctr">
              <a:buFontTx/>
              <a:buNone/>
            </a:pPr>
            <a:r>
              <a:rPr lang="ru-RU" dirty="0" smtClean="0">
                <a:latin typeface="Times New Roman" pitchFamily="18" charset="0"/>
                <a:cs typeface="Times New Roman" pitchFamily="18" charset="0"/>
              </a:rPr>
              <a:t>главную </a:t>
            </a:r>
            <a:r>
              <a:rPr lang="ru-RU" dirty="0">
                <a:latin typeface="Times New Roman" pitchFamily="18" charset="0"/>
                <a:cs typeface="Times New Roman" pitchFamily="18" charset="0"/>
              </a:rPr>
              <a:t>информацию </a:t>
            </a:r>
            <a:r>
              <a:rPr lang="ru-RU" dirty="0" smtClean="0">
                <a:latin typeface="Times New Roman" pitchFamily="18" charset="0"/>
                <a:cs typeface="Times New Roman" pitchFamily="18" charset="0"/>
              </a:rPr>
              <a:t>из</a:t>
            </a:r>
          </a:p>
          <a:p>
            <a:pPr algn="ctr">
              <a:buFontTx/>
              <a:buNone/>
            </a:pPr>
            <a:r>
              <a:rPr lang="ru-RU" dirty="0" smtClean="0">
                <a:latin typeface="Times New Roman" pitchFamily="18" charset="0"/>
                <a:cs typeface="Times New Roman" pitchFamily="18" charset="0"/>
              </a:rPr>
              <a:t>текста</a:t>
            </a:r>
            <a:r>
              <a:rPr lang="ru-RU" dirty="0">
                <a:latin typeface="Times New Roman" pitchFamily="18" charset="0"/>
                <a:cs typeface="Times New Roman" pitchFamily="18" charset="0"/>
              </a:rPr>
              <a:t>.</a:t>
            </a:r>
          </a:p>
        </p:txBody>
      </p:sp>
      <p:sp>
        <p:nvSpPr>
          <p:cNvPr id="49156" name="Rectangle 4"/>
          <p:cNvSpPr>
            <a:spLocks noGrp="1" noChangeArrowheads="1"/>
          </p:cNvSpPr>
          <p:nvPr>
            <p:ph type="body" sz="half" idx="2"/>
          </p:nvPr>
        </p:nvSpPr>
        <p:spPr>
          <a:xfrm>
            <a:off x="4714876" y="1071546"/>
            <a:ext cx="4038600" cy="5373687"/>
          </a:xfrm>
        </p:spPr>
        <p:txBody>
          <a:bodyPr/>
          <a:lstStyle/>
          <a:p>
            <a:pPr algn="ctr">
              <a:buNone/>
            </a:pPr>
            <a:r>
              <a:rPr lang="ru-RU" dirty="0" smtClean="0">
                <a:solidFill>
                  <a:srgbClr val="C00000"/>
                </a:solidFill>
                <a:latin typeface="Times New Roman" pitchFamily="18" charset="0"/>
                <a:cs typeface="Times New Roman" pitchFamily="18" charset="0"/>
              </a:rPr>
              <a:t>  Языковая обработка </a:t>
            </a:r>
            <a:r>
              <a:rPr lang="ru-RU" dirty="0" smtClean="0">
                <a:latin typeface="Times New Roman" pitchFamily="18" charset="0"/>
                <a:cs typeface="Times New Roman" pitchFamily="18" charset="0"/>
              </a:rPr>
              <a:t>прослушанного текста</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FontTx/>
              <a:buNone/>
            </a:pPr>
            <a:endParaRPr lang="ru-RU" dirty="0">
              <a:latin typeface="Times New Roman" pitchFamily="18" charset="0"/>
              <a:cs typeface="Times New Roman" pitchFamily="18" charset="0"/>
            </a:endParaRPr>
          </a:p>
          <a:p>
            <a:pPr>
              <a:buFontTx/>
              <a:buNone/>
            </a:pPr>
            <a:r>
              <a:rPr lang="ru-RU" sz="2400" dirty="0" smtClean="0">
                <a:latin typeface="Times New Roman" pitchFamily="18" charset="0"/>
                <a:cs typeface="Times New Roman" pitchFamily="18" charset="0"/>
              </a:rPr>
              <a:t>      </a:t>
            </a:r>
          </a:p>
          <a:p>
            <a:pPr>
              <a:buFontTx/>
              <a:buNone/>
            </a:pPr>
            <a:endParaRPr lang="ru-RU" sz="2400" dirty="0" smtClean="0">
              <a:latin typeface="Times New Roman" pitchFamily="18" charset="0"/>
              <a:cs typeface="Times New Roman" pitchFamily="18" charset="0"/>
            </a:endParaRPr>
          </a:p>
          <a:p>
            <a:pPr algn="ctr">
              <a:buFontTx/>
              <a:buNone/>
            </a:pPr>
            <a:r>
              <a:rPr lang="ru-RU" sz="2400" dirty="0" smtClean="0">
                <a:latin typeface="Times New Roman" pitchFamily="18" charset="0"/>
                <a:cs typeface="Times New Roman" pitchFamily="18" charset="0"/>
              </a:rPr>
              <a:t>        Умение лаконично передавать извлечённую информацию в письменной речи</a:t>
            </a:r>
            <a:r>
              <a:rPr lang="ru-RU" sz="2400" dirty="0" smtClean="0">
                <a:latin typeface="Arial Black" pitchFamily="34" charset="0"/>
              </a:rPr>
              <a:t>.</a:t>
            </a:r>
            <a:endParaRPr lang="ru-RU" sz="2400" dirty="0">
              <a:latin typeface="Arial Black" pitchFamily="34" charset="0"/>
            </a:endParaRPr>
          </a:p>
        </p:txBody>
      </p:sp>
      <p:sp>
        <p:nvSpPr>
          <p:cNvPr id="49157" name="AutoShape 5"/>
          <p:cNvSpPr>
            <a:spLocks noChangeArrowheads="1"/>
          </p:cNvSpPr>
          <p:nvPr/>
        </p:nvSpPr>
        <p:spPr bwMode="auto">
          <a:xfrm>
            <a:off x="1643042" y="2786058"/>
            <a:ext cx="485775" cy="576263"/>
          </a:xfrm>
          <a:prstGeom prst="downArrow">
            <a:avLst>
              <a:gd name="adj1" fmla="val 50000"/>
              <a:gd name="adj2" fmla="val 29657"/>
            </a:avLst>
          </a:prstGeom>
          <a:solidFill>
            <a:srgbClr val="000099"/>
          </a:solidFill>
          <a:ln w="9525">
            <a:solidFill>
              <a:schemeClr val="tx1"/>
            </a:solidFill>
            <a:miter lim="800000"/>
            <a:headEnd/>
            <a:tailEnd/>
          </a:ln>
          <a:effectLst/>
        </p:spPr>
        <p:txBody>
          <a:bodyPr wrap="none" anchor="ctr"/>
          <a:lstStyle/>
          <a:p>
            <a:pPr algn="ctr"/>
            <a:endParaRPr lang="ru-RU">
              <a:solidFill>
                <a:srgbClr val="0000FF"/>
              </a:solidFill>
            </a:endParaRPr>
          </a:p>
        </p:txBody>
      </p:sp>
      <p:sp>
        <p:nvSpPr>
          <p:cNvPr id="49158" name="AutoShape 6"/>
          <p:cNvSpPr>
            <a:spLocks noChangeArrowheads="1"/>
          </p:cNvSpPr>
          <p:nvPr/>
        </p:nvSpPr>
        <p:spPr bwMode="auto">
          <a:xfrm>
            <a:off x="6500826" y="2357430"/>
            <a:ext cx="485775" cy="574675"/>
          </a:xfrm>
          <a:prstGeom prst="downArrow">
            <a:avLst>
              <a:gd name="adj1" fmla="val 50000"/>
              <a:gd name="adj2" fmla="val 29575"/>
            </a:avLst>
          </a:prstGeom>
          <a:solidFill>
            <a:srgbClr val="FF0066"/>
          </a:solidFill>
          <a:ln w="9525">
            <a:solidFill>
              <a:schemeClr val="tx1"/>
            </a:solidFill>
            <a:miter lim="800000"/>
            <a:headEnd/>
            <a:tailEnd/>
          </a:ln>
          <a:effectLst/>
        </p:spPr>
        <p:txBody>
          <a:bodyPr wrap="none" anchor="ctr"/>
          <a:lstStyle/>
          <a:p>
            <a:pPr algn="ctr"/>
            <a:endParaRPr lang="ru-RU">
              <a:solidFill>
                <a:srgbClr val="FF0066"/>
              </a:solidFill>
            </a:endParaRPr>
          </a:p>
        </p:txBody>
      </p:sp>
      <p:sp>
        <p:nvSpPr>
          <p:cNvPr id="49159" name="Line 7"/>
          <p:cNvSpPr>
            <a:spLocks noChangeShapeType="1"/>
          </p:cNvSpPr>
          <p:nvPr/>
        </p:nvSpPr>
        <p:spPr bwMode="auto">
          <a:xfrm>
            <a:off x="4500563" y="1700213"/>
            <a:ext cx="0" cy="4537075"/>
          </a:xfrm>
          <a:prstGeom prst="line">
            <a:avLst/>
          </a:prstGeom>
          <a:noFill/>
          <a:ln w="9525">
            <a:solidFill>
              <a:schemeClr val="tx1"/>
            </a:solidFill>
            <a:round/>
            <a:headEnd/>
            <a:tailEnd/>
          </a:ln>
          <a:effectLst/>
        </p:spPr>
        <p:txBody>
          <a:bodyPr/>
          <a:lstStyle/>
          <a:p>
            <a:endParaRPr lang="ru-RU"/>
          </a:p>
        </p:txBody>
      </p:sp>
      <p:pic>
        <p:nvPicPr>
          <p:cNvPr id="31746"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457200" y="0"/>
            <a:ext cx="8229600" cy="1052513"/>
          </a:xfrm>
        </p:spPr>
        <p:txBody>
          <a:bodyPr/>
          <a:lstStyle/>
          <a:p>
            <a:r>
              <a:rPr lang="ru-RU" sz="2800" b="1" dirty="0">
                <a:solidFill>
                  <a:schemeClr val="bg1"/>
                </a:solidFill>
                <a:latin typeface="Times New Roman" pitchFamily="18" charset="0"/>
                <a:cs typeface="Times New Roman" pitchFamily="18" charset="0"/>
              </a:rPr>
              <a:t>Замените прямую речь косвенной, сохранив смысл высказывания.</a:t>
            </a:r>
          </a:p>
        </p:txBody>
      </p:sp>
      <p:sp>
        <p:nvSpPr>
          <p:cNvPr id="17414" name="Rectangle 6"/>
          <p:cNvSpPr>
            <a:spLocks noGrp="1" noChangeArrowheads="1"/>
          </p:cNvSpPr>
          <p:nvPr>
            <p:ph type="body" sz="half" idx="1"/>
          </p:nvPr>
        </p:nvSpPr>
        <p:spPr>
          <a:xfrm>
            <a:off x="0" y="1196975"/>
            <a:ext cx="5076825" cy="4929188"/>
          </a:xfrm>
        </p:spPr>
        <p:txBody>
          <a:bodyPr/>
          <a:lstStyle/>
          <a:p>
            <a:pPr algn="just">
              <a:lnSpc>
                <a:spcPct val="80000"/>
              </a:lnSpc>
              <a:buFontTx/>
              <a:buNone/>
            </a:pPr>
            <a:r>
              <a:rPr lang="en-US" sz="2000" dirty="0"/>
              <a:t>      </a:t>
            </a:r>
            <a:r>
              <a:rPr lang="ru-RU" sz="2000" dirty="0" smtClean="0"/>
              <a:t>   </a:t>
            </a:r>
            <a:r>
              <a:rPr lang="ru-RU" dirty="0" smtClean="0">
                <a:latin typeface="Times New Roman" pitchFamily="18" charset="0"/>
                <a:cs typeface="Times New Roman" pitchFamily="18" charset="0"/>
              </a:rPr>
              <a:t>Знаменитый </a:t>
            </a:r>
            <a:r>
              <a:rPr lang="ru-RU" dirty="0">
                <a:latin typeface="Times New Roman" pitchFamily="18" charset="0"/>
                <a:cs typeface="Times New Roman" pitchFamily="18" charset="0"/>
              </a:rPr>
              <a:t>художник В.В.Стасов так говорил об И.И. Шишкине: «Шишкин - художник народный. Всю жизнь он изучал русский, преимущественно северный лес, русское дерево, русскую чащу, русскую глушь. Это его царство, и тут он не имеет соперников, он единственный</a:t>
            </a:r>
            <a:r>
              <a:rPr lang="ru-RU" dirty="0" smtClean="0">
                <a:latin typeface="Times New Roman" pitchFamily="18" charset="0"/>
                <a:cs typeface="Times New Roman" pitchFamily="18" charset="0"/>
              </a:rPr>
              <a:t>».</a:t>
            </a:r>
          </a:p>
          <a:p>
            <a:pPr algn="just">
              <a:lnSpc>
                <a:spcPct val="80000"/>
              </a:lnSpc>
              <a:buFontTx/>
              <a:buNone/>
            </a:pPr>
            <a:r>
              <a:rPr lang="ru-RU" dirty="0" smtClean="0">
                <a:solidFill>
                  <a:srgbClr val="FF0000"/>
                </a:solidFill>
                <a:latin typeface="Times New Roman" pitchFamily="18" charset="0"/>
                <a:cs typeface="Times New Roman" pitchFamily="18" charset="0"/>
              </a:rPr>
              <a:t>                                       </a:t>
            </a:r>
            <a:r>
              <a:rPr lang="ru-RU" dirty="0" smtClean="0">
                <a:solidFill>
                  <a:srgbClr val="C00000"/>
                </a:solidFill>
                <a:latin typeface="Times New Roman" pitchFamily="18" charset="0"/>
                <a:cs typeface="Times New Roman" pitchFamily="18" charset="0"/>
              </a:rPr>
              <a:t>(37 слов</a:t>
            </a:r>
            <a:r>
              <a:rPr lang="ru-RU" dirty="0">
                <a:solidFill>
                  <a:srgbClr val="C00000"/>
                </a:solidFill>
                <a:latin typeface="Times New Roman" pitchFamily="18" charset="0"/>
                <a:cs typeface="Times New Roman" pitchFamily="18" charset="0"/>
              </a:rPr>
              <a:t>)</a:t>
            </a:r>
            <a:br>
              <a:rPr lang="ru-RU" dirty="0">
                <a:solidFill>
                  <a:srgbClr val="C00000"/>
                </a:solidFill>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7415" name="Rectangle 7"/>
          <p:cNvSpPr>
            <a:spLocks noGrp="1" noChangeArrowheads="1"/>
          </p:cNvSpPr>
          <p:nvPr>
            <p:ph type="body" sz="half" idx="2"/>
          </p:nvPr>
        </p:nvSpPr>
        <p:spPr>
          <a:xfrm>
            <a:off x="4786314" y="1857375"/>
            <a:ext cx="4214841" cy="5000625"/>
          </a:xfrm>
        </p:spPr>
        <p:txBody>
          <a:bodyPr/>
          <a:lstStyle/>
          <a:p>
            <a:pPr algn="just">
              <a:lnSpc>
                <a:spcPct val="80000"/>
              </a:lnSpc>
              <a:buFontTx/>
              <a:buNone/>
            </a:pPr>
            <a:r>
              <a:rPr lang="en-US" sz="2000" dirty="0">
                <a:solidFill>
                  <a:srgbClr val="C00000"/>
                </a:solidFill>
              </a:rPr>
              <a:t>       </a:t>
            </a:r>
            <a:r>
              <a:rPr lang="ru-RU" dirty="0">
                <a:solidFill>
                  <a:srgbClr val="C00000"/>
                </a:solidFill>
                <a:latin typeface="Times New Roman" pitchFamily="18" charset="0"/>
                <a:cs typeface="Times New Roman" pitchFamily="18" charset="0"/>
              </a:rPr>
              <a:t>Знаменитый художник В.В.Стасов утверждал, что Шишкин - художник народный, изучавший всё </a:t>
            </a:r>
            <a:r>
              <a:rPr lang="ru-RU" dirty="0" smtClean="0">
                <a:solidFill>
                  <a:srgbClr val="C00000"/>
                </a:solidFill>
                <a:latin typeface="Times New Roman" pitchFamily="18" charset="0"/>
                <a:cs typeface="Times New Roman" pitchFamily="18" charset="0"/>
              </a:rPr>
              <a:t>русское, </a:t>
            </a:r>
            <a:r>
              <a:rPr lang="ru-RU" dirty="0">
                <a:solidFill>
                  <a:srgbClr val="C00000"/>
                </a:solidFill>
                <a:latin typeface="Times New Roman" pitchFamily="18" charset="0"/>
                <a:cs typeface="Times New Roman" pitchFamily="18" charset="0"/>
              </a:rPr>
              <a:t>а потому ему нет равных  в этой области</a:t>
            </a:r>
            <a:r>
              <a:rPr lang="ru-RU" dirty="0" smtClean="0">
                <a:solidFill>
                  <a:srgbClr val="FF0066"/>
                </a:solidFill>
                <a:latin typeface="Times New Roman" pitchFamily="18" charset="0"/>
                <a:cs typeface="Times New Roman" pitchFamily="18" charset="0"/>
              </a:rPr>
              <a:t>.</a:t>
            </a:r>
          </a:p>
          <a:p>
            <a:pPr algn="just">
              <a:lnSpc>
                <a:spcPct val="80000"/>
              </a:lnSpc>
              <a:buFontTx/>
              <a:buNone/>
            </a:pPr>
            <a:r>
              <a:rPr lang="ru-RU" dirty="0" smtClean="0">
                <a:solidFill>
                  <a:srgbClr val="FF0066"/>
                </a:solidFill>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20 слов)</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179388" y="0"/>
            <a:ext cx="8785225" cy="908050"/>
          </a:xfrm>
        </p:spPr>
        <p:txBody>
          <a:bodyPr/>
          <a:lstStyle/>
          <a:p>
            <a:r>
              <a:rPr lang="ru-RU" sz="2800" b="1" dirty="0">
                <a:solidFill>
                  <a:schemeClr val="bg1"/>
                </a:solidFill>
                <a:latin typeface="Times New Roman" pitchFamily="18" charset="0"/>
                <a:cs typeface="Times New Roman" pitchFamily="18" charset="0"/>
              </a:rPr>
              <a:t>Изложите указанную часть текста одним предложением.</a:t>
            </a:r>
          </a:p>
        </p:txBody>
      </p:sp>
      <p:sp>
        <p:nvSpPr>
          <p:cNvPr id="66565" name="Rectangle 5"/>
          <p:cNvSpPr>
            <a:spLocks noGrp="1" noChangeArrowheads="1"/>
          </p:cNvSpPr>
          <p:nvPr>
            <p:ph type="body" sz="half" idx="1"/>
          </p:nvPr>
        </p:nvSpPr>
        <p:spPr>
          <a:xfrm>
            <a:off x="250825" y="1052513"/>
            <a:ext cx="4968875" cy="5400675"/>
          </a:xfrm>
        </p:spPr>
        <p:txBody>
          <a:bodyPr/>
          <a:lstStyle/>
          <a:p>
            <a:pPr>
              <a:lnSpc>
                <a:spcPct val="80000"/>
              </a:lnSpc>
              <a:buFontTx/>
              <a:buNone/>
            </a:pPr>
            <a:r>
              <a:rPr lang="ru-RU" sz="2000" dirty="0"/>
              <a:t> </a:t>
            </a:r>
            <a:r>
              <a:rPr lang="en-US" sz="2000" dirty="0"/>
              <a:t>      </a:t>
            </a:r>
          </a:p>
          <a:p>
            <a:pPr algn="just">
              <a:lnSpc>
                <a:spcPct val="80000"/>
              </a:lnSpc>
              <a:buFontTx/>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Едва ли кто-нибудь может сказать, что, однажды увидев море, он забыл его.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Более того, море продолжает звать к себе, оно является в сновидениях, в мечтах и думах. И сколько бы ни прошло лет, каждый из нас, вновь увидев море, потрясен его жизненной силой, игрой волн, неукротимым ритмом движения. Море - вот поистине колдовской калейдоскоп самых невероятных сочетаний цветов, бликов и пятен. </a:t>
            </a:r>
            <a:br>
              <a:rPr lang="ru-RU" sz="2400" dirty="0">
                <a:latin typeface="Times New Roman" pitchFamily="18" charset="0"/>
                <a:cs typeface="Times New Roman" pitchFamily="18" charset="0"/>
              </a:rPr>
            </a:br>
            <a:r>
              <a:rPr lang="ru-RU" sz="2400" i="1" dirty="0">
                <a:latin typeface="Times New Roman" pitchFamily="18" charset="0"/>
                <a:cs typeface="Times New Roman" pitchFamily="18" charset="0"/>
              </a:rPr>
              <a:t/>
            </a:r>
            <a:br>
              <a:rPr lang="ru-RU" sz="2400" i="1" dirty="0">
                <a:latin typeface="Times New Roman" pitchFamily="18" charset="0"/>
                <a:cs typeface="Times New Roman" pitchFamily="18" charset="0"/>
              </a:rPr>
            </a:br>
            <a:endParaRPr lang="ru-RU" sz="2400" i="1" dirty="0">
              <a:latin typeface="Times New Roman" pitchFamily="18" charset="0"/>
              <a:cs typeface="Times New Roman" pitchFamily="18" charset="0"/>
            </a:endParaRPr>
          </a:p>
        </p:txBody>
      </p:sp>
      <p:sp>
        <p:nvSpPr>
          <p:cNvPr id="66566" name="Rectangle 6"/>
          <p:cNvSpPr>
            <a:spLocks noGrp="1" noChangeArrowheads="1"/>
          </p:cNvSpPr>
          <p:nvPr>
            <p:ph type="body" sz="half" idx="2"/>
          </p:nvPr>
        </p:nvSpPr>
        <p:spPr>
          <a:xfrm>
            <a:off x="5143504" y="2285992"/>
            <a:ext cx="3821109" cy="4929188"/>
          </a:xfrm>
        </p:spPr>
        <p:txBody>
          <a:bodyPr/>
          <a:lstStyle/>
          <a:p>
            <a:pPr algn="just">
              <a:lnSpc>
                <a:spcPct val="80000"/>
              </a:lnSpc>
              <a:buFontTx/>
              <a:buNone/>
            </a:pPr>
            <a:r>
              <a:rPr lang="en-US" sz="1400" dirty="0">
                <a:solidFill>
                  <a:srgbClr val="C00000"/>
                </a:solidFill>
                <a:latin typeface="Times New Roman" pitchFamily="18" charset="0"/>
                <a:cs typeface="Times New Roman" pitchFamily="18" charset="0"/>
              </a:rPr>
              <a:t>                  </a:t>
            </a:r>
            <a:r>
              <a:rPr lang="ru-RU" dirty="0">
                <a:solidFill>
                  <a:srgbClr val="C00000"/>
                </a:solidFill>
                <a:latin typeface="Times New Roman" pitchFamily="18" charset="0"/>
                <a:cs typeface="Times New Roman" pitchFamily="18" charset="0"/>
              </a:rPr>
              <a:t>Однажды увидев море, вовек невозможно забыть его невероятную красоту и</a:t>
            </a:r>
            <a:r>
              <a:rPr lang="en-US" dirty="0">
                <a:solidFill>
                  <a:srgbClr val="C00000"/>
                </a:solidFill>
                <a:latin typeface="Times New Roman" pitchFamily="18" charset="0"/>
                <a:cs typeface="Times New Roman" pitchFamily="18" charset="0"/>
              </a:rPr>
              <a:t> </a:t>
            </a:r>
            <a:r>
              <a:rPr lang="ru-RU" dirty="0">
                <a:solidFill>
                  <a:srgbClr val="C00000"/>
                </a:solidFill>
                <a:latin typeface="Times New Roman" pitchFamily="18" charset="0"/>
                <a:cs typeface="Times New Roman" pitchFamily="18" charset="0"/>
              </a:rPr>
              <a:t>неукротимую мощь</a:t>
            </a:r>
            <a:r>
              <a:rPr lang="ru-RU" b="1" dirty="0">
                <a:solidFill>
                  <a:srgbClr val="FF0066"/>
                </a:solidFill>
                <a:latin typeface="Times New Roman" pitchFamily="18" charset="0"/>
                <a:cs typeface="Times New Roman" pitchFamily="18" charset="0"/>
              </a:rPr>
              <a:t>.</a:t>
            </a:r>
            <a:r>
              <a:rPr lang="ru-RU" dirty="0">
                <a:solidFill>
                  <a:srgbClr val="FF0066"/>
                </a:solidFill>
                <a:latin typeface="Times New Roman" pitchFamily="18" charset="0"/>
                <a:cs typeface="Times New Roman" pitchFamily="18" charset="0"/>
              </a:rPr>
              <a:t> </a:t>
            </a:r>
          </a:p>
        </p:txBody>
      </p:sp>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0"/>
            <a:ext cx="8229600" cy="836613"/>
          </a:xfrm>
        </p:spPr>
        <p:txBody>
          <a:bodyPr/>
          <a:lstStyle/>
          <a:p>
            <a:r>
              <a:rPr lang="ru-RU" sz="3200" b="1" dirty="0">
                <a:solidFill>
                  <a:schemeClr val="bg1"/>
                </a:solidFill>
                <a:latin typeface="Times New Roman" pitchFamily="18" charset="0"/>
                <a:cs typeface="Times New Roman" pitchFamily="18" charset="0"/>
              </a:rPr>
              <a:t>Сжато изложите содержание  абзаца.</a:t>
            </a:r>
            <a:r>
              <a:rPr lang="ru-RU" sz="3200" dirty="0">
                <a:solidFill>
                  <a:schemeClr val="bg1"/>
                </a:solidFill>
                <a:latin typeface="Times New Roman" pitchFamily="18" charset="0"/>
                <a:cs typeface="Times New Roman" pitchFamily="18" charset="0"/>
              </a:rPr>
              <a:t> </a:t>
            </a:r>
          </a:p>
        </p:txBody>
      </p:sp>
      <p:sp>
        <p:nvSpPr>
          <p:cNvPr id="9221" name="Rectangle 5"/>
          <p:cNvSpPr>
            <a:spLocks noGrp="1" noChangeArrowheads="1"/>
          </p:cNvSpPr>
          <p:nvPr>
            <p:ph type="body" sz="half" idx="1"/>
          </p:nvPr>
        </p:nvSpPr>
        <p:spPr>
          <a:xfrm>
            <a:off x="0" y="1125538"/>
            <a:ext cx="4859338" cy="5327650"/>
          </a:xfrm>
        </p:spPr>
        <p:txBody>
          <a:bodyPr/>
          <a:lstStyle/>
          <a:p>
            <a:pPr algn="just">
              <a:lnSpc>
                <a:spcPct val="80000"/>
              </a:lnSpc>
              <a:buFontTx/>
              <a:buNone/>
            </a:pPr>
            <a:r>
              <a:rPr lang="ru-RU" sz="800" dirty="0"/>
              <a:t> </a:t>
            </a:r>
            <a:r>
              <a:rPr lang="en-US" sz="800" dirty="0"/>
              <a:t>         </a:t>
            </a:r>
            <a:r>
              <a:rPr lang="ru-RU" sz="800" dirty="0" smtClean="0"/>
              <a:t>      </a:t>
            </a:r>
            <a:r>
              <a:rPr lang="en-US" sz="800" dirty="0" smtClean="0"/>
              <a:t>   </a:t>
            </a:r>
            <a:r>
              <a:rPr lang="ru-RU" sz="2000" dirty="0">
                <a:latin typeface="Times New Roman" pitchFamily="18" charset="0"/>
                <a:cs typeface="Times New Roman" pitchFamily="18" charset="0"/>
              </a:rPr>
              <a:t>Что надо лесному зверю, зверьку или зверенышу для зимнего выживания? То же, что и человеку: надежная крыша над головой, удобная, теплая одежка да приличный запас калорийного корма, которого до спасительницы-весны должно хватить. Бобры не исключение. Но в отличие от всяких разных любителей чужими руками сотворенных убежищ, от охочих до соседских кладовых воришек, а также от некоторых «хитрецов», погружающихся зимой в крепкий сон, лесные дровосеки все от начала до конца делают сами. И жилища сооружают, надежнее не придумаешь, и корм припасают, как усердные домохозяйки, и образ жизни ведут – любой спортсмен позавидует. </a:t>
            </a:r>
            <a:r>
              <a:rPr lang="ru-RU" sz="2000" dirty="0">
                <a:solidFill>
                  <a:srgbClr val="FF0000"/>
                </a:solidFill>
                <a:latin typeface="Times New Roman" pitchFamily="18" charset="0"/>
                <a:cs typeface="Times New Roman" pitchFamily="18" charset="0"/>
              </a:rPr>
              <a:t>(90 слов)</a:t>
            </a:r>
          </a:p>
        </p:txBody>
      </p:sp>
      <p:sp>
        <p:nvSpPr>
          <p:cNvPr id="9222" name="Rectangle 6"/>
          <p:cNvSpPr>
            <a:spLocks noGrp="1" noChangeArrowheads="1"/>
          </p:cNvSpPr>
          <p:nvPr>
            <p:ph type="body" sz="half" idx="2"/>
          </p:nvPr>
        </p:nvSpPr>
        <p:spPr>
          <a:xfrm>
            <a:off x="4714877" y="1125538"/>
            <a:ext cx="3971924" cy="5000625"/>
          </a:xfrm>
        </p:spPr>
        <p:txBody>
          <a:bodyPr/>
          <a:lstStyle/>
          <a:p>
            <a:pPr algn="just">
              <a:lnSpc>
                <a:spcPct val="80000"/>
              </a:lnSpc>
              <a:buFontTx/>
              <a:buNone/>
            </a:pPr>
            <a:r>
              <a:rPr lang="en-US" sz="800" dirty="0"/>
              <a:t>            </a:t>
            </a:r>
            <a:r>
              <a:rPr lang="en-US" sz="800" dirty="0" smtClean="0"/>
              <a:t>     </a:t>
            </a:r>
            <a:r>
              <a:rPr lang="ru-RU" sz="2400" dirty="0" smtClean="0">
                <a:solidFill>
                  <a:srgbClr val="C00000"/>
                </a:solidFill>
                <a:latin typeface="Times New Roman" pitchFamily="18" charset="0"/>
                <a:cs typeface="Times New Roman" pitchFamily="18" charset="0"/>
              </a:rPr>
              <a:t>Что </a:t>
            </a:r>
            <a:r>
              <a:rPr lang="ru-RU" sz="2400" dirty="0">
                <a:solidFill>
                  <a:srgbClr val="C00000"/>
                </a:solidFill>
                <a:latin typeface="Times New Roman" pitchFamily="18" charset="0"/>
                <a:cs typeface="Times New Roman" pitchFamily="18" charset="0"/>
              </a:rPr>
              <a:t>надо лесному жителю для зимнего выживания? То же, что и человеку: дом, одежда, пища. Бобры не исключение. </a:t>
            </a:r>
          </a:p>
          <a:p>
            <a:pPr algn="just">
              <a:lnSpc>
                <a:spcPct val="80000"/>
              </a:lnSpc>
              <a:buFontTx/>
              <a:buNone/>
            </a:pPr>
            <a:r>
              <a:rPr lang="ru-RU" sz="2400" dirty="0">
                <a:solidFill>
                  <a:srgbClr val="C0000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Но </a:t>
            </a:r>
            <a:r>
              <a:rPr lang="ru-RU" sz="2400" dirty="0">
                <a:solidFill>
                  <a:srgbClr val="C00000"/>
                </a:solidFill>
                <a:latin typeface="Times New Roman" pitchFamily="18" charset="0"/>
                <a:cs typeface="Times New Roman" pitchFamily="18" charset="0"/>
              </a:rPr>
              <a:t>они, в отличие от других зверей, все от начала до конца делают сами: и жилища сооружают, и корм припасают. </a:t>
            </a:r>
            <a:r>
              <a:rPr lang="ru-RU" sz="2400" dirty="0">
                <a:latin typeface="Times New Roman" pitchFamily="18" charset="0"/>
                <a:cs typeface="Times New Roman" pitchFamily="18" charset="0"/>
              </a:rPr>
              <a:t>(38 слов) </a:t>
            </a:r>
          </a:p>
        </p:txBody>
      </p:sp>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052513"/>
          </a:xfrm>
        </p:spPr>
        <p:txBody>
          <a:bodyPr/>
          <a:lstStyle/>
          <a:p>
            <a:r>
              <a:rPr lang="ru-RU" sz="2800" b="1" dirty="0">
                <a:solidFill>
                  <a:schemeClr val="bg1"/>
                </a:solidFill>
                <a:latin typeface="Times New Roman" pitchFamily="18" charset="0"/>
                <a:cs typeface="Times New Roman" pitchFamily="18" charset="0"/>
              </a:rPr>
              <a:t>Напишите текст, объединяющий общую информацию высказываний</a:t>
            </a:r>
          </a:p>
        </p:txBody>
      </p:sp>
      <p:sp>
        <p:nvSpPr>
          <p:cNvPr id="24581" name="Rectangle 5"/>
          <p:cNvSpPr>
            <a:spLocks noGrp="1" noChangeArrowheads="1"/>
          </p:cNvSpPr>
          <p:nvPr>
            <p:ph type="body" sz="half" idx="1"/>
          </p:nvPr>
        </p:nvSpPr>
        <p:spPr>
          <a:xfrm>
            <a:off x="0" y="1125538"/>
            <a:ext cx="5364163" cy="5399087"/>
          </a:xfrm>
        </p:spPr>
        <p:txBody>
          <a:bodyPr/>
          <a:lstStyle/>
          <a:p>
            <a:pPr algn="just">
              <a:lnSpc>
                <a:spcPct val="80000"/>
              </a:lnSpc>
              <a:buFontTx/>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Египет </a:t>
            </a:r>
            <a:r>
              <a:rPr lang="ru-RU" sz="2000" dirty="0">
                <a:latin typeface="Times New Roman" pitchFamily="18" charset="0"/>
                <a:cs typeface="Times New Roman" pitchFamily="18" charset="0"/>
              </a:rPr>
              <a:t>был крупнейшей аграрной державой, и многочисленные запасы зерна необходимо было оберегать от нашествий грызунов.</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Кошек, истребляющих крыс и мышей, египтяне считали священными животными. Не случайно у верховного бога Египта Ра была кошачья голова.</a:t>
            </a:r>
          </a:p>
          <a:p>
            <a:pPr algn="just">
              <a:lnSpc>
                <a:spcPct val="80000"/>
              </a:lnSpc>
              <a:buFontTx/>
              <a:buNone/>
            </a:pPr>
            <a:r>
              <a:rPr lang="ru-RU" sz="2000" dirty="0">
                <a:latin typeface="Times New Roman" pitchFamily="18" charset="0"/>
                <a:cs typeface="Times New Roman" pitchFamily="18" charset="0"/>
              </a:rPr>
              <a:t>          В Китае кошка символизировала материнство. Верили, что, если повесить на дверь комнаты молодой матери пучок кошачьей шерсти, малыш обязательно будет счастлив.</a:t>
            </a:r>
          </a:p>
          <a:p>
            <a:pPr algn="just">
              <a:lnSpc>
                <a:spcPct val="80000"/>
              </a:lnSpc>
              <a:buFontTx/>
              <a:buNone/>
            </a:pPr>
            <a:r>
              <a:rPr lang="ru-RU" sz="2000" dirty="0">
                <a:latin typeface="Times New Roman" pitchFamily="18" charset="0"/>
                <a:cs typeface="Times New Roman" pitchFamily="18" charset="0"/>
              </a:rPr>
              <a:t>          В Японии хозяином кошки мог стать только очень обеспеченный человек. Содержание животного требовало огромных расходов: питомца было принято наряжать, кормить только из золотой и серебряной посуды специально приготовленной пищей и даже приставлять к нему персонального слугу.</a:t>
            </a:r>
          </a:p>
        </p:txBody>
      </p:sp>
      <p:sp>
        <p:nvSpPr>
          <p:cNvPr id="24582" name="Rectangle 6"/>
          <p:cNvSpPr>
            <a:spLocks noGrp="1" noChangeArrowheads="1"/>
          </p:cNvSpPr>
          <p:nvPr>
            <p:ph type="body" sz="half" idx="2"/>
          </p:nvPr>
        </p:nvSpPr>
        <p:spPr>
          <a:xfrm>
            <a:off x="5000628" y="1571612"/>
            <a:ext cx="3963985" cy="5000625"/>
          </a:xfrm>
        </p:spPr>
        <p:txBody>
          <a:bodyPr/>
          <a:lstStyle/>
          <a:p>
            <a:pPr algn="just">
              <a:lnSpc>
                <a:spcPct val="80000"/>
              </a:lnSpc>
              <a:buFontTx/>
              <a:buNone/>
            </a:pPr>
            <a:r>
              <a:rPr lang="ru-RU" sz="800" dirty="0"/>
              <a:t>              </a:t>
            </a:r>
            <a:r>
              <a:rPr lang="ru-RU" dirty="0">
                <a:solidFill>
                  <a:srgbClr val="C00000"/>
                </a:solidFill>
                <a:latin typeface="Times New Roman" pitchFamily="18" charset="0"/>
                <a:cs typeface="Times New Roman" pitchFamily="18" charset="0"/>
              </a:rPr>
              <a:t>В странах мира к кошке относились по-разному: в Египте она считалась священным животным из-за своих охотничьих качеств, в </a:t>
            </a:r>
            <a:r>
              <a:rPr lang="ru-RU" dirty="0" smtClean="0">
                <a:solidFill>
                  <a:srgbClr val="C00000"/>
                </a:solidFill>
                <a:latin typeface="Times New Roman" pitchFamily="18" charset="0"/>
                <a:cs typeface="Times New Roman" pitchFamily="18" charset="0"/>
              </a:rPr>
              <a:t>Китае - символом </a:t>
            </a:r>
            <a:r>
              <a:rPr lang="ru-RU" dirty="0">
                <a:solidFill>
                  <a:srgbClr val="C00000"/>
                </a:solidFill>
                <a:latin typeface="Times New Roman" pitchFamily="18" charset="0"/>
                <a:cs typeface="Times New Roman" pitchFamily="18" charset="0"/>
              </a:rPr>
              <a:t>материнства, а в Японии – признаком материальной обеспеченности</a:t>
            </a:r>
            <a:r>
              <a:rPr lang="ru-RU" sz="2400" dirty="0">
                <a:solidFill>
                  <a:srgbClr val="C00000"/>
                </a:solidFill>
                <a:latin typeface="Arial Black" pitchFamily="34" charset="0"/>
              </a:rPr>
              <a:t>. </a:t>
            </a:r>
          </a:p>
        </p:txBody>
      </p:sp>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25538"/>
          </a:xfrm>
        </p:spPr>
        <p:txBody>
          <a:bodyPr/>
          <a:lstStyle/>
          <a:p>
            <a:r>
              <a:rPr lang="ru-RU" sz="3200" b="1" dirty="0">
                <a:solidFill>
                  <a:schemeClr val="bg1"/>
                </a:solidFill>
                <a:latin typeface="Times New Roman" pitchFamily="18" charset="0"/>
                <a:cs typeface="Times New Roman" pitchFamily="18" charset="0"/>
              </a:rPr>
              <a:t>Проверяем себя</a:t>
            </a:r>
          </a:p>
        </p:txBody>
      </p:sp>
      <p:sp>
        <p:nvSpPr>
          <p:cNvPr id="23557" name="Rectangle 5"/>
          <p:cNvSpPr>
            <a:spLocks noGrp="1" noChangeArrowheads="1"/>
          </p:cNvSpPr>
          <p:nvPr>
            <p:ph type="body" sz="half" idx="1"/>
          </p:nvPr>
        </p:nvSpPr>
        <p:spPr>
          <a:xfrm>
            <a:off x="0" y="1285860"/>
            <a:ext cx="4495800" cy="4525963"/>
          </a:xfrm>
        </p:spPr>
        <p:txBody>
          <a:bodyPr/>
          <a:lstStyle/>
          <a:p>
            <a:pPr algn="just">
              <a:lnSpc>
                <a:spcPct val="90000"/>
              </a:lnSpc>
              <a:buFontTx/>
              <a:buNone/>
            </a:pPr>
            <a:r>
              <a:rPr lang="ru-RU" dirty="0">
                <a:latin typeface="Times New Roman" pitchFamily="18" charset="0"/>
                <a:cs typeface="Times New Roman" pitchFamily="18" charset="0"/>
              </a:rPr>
              <a:t>       Андерсен умел радоваться всему интересному и хорошему, что  попадается на каждой тропинке и на каждом шагу. Пожалуй, неправильно называть  это  свойство  умением.  Гораздо  вернее назвать  его  талантом, редкой  способностью замечать  то, что ускользает от ленивых человеческих глаз. </a:t>
            </a:r>
            <a:r>
              <a:rPr lang="ru-RU" b="1" dirty="0">
                <a:solidFill>
                  <a:srgbClr val="FF0000"/>
                </a:solidFill>
                <a:latin typeface="Times New Roman" pitchFamily="18" charset="0"/>
                <a:cs typeface="Times New Roman" pitchFamily="18" charset="0"/>
              </a:rPr>
              <a:t>(37 слов)</a:t>
            </a:r>
            <a:r>
              <a:rPr lang="ru-RU" dirty="0">
                <a:solidFill>
                  <a:srgbClr val="FF0000"/>
                </a:solidFill>
                <a:latin typeface="Times New Roman" pitchFamily="18" charset="0"/>
                <a:cs typeface="Times New Roman" pitchFamily="18" charset="0"/>
              </a:rPr>
              <a:t> </a:t>
            </a:r>
          </a:p>
        </p:txBody>
      </p:sp>
      <p:sp>
        <p:nvSpPr>
          <p:cNvPr id="23558" name="Rectangle 6"/>
          <p:cNvSpPr>
            <a:spLocks noGrp="1" noChangeArrowheads="1"/>
          </p:cNvSpPr>
          <p:nvPr>
            <p:ph type="body" sz="half" idx="2"/>
          </p:nvPr>
        </p:nvSpPr>
        <p:spPr>
          <a:xfrm>
            <a:off x="4429124" y="1557338"/>
            <a:ext cx="4257676" cy="4568825"/>
          </a:xfrm>
        </p:spPr>
        <p:txBody>
          <a:bodyPr/>
          <a:lstStyle/>
          <a:p>
            <a:pPr algn="just">
              <a:lnSpc>
                <a:spcPct val="90000"/>
              </a:lnSpc>
              <a:buFontTx/>
              <a:buNone/>
            </a:pPr>
            <a:r>
              <a:rPr lang="ru-RU" sz="2000" dirty="0"/>
              <a:t>      </a:t>
            </a:r>
            <a:r>
              <a:rPr lang="ru-RU" dirty="0">
                <a:solidFill>
                  <a:srgbClr val="C00000"/>
                </a:solidFill>
                <a:latin typeface="Times New Roman" pitchFamily="18" charset="0"/>
                <a:cs typeface="Times New Roman" pitchFamily="18" charset="0"/>
              </a:rPr>
              <a:t>Андерсен умел радоваться </a:t>
            </a:r>
            <a:r>
              <a:rPr lang="ru-RU" dirty="0" err="1" smtClean="0">
                <a:solidFill>
                  <a:srgbClr val="C00000"/>
                </a:solidFill>
                <a:latin typeface="Times New Roman" pitchFamily="18" charset="0"/>
                <a:cs typeface="Times New Roman" pitchFamily="18" charset="0"/>
              </a:rPr>
              <a:t>нтересному</a:t>
            </a:r>
            <a:r>
              <a:rPr lang="ru-RU" dirty="0">
                <a:solidFill>
                  <a:srgbClr val="C00000"/>
                </a:solidFill>
                <a:latin typeface="Times New Roman" pitchFamily="18" charset="0"/>
                <a:cs typeface="Times New Roman" pitchFamily="18" charset="0"/>
              </a:rPr>
              <a:t>. </a:t>
            </a:r>
            <a:endParaRPr lang="en-US" dirty="0" smtClean="0">
              <a:solidFill>
                <a:srgbClr val="C00000"/>
              </a:solidFill>
              <a:latin typeface="Times New Roman" pitchFamily="18" charset="0"/>
              <a:cs typeface="Times New Roman" pitchFamily="18" charset="0"/>
            </a:endParaRPr>
          </a:p>
          <a:p>
            <a:pPr algn="just">
              <a:lnSpc>
                <a:spcPct val="90000"/>
              </a:lnSpc>
              <a:buFontTx/>
              <a:buNone/>
            </a:pPr>
            <a:r>
              <a:rPr lang="en-US" dirty="0" smtClean="0">
                <a:solidFill>
                  <a:srgbClr val="C00000"/>
                </a:solidFill>
                <a:latin typeface="Times New Roman" pitchFamily="18" charset="0"/>
                <a:cs typeface="Times New Roman" pitchFamily="18" charset="0"/>
              </a:rPr>
              <a:t>         </a:t>
            </a:r>
            <a:r>
              <a:rPr lang="ru-RU" dirty="0" smtClean="0">
                <a:solidFill>
                  <a:srgbClr val="C00000"/>
                </a:solidFill>
                <a:latin typeface="Times New Roman" pitchFamily="18" charset="0"/>
                <a:cs typeface="Times New Roman" pitchFamily="18" charset="0"/>
              </a:rPr>
              <a:t>Это </a:t>
            </a:r>
            <a:r>
              <a:rPr lang="ru-RU" dirty="0">
                <a:solidFill>
                  <a:srgbClr val="C00000"/>
                </a:solidFill>
                <a:latin typeface="Times New Roman" pitchFamily="18" charset="0"/>
                <a:cs typeface="Times New Roman" pitchFamily="18" charset="0"/>
              </a:rPr>
              <a:t>талант, редкая способность человека обращать внимание на всё</a:t>
            </a:r>
            <a:r>
              <a:rPr lang="ru-RU" dirty="0" smtClean="0">
                <a:solidFill>
                  <a:srgbClr val="C00000"/>
                </a:solidFill>
                <a:latin typeface="Times New Roman" pitchFamily="18" charset="0"/>
                <a:cs typeface="Times New Roman" pitchFamily="18" charset="0"/>
              </a:rPr>
              <a:t>.</a:t>
            </a:r>
            <a:r>
              <a:rPr lang="en-US" dirty="0" smtClean="0">
                <a:solidFill>
                  <a:srgbClr val="C0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a:t>
            </a:r>
            <a:r>
              <a:rPr lang="ru-RU" b="1" dirty="0">
                <a:latin typeface="Times New Roman" pitchFamily="18" charset="0"/>
                <a:cs typeface="Times New Roman" pitchFamily="18" charset="0"/>
              </a:rPr>
              <a:t>(13 слов)</a:t>
            </a:r>
            <a:r>
              <a:rPr lang="ru-RU" dirty="0">
                <a:latin typeface="Times New Roman" pitchFamily="18" charset="0"/>
                <a:cs typeface="Times New Roman" pitchFamily="18" charset="0"/>
              </a:rPr>
              <a:t> </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457200" y="-26988"/>
            <a:ext cx="8229600" cy="908051"/>
          </a:xfrm>
        </p:spPr>
        <p:txBody>
          <a:bodyPr/>
          <a:lstStyle/>
          <a:p>
            <a:r>
              <a:rPr lang="ru-RU" sz="3600" dirty="0">
                <a:solidFill>
                  <a:schemeClr val="bg1"/>
                </a:solidFill>
                <a:latin typeface="Times New Roman" pitchFamily="18" charset="0"/>
                <a:cs typeface="Times New Roman" pitchFamily="18" charset="0"/>
              </a:rPr>
              <a:t>Проверяем себя</a:t>
            </a:r>
          </a:p>
        </p:txBody>
      </p:sp>
      <p:sp>
        <p:nvSpPr>
          <p:cNvPr id="79877" name="Rectangle 5"/>
          <p:cNvSpPr>
            <a:spLocks noGrp="1" noChangeArrowheads="1"/>
          </p:cNvSpPr>
          <p:nvPr>
            <p:ph type="body" sz="half" idx="1"/>
          </p:nvPr>
        </p:nvSpPr>
        <p:spPr>
          <a:xfrm>
            <a:off x="142844" y="1052513"/>
            <a:ext cx="4860956" cy="5472112"/>
          </a:xfrm>
        </p:spPr>
        <p:txBody>
          <a:bodyPr/>
          <a:lstStyle/>
          <a:p>
            <a:pPr algn="just">
              <a:lnSpc>
                <a:spcPct val="80000"/>
              </a:lnSpc>
              <a:buFontTx/>
              <a:buNone/>
            </a:pPr>
            <a:r>
              <a:rPr lang="ru-RU" sz="1800" dirty="0"/>
              <a:t>       </a:t>
            </a:r>
            <a:r>
              <a:rPr lang="ru-RU" dirty="0">
                <a:latin typeface="Times New Roman" pitchFamily="18" charset="0"/>
                <a:cs typeface="Times New Roman" pitchFamily="18" charset="0"/>
              </a:rPr>
              <a:t>Мы ходим  по земле, но часто ли нам является в голову желание нагнуться</a:t>
            </a:r>
          </a:p>
          <a:p>
            <a:pPr algn="just">
              <a:lnSpc>
                <a:spcPct val="80000"/>
              </a:lnSpc>
              <a:buFontTx/>
              <a:buNone/>
            </a:pPr>
            <a:r>
              <a:rPr lang="ru-RU" dirty="0">
                <a:latin typeface="Times New Roman" pitchFamily="18" charset="0"/>
                <a:cs typeface="Times New Roman" pitchFamily="18" charset="0"/>
              </a:rPr>
              <a:t>     и тщательно  рассмотреть эту землю, рассмотреть все, что находится у нас под ногами? А если бы мы нагнулись или даже больше  - легли бы на землю и начали рассматривать ее, то на каждой пяди мы бы нашли много любопытных вещей. </a:t>
            </a:r>
            <a:r>
              <a:rPr lang="ru-RU" b="1" dirty="0">
                <a:solidFill>
                  <a:srgbClr val="FF0000"/>
                </a:solidFill>
                <a:latin typeface="Times New Roman" pitchFamily="18" charset="0"/>
                <a:cs typeface="Times New Roman" pitchFamily="18" charset="0"/>
              </a:rPr>
              <a:t>(53 слова)</a:t>
            </a:r>
            <a:r>
              <a:rPr lang="ru-RU" dirty="0">
                <a:solidFill>
                  <a:srgbClr val="FF0000"/>
                </a:solidFill>
                <a:latin typeface="Times New Roman" pitchFamily="18" charset="0"/>
                <a:cs typeface="Times New Roman" pitchFamily="18" charset="0"/>
              </a:rPr>
              <a:t> </a:t>
            </a:r>
          </a:p>
        </p:txBody>
      </p:sp>
      <p:sp>
        <p:nvSpPr>
          <p:cNvPr id="79878" name="Rectangle 6"/>
          <p:cNvSpPr>
            <a:spLocks noGrp="1" noChangeArrowheads="1"/>
          </p:cNvSpPr>
          <p:nvPr>
            <p:ph type="body" sz="half" idx="2"/>
          </p:nvPr>
        </p:nvSpPr>
        <p:spPr>
          <a:xfrm>
            <a:off x="4857752" y="2214554"/>
            <a:ext cx="4071966" cy="5073650"/>
          </a:xfrm>
        </p:spPr>
        <p:txBody>
          <a:bodyPr/>
          <a:lstStyle/>
          <a:p>
            <a:pPr algn="just">
              <a:lnSpc>
                <a:spcPct val="80000"/>
              </a:lnSpc>
              <a:buFontTx/>
              <a:buNone/>
            </a:pPr>
            <a:r>
              <a:rPr lang="ru-RU" sz="1800" dirty="0">
                <a:solidFill>
                  <a:srgbClr val="C00000"/>
                </a:solidFill>
              </a:rPr>
              <a:t>        </a:t>
            </a:r>
            <a:r>
              <a:rPr lang="ru-RU" dirty="0">
                <a:solidFill>
                  <a:srgbClr val="C00000"/>
                </a:solidFill>
                <a:latin typeface="Times New Roman" pitchFamily="18" charset="0"/>
                <a:cs typeface="Times New Roman" pitchFamily="18" charset="0"/>
              </a:rPr>
              <a:t>Мы часто не хотим замечать обыденное, хотя в нём есть много удивительного</a:t>
            </a:r>
            <a:r>
              <a:rPr lang="ru-RU" dirty="0" smtClean="0">
                <a:solidFill>
                  <a:srgbClr val="C00000"/>
                </a:solidFill>
                <a:latin typeface="Times New Roman" pitchFamily="18" charset="0"/>
                <a:cs typeface="Times New Roman" pitchFamily="18" charset="0"/>
              </a:rPr>
              <a:t>.</a:t>
            </a:r>
            <a:endParaRPr lang="en-US" dirty="0" smtClean="0">
              <a:solidFill>
                <a:srgbClr val="C00000"/>
              </a:solidFill>
              <a:latin typeface="Times New Roman" pitchFamily="18" charset="0"/>
              <a:cs typeface="Times New Roman" pitchFamily="18" charset="0"/>
            </a:endParaRPr>
          </a:p>
          <a:p>
            <a:pPr algn="just">
              <a:lnSpc>
                <a:spcPct val="80000"/>
              </a:lnSpc>
              <a:buFontTx/>
              <a:buNone/>
            </a:pPr>
            <a:r>
              <a:rPr lang="en-US" sz="3200" b="1" dirty="0" smtClean="0">
                <a:solidFill>
                  <a:srgbClr val="FF0000"/>
                </a:solidFill>
                <a:latin typeface="Times New Roman" pitchFamily="18" charset="0"/>
                <a:cs typeface="Times New Roman" pitchFamily="18" charset="0"/>
              </a:rPr>
              <a:t>                     </a:t>
            </a:r>
            <a:r>
              <a:rPr lang="ru-RU" sz="3200" b="1" dirty="0" smtClean="0">
                <a:latin typeface="Times New Roman" pitchFamily="18" charset="0"/>
                <a:cs typeface="Times New Roman" pitchFamily="18" charset="0"/>
              </a:rPr>
              <a:t>(</a:t>
            </a:r>
            <a:r>
              <a:rPr lang="ru-RU" sz="3200" b="1" dirty="0">
                <a:latin typeface="Times New Roman" pitchFamily="18" charset="0"/>
                <a:cs typeface="Times New Roman" pitchFamily="18" charset="0"/>
              </a:rPr>
              <a:t>12 слов)</a:t>
            </a:r>
            <a:r>
              <a:rPr lang="ru-RU" sz="3200" dirty="0">
                <a:solidFill>
                  <a:srgbClr val="FF0000"/>
                </a:solidFill>
                <a:latin typeface="Times New Roman" pitchFamily="18" charset="0"/>
                <a:cs typeface="Times New Roman" pitchFamily="18" charset="0"/>
              </a:rPr>
              <a:t> </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468313" y="0"/>
            <a:ext cx="8229600" cy="908050"/>
          </a:xfrm>
        </p:spPr>
        <p:txBody>
          <a:bodyPr/>
          <a:lstStyle/>
          <a:p>
            <a:r>
              <a:rPr lang="ru-RU" sz="3600" b="1" dirty="0">
                <a:solidFill>
                  <a:schemeClr val="bg1"/>
                </a:solidFill>
                <a:latin typeface="Times New Roman" pitchFamily="18" charset="0"/>
                <a:cs typeface="Times New Roman" pitchFamily="18" charset="0"/>
              </a:rPr>
              <a:t>Проверяем себя</a:t>
            </a:r>
          </a:p>
        </p:txBody>
      </p:sp>
      <p:sp>
        <p:nvSpPr>
          <p:cNvPr id="22534" name="Rectangle 6"/>
          <p:cNvSpPr>
            <a:spLocks noGrp="1" noChangeArrowheads="1"/>
          </p:cNvSpPr>
          <p:nvPr>
            <p:ph type="body" sz="half" idx="1"/>
          </p:nvPr>
        </p:nvSpPr>
        <p:spPr>
          <a:xfrm>
            <a:off x="179388" y="1052513"/>
            <a:ext cx="4752975" cy="5472112"/>
          </a:xfrm>
        </p:spPr>
        <p:txBody>
          <a:bodyPr/>
          <a:lstStyle/>
          <a:p>
            <a:pPr algn="just">
              <a:lnSpc>
                <a:spcPct val="80000"/>
              </a:lnSpc>
              <a:buFontTx/>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Разве  не  интересен  сухой   мох,  рассыпающий  из  своих  </a:t>
            </a:r>
            <a:r>
              <a:rPr lang="ru-RU" sz="2000" dirty="0" smtClean="0">
                <a:latin typeface="Times New Roman" pitchFamily="18" charset="0"/>
                <a:cs typeface="Times New Roman" pitchFamily="18" charset="0"/>
              </a:rPr>
              <a:t>кувшинчиков</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изумрудную пыльцу, или  цветок подорожника,  похожий на сиреневый солдатский султан?  Или обломок  перламутровой  ракушки - такой  крошечный,  что  из него нельзя сделать даже карманное  зеркальце для куклы, но  достаточно  большой, чтобы бесконечно переливаться и блестеть таким же множеством неярких красок, каким горит на утренней заре небо над Балтикой. Разве не прекрасна каждая травинка, наполненная пахучим соком, и каждое летучее семечко липы? Из него обязательно вырастет могучее дерево! </a:t>
            </a:r>
            <a:r>
              <a:rPr lang="ru-RU" sz="2000" b="1" dirty="0">
                <a:solidFill>
                  <a:srgbClr val="FF0000"/>
                </a:solidFill>
                <a:latin typeface="Times New Roman" pitchFamily="18" charset="0"/>
                <a:cs typeface="Times New Roman" pitchFamily="18" charset="0"/>
              </a:rPr>
              <a:t>(74 слова)</a:t>
            </a:r>
            <a:r>
              <a:rPr lang="ru-RU" sz="2000" dirty="0">
                <a:latin typeface="Times New Roman" pitchFamily="18" charset="0"/>
                <a:cs typeface="Times New Roman" pitchFamily="18" charset="0"/>
              </a:rPr>
              <a:t> </a:t>
            </a:r>
          </a:p>
        </p:txBody>
      </p:sp>
      <p:sp>
        <p:nvSpPr>
          <p:cNvPr id="22535" name="Rectangle 7"/>
          <p:cNvSpPr>
            <a:spLocks noGrp="1" noChangeArrowheads="1"/>
          </p:cNvSpPr>
          <p:nvPr>
            <p:ph type="body" sz="half" idx="2"/>
          </p:nvPr>
        </p:nvSpPr>
        <p:spPr>
          <a:xfrm>
            <a:off x="5000628" y="2143116"/>
            <a:ext cx="3829048" cy="5073650"/>
          </a:xfrm>
        </p:spPr>
        <p:txBody>
          <a:bodyPr/>
          <a:lstStyle/>
          <a:p>
            <a:pPr algn="just">
              <a:lnSpc>
                <a:spcPct val="80000"/>
              </a:lnSpc>
              <a:buFontTx/>
              <a:buNone/>
            </a:pP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Разве  </a:t>
            </a:r>
            <a:r>
              <a:rPr lang="ru-RU" sz="2400" dirty="0">
                <a:solidFill>
                  <a:srgbClr val="C00000"/>
                </a:solidFill>
                <a:latin typeface="Times New Roman" pitchFamily="18" charset="0"/>
                <a:cs typeface="Times New Roman" pitchFamily="18" charset="0"/>
              </a:rPr>
              <a:t>не  интересен  сухой   мох,  цветок подорожника или обломок  перламутровой  ракушки? Разве не прекрасна каждая травинка и семечко липы, из которого вырастет дерево? </a:t>
            </a:r>
            <a:endParaRPr lang="ru-RU" sz="2400" dirty="0" smtClean="0">
              <a:solidFill>
                <a:srgbClr val="C00000"/>
              </a:solidFill>
              <a:latin typeface="Times New Roman" pitchFamily="18" charset="0"/>
              <a:cs typeface="Times New Roman" pitchFamily="18" charset="0"/>
            </a:endParaRPr>
          </a:p>
          <a:p>
            <a:pPr algn="just">
              <a:lnSpc>
                <a:spcPct val="80000"/>
              </a:lnSpc>
              <a:buFontTx/>
              <a:buNone/>
            </a:pPr>
            <a:r>
              <a:rPr lang="ru-RU" sz="2400" b="1" dirty="0" smtClean="0">
                <a:solidFill>
                  <a:srgbClr val="FF0000"/>
                </a:solidFill>
                <a:latin typeface="Times New Roman" pitchFamily="18" charset="0"/>
                <a:cs typeface="Times New Roman" pitchFamily="18" charset="0"/>
              </a:rPr>
              <a:t>                         </a:t>
            </a:r>
            <a:r>
              <a:rPr lang="ru-RU" sz="2400" b="1" dirty="0" smtClean="0">
                <a:latin typeface="Times New Roman" pitchFamily="18" charset="0"/>
                <a:cs typeface="Times New Roman" pitchFamily="18" charset="0"/>
              </a:rPr>
              <a:t>(</a:t>
            </a:r>
            <a:r>
              <a:rPr lang="ru-RU" sz="2400" b="1" dirty="0">
                <a:latin typeface="Times New Roman" pitchFamily="18" charset="0"/>
                <a:cs typeface="Times New Roman" pitchFamily="18" charset="0"/>
              </a:rPr>
              <a:t>23 слова)</a:t>
            </a:r>
            <a:r>
              <a:rPr lang="ru-RU" sz="2400" dirty="0">
                <a:latin typeface="Times New Roman" pitchFamily="18" charset="0"/>
                <a:cs typeface="Times New Roman" pitchFamily="18" charset="0"/>
              </a:rPr>
              <a:t> </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457200" y="0"/>
            <a:ext cx="8686800" cy="908050"/>
          </a:xfrm>
        </p:spPr>
        <p:txBody>
          <a:bodyPr/>
          <a:lstStyle/>
          <a:p>
            <a:r>
              <a:rPr lang="ru-RU" sz="3600" dirty="0">
                <a:solidFill>
                  <a:schemeClr val="bg1"/>
                </a:solidFill>
                <a:latin typeface="Times New Roman" pitchFamily="18" charset="0"/>
                <a:cs typeface="Times New Roman" pitchFamily="18" charset="0"/>
              </a:rPr>
              <a:t>Проверяем себя</a:t>
            </a:r>
          </a:p>
        </p:txBody>
      </p:sp>
      <p:sp>
        <p:nvSpPr>
          <p:cNvPr id="21510" name="Rectangle 6"/>
          <p:cNvSpPr>
            <a:spLocks noGrp="1" noChangeArrowheads="1"/>
          </p:cNvSpPr>
          <p:nvPr>
            <p:ph type="body" sz="half" idx="1"/>
          </p:nvPr>
        </p:nvSpPr>
        <p:spPr>
          <a:xfrm>
            <a:off x="179388" y="1125538"/>
            <a:ext cx="5113337" cy="5000625"/>
          </a:xfrm>
        </p:spPr>
        <p:txBody>
          <a:bodyPr/>
          <a:lstStyle/>
          <a:p>
            <a:pPr algn="just">
              <a:lnSpc>
                <a:spcPct val="80000"/>
              </a:lnSpc>
              <a:buFontTx/>
              <a:buNone/>
            </a:pPr>
            <a:r>
              <a:rPr lang="ru-RU" sz="2400" dirty="0">
                <a:latin typeface="Times New Roman" pitchFamily="18" charset="0"/>
                <a:cs typeface="Times New Roman" pitchFamily="18" charset="0"/>
              </a:rPr>
              <a:t>        В  сложной  биографии  Андерсена нелегко установить то время, когда  он начал писать свои первые прелестные сказки. С раннего детства его память была полна разных волшебных историй. Но юноша Андерсен долго считал  себя  кем угодно -  певцом, танцором,  декламатором, поэтом,  сатириком  и  драматургом,  но  только  не сказочником. Несмотря на  это,  отдаленный голос сказки  давно слышался то  в одном, то  в другом  из его произведений как звук чуть затронутой, но тотчас же отпущенной струны. </a:t>
            </a:r>
            <a:r>
              <a:rPr lang="ru-RU" sz="2400" b="1" dirty="0">
                <a:solidFill>
                  <a:srgbClr val="FF0000"/>
                </a:solidFill>
                <a:latin typeface="Times New Roman" pitchFamily="18" charset="0"/>
                <a:cs typeface="Times New Roman" pitchFamily="18" charset="0"/>
              </a:rPr>
              <a:t>(72 слова)</a:t>
            </a:r>
          </a:p>
        </p:txBody>
      </p:sp>
      <p:sp>
        <p:nvSpPr>
          <p:cNvPr id="21511" name="Rectangle 7"/>
          <p:cNvSpPr>
            <a:spLocks noGrp="1" noChangeArrowheads="1"/>
          </p:cNvSpPr>
          <p:nvPr>
            <p:ph type="body" sz="half" idx="2"/>
          </p:nvPr>
        </p:nvSpPr>
        <p:spPr>
          <a:xfrm>
            <a:off x="5143504" y="1125538"/>
            <a:ext cx="3821109" cy="5000625"/>
          </a:xfrm>
        </p:spPr>
        <p:txBody>
          <a:bodyPr/>
          <a:lstStyle/>
          <a:p>
            <a:pPr algn="just">
              <a:lnSpc>
                <a:spcPct val="80000"/>
              </a:lnSpc>
              <a:buFontTx/>
              <a:buNone/>
            </a:pPr>
            <a:r>
              <a:rPr lang="ru-RU" sz="1600" dirty="0"/>
              <a:t>          </a:t>
            </a:r>
            <a:endParaRPr lang="en-US" sz="1600" dirty="0" smtClean="0"/>
          </a:p>
          <a:p>
            <a:pPr algn="just">
              <a:lnSpc>
                <a:spcPct val="80000"/>
              </a:lnSpc>
              <a:buFontTx/>
              <a:buNone/>
            </a:pPr>
            <a:endParaRPr lang="en-US" sz="1600" dirty="0"/>
          </a:p>
          <a:p>
            <a:pPr algn="just">
              <a:lnSpc>
                <a:spcPct val="80000"/>
              </a:lnSpc>
              <a:buFontTx/>
              <a:buNone/>
            </a:pPr>
            <a:r>
              <a:rPr lang="en-US" sz="1600" dirty="0" smtClean="0">
                <a:solidFill>
                  <a:srgbClr val="C00000"/>
                </a:solidFill>
              </a:rPr>
              <a:t>          </a:t>
            </a:r>
            <a:r>
              <a:rPr lang="ru-RU" sz="1600" dirty="0" smtClean="0">
                <a:solidFill>
                  <a:srgbClr val="C00000"/>
                </a:solidFill>
              </a:rPr>
              <a:t>  </a:t>
            </a:r>
            <a:r>
              <a:rPr lang="ru-RU" sz="2400" dirty="0">
                <a:solidFill>
                  <a:srgbClr val="C00000"/>
                </a:solidFill>
                <a:latin typeface="Times New Roman" pitchFamily="18" charset="0"/>
                <a:cs typeface="Times New Roman" pitchFamily="18" charset="0"/>
              </a:rPr>
              <a:t>В    биографии  Андерсена нелегко определить, когда  он начал писать свои сказки. Его память была полна волшебных историй. Но юноша Андерсен долго считал  себя  кем угодно, но  только  не сказочником. Однако сказка жила в его произведениях. </a:t>
            </a:r>
            <a:r>
              <a:rPr lang="ru-RU" sz="2400" b="1" dirty="0">
                <a:latin typeface="Times New Roman" pitchFamily="18" charset="0"/>
                <a:cs typeface="Times New Roman" pitchFamily="18" charset="0"/>
              </a:rPr>
              <a:t>(33 слова)</a:t>
            </a:r>
            <a:r>
              <a:rPr lang="ru-RU" sz="2400" dirty="0">
                <a:latin typeface="Times New Roman" pitchFamily="18" charset="0"/>
                <a:cs typeface="Times New Roman" pitchFamily="18" charset="0"/>
              </a:rPr>
              <a:t> </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06437"/>
          </a:xfrm>
        </p:spPr>
        <p:txBody>
          <a:bodyPr/>
          <a:lstStyle/>
          <a:p>
            <a:r>
              <a:rPr lang="ru-RU" sz="3200" b="1" dirty="0">
                <a:solidFill>
                  <a:schemeClr val="bg1"/>
                </a:solidFill>
                <a:latin typeface="Times New Roman" pitchFamily="18" charset="0"/>
                <a:cs typeface="Times New Roman" pitchFamily="18" charset="0"/>
              </a:rPr>
              <a:t>          Проверяем себя</a:t>
            </a:r>
          </a:p>
        </p:txBody>
      </p:sp>
      <p:sp>
        <p:nvSpPr>
          <p:cNvPr id="20485" name="Rectangle 5"/>
          <p:cNvSpPr>
            <a:spLocks noGrp="1" noChangeArrowheads="1"/>
          </p:cNvSpPr>
          <p:nvPr>
            <p:ph type="body" sz="half" idx="1"/>
          </p:nvPr>
        </p:nvSpPr>
        <p:spPr>
          <a:xfrm>
            <a:off x="179388" y="1125538"/>
            <a:ext cx="4897437" cy="5327650"/>
          </a:xfrm>
        </p:spPr>
        <p:txBody>
          <a:bodyPr/>
          <a:lstStyle/>
          <a:p>
            <a:pPr algn="just">
              <a:lnSpc>
                <a:spcPct val="90000"/>
              </a:lnSpc>
              <a:buFontTx/>
              <a:buNone/>
            </a:pPr>
            <a:r>
              <a:rPr lang="ru-RU" sz="2000" dirty="0">
                <a:latin typeface="Arial Black" pitchFamily="34" charset="0"/>
              </a:rPr>
              <a:t>     </a:t>
            </a:r>
            <a:r>
              <a:rPr lang="ru-RU" sz="2400" dirty="0">
                <a:latin typeface="Times New Roman" pitchFamily="18" charset="0"/>
                <a:cs typeface="Times New Roman" pitchFamily="18" charset="0"/>
              </a:rPr>
              <a:t>Свободное воображение  ловит в окружающей нас  жизни сотни частностей и соединяет  их в  стройный и мудрый  рассказ.  Нет ничего, чем  пренебрег  бы</a:t>
            </a:r>
          </a:p>
          <a:p>
            <a:pPr algn="just">
              <a:lnSpc>
                <a:spcPct val="90000"/>
              </a:lnSpc>
              <a:buFontTx/>
              <a:buNone/>
            </a:pPr>
            <a:r>
              <a:rPr lang="ru-RU" sz="2400" dirty="0">
                <a:latin typeface="Times New Roman" pitchFamily="18" charset="0"/>
                <a:cs typeface="Times New Roman" pitchFamily="18" charset="0"/>
              </a:rPr>
              <a:t>    сказочник, - будь то горлышко пивной бутылки, капля росы на пере, потерянном иволгой, или  заржавленный  уличный  фонарь. Любая мысль -  самая  могучая и</a:t>
            </a:r>
          </a:p>
          <a:p>
            <a:pPr algn="just">
              <a:lnSpc>
                <a:spcPct val="90000"/>
              </a:lnSpc>
              <a:buFontTx/>
              <a:buNone/>
            </a:pPr>
            <a:r>
              <a:rPr lang="ru-RU" sz="2400" dirty="0">
                <a:latin typeface="Times New Roman" pitchFamily="18" charset="0"/>
                <a:cs typeface="Times New Roman" pitchFamily="18" charset="0"/>
              </a:rPr>
              <a:t>    великолепная - может  быть выражена  при дружеском  содействии этих скромных вещей. </a:t>
            </a:r>
            <a:r>
              <a:rPr lang="ru-RU" sz="2400" b="1" dirty="0">
                <a:solidFill>
                  <a:srgbClr val="FF0000"/>
                </a:solidFill>
                <a:latin typeface="Times New Roman" pitchFamily="18" charset="0"/>
                <a:cs typeface="Times New Roman" pitchFamily="18" charset="0"/>
              </a:rPr>
              <a:t>(56 слов)</a:t>
            </a:r>
            <a:r>
              <a:rPr lang="ru-RU" sz="2400" dirty="0">
                <a:solidFill>
                  <a:srgbClr val="FF0000"/>
                </a:solidFill>
                <a:latin typeface="Times New Roman" pitchFamily="18" charset="0"/>
                <a:cs typeface="Times New Roman" pitchFamily="18" charset="0"/>
              </a:rPr>
              <a:t> </a:t>
            </a:r>
          </a:p>
        </p:txBody>
      </p:sp>
      <p:sp>
        <p:nvSpPr>
          <p:cNvPr id="20486" name="Rectangle 6"/>
          <p:cNvSpPr>
            <a:spLocks noGrp="1" noChangeArrowheads="1"/>
          </p:cNvSpPr>
          <p:nvPr>
            <p:ph type="body" sz="half" idx="2"/>
          </p:nvPr>
        </p:nvSpPr>
        <p:spPr>
          <a:xfrm>
            <a:off x="5286380" y="1125538"/>
            <a:ext cx="3714776" cy="5327650"/>
          </a:xfrm>
        </p:spPr>
        <p:txBody>
          <a:bodyPr/>
          <a:lstStyle/>
          <a:p>
            <a:pPr algn="just">
              <a:lnSpc>
                <a:spcPct val="90000"/>
              </a:lnSpc>
              <a:buFontTx/>
              <a:buNone/>
            </a:pPr>
            <a:r>
              <a:rPr lang="ru-RU" sz="2000" dirty="0"/>
              <a:t>    </a:t>
            </a:r>
            <a:endParaRPr lang="en-US" sz="2000" dirty="0" smtClean="0"/>
          </a:p>
          <a:p>
            <a:pPr algn="just">
              <a:lnSpc>
                <a:spcPct val="90000"/>
              </a:lnSpc>
              <a:buFontTx/>
              <a:buNone/>
            </a:pPr>
            <a:endParaRPr lang="en-US" sz="2000" dirty="0"/>
          </a:p>
          <a:p>
            <a:pPr algn="just">
              <a:lnSpc>
                <a:spcPct val="90000"/>
              </a:lnSpc>
              <a:buFontTx/>
              <a:buNone/>
            </a:pPr>
            <a:r>
              <a:rPr lang="en-US" sz="2000" dirty="0" smtClean="0">
                <a:solidFill>
                  <a:srgbClr val="C00000"/>
                </a:solidFill>
              </a:rPr>
              <a:t>          </a:t>
            </a:r>
            <a:r>
              <a:rPr lang="ru-RU" sz="2000" dirty="0" smtClean="0">
                <a:solidFill>
                  <a:srgbClr val="C00000"/>
                </a:solidFill>
              </a:rPr>
              <a:t> </a:t>
            </a:r>
            <a:r>
              <a:rPr lang="ru-RU" dirty="0">
                <a:solidFill>
                  <a:srgbClr val="C00000"/>
                </a:solidFill>
                <a:latin typeface="Times New Roman" pitchFamily="18" charset="0"/>
                <a:cs typeface="Times New Roman" pitchFamily="18" charset="0"/>
              </a:rPr>
              <a:t>В  окружающей жизни не было ничего, чем  он пренебрёг бы. Любая мысль находила выражение в простых вещах</a:t>
            </a:r>
            <a:r>
              <a:rPr lang="ru-RU" dirty="0" smtClean="0">
                <a:solidFill>
                  <a:srgbClr val="C00000"/>
                </a:solidFill>
                <a:latin typeface="Times New Roman" pitchFamily="18" charset="0"/>
                <a:cs typeface="Times New Roman" pitchFamily="18" charset="0"/>
              </a:rPr>
              <a:t>.</a:t>
            </a:r>
          </a:p>
          <a:p>
            <a:pPr algn="just">
              <a:lnSpc>
                <a:spcPct val="90000"/>
              </a:lnSpc>
              <a:buFontTx/>
              <a:buNone/>
            </a:pPr>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ru-RU" b="1" dirty="0">
                <a:latin typeface="Times New Roman" pitchFamily="18" charset="0"/>
                <a:cs typeface="Times New Roman" pitchFamily="18" charset="0"/>
              </a:rPr>
              <a:t>17 слов</a:t>
            </a:r>
            <a:r>
              <a:rPr lang="ru-RU" sz="2400" b="1" dirty="0">
                <a:latin typeface="Arial Black" pitchFamily="34" charset="0"/>
              </a:rPr>
              <a:t>)</a:t>
            </a:r>
            <a:r>
              <a:rPr lang="ru-RU" sz="2400" dirty="0">
                <a:latin typeface="Arial Black" pitchFamily="34" charset="0"/>
              </a:rPr>
              <a:t> </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a:xfrm>
            <a:off x="457200" y="0"/>
            <a:ext cx="8229600" cy="981075"/>
          </a:xfrm>
        </p:spPr>
        <p:txBody>
          <a:bodyPr/>
          <a:lstStyle/>
          <a:p>
            <a:r>
              <a:rPr lang="ru-RU" sz="3600" dirty="0">
                <a:solidFill>
                  <a:schemeClr val="bg1"/>
                </a:solidFill>
                <a:latin typeface="Arial Black" pitchFamily="34" charset="0"/>
              </a:rPr>
              <a:t>           </a:t>
            </a:r>
            <a:r>
              <a:rPr lang="ru-RU" sz="3600" dirty="0">
                <a:solidFill>
                  <a:schemeClr val="bg1"/>
                </a:solidFill>
                <a:latin typeface="Times New Roman" pitchFamily="18" charset="0"/>
                <a:cs typeface="Times New Roman" pitchFamily="18" charset="0"/>
              </a:rPr>
              <a:t>Проверяем себя</a:t>
            </a:r>
          </a:p>
        </p:txBody>
      </p:sp>
      <p:sp>
        <p:nvSpPr>
          <p:cNvPr id="19462" name="Rectangle 6"/>
          <p:cNvSpPr>
            <a:spLocks noGrp="1" noChangeArrowheads="1"/>
          </p:cNvSpPr>
          <p:nvPr>
            <p:ph type="body" sz="half" idx="1"/>
          </p:nvPr>
        </p:nvSpPr>
        <p:spPr>
          <a:xfrm>
            <a:off x="0" y="928670"/>
            <a:ext cx="5508625" cy="5545137"/>
          </a:xfrm>
        </p:spPr>
        <p:txBody>
          <a:bodyPr/>
          <a:lstStyle/>
          <a:p>
            <a:pPr algn="just">
              <a:lnSpc>
                <a:spcPct val="90000"/>
              </a:lnSpc>
              <a:buFontTx/>
              <a:buNone/>
            </a:pPr>
            <a:r>
              <a:rPr lang="ru-RU" sz="2400" dirty="0">
                <a:latin typeface="Arial Black" pitchFamily="34" charset="0"/>
              </a:rPr>
              <a:t>     </a:t>
            </a:r>
            <a:r>
              <a:rPr lang="ru-RU" dirty="0">
                <a:latin typeface="Times New Roman" pitchFamily="18" charset="0"/>
                <a:cs typeface="Times New Roman" pitchFamily="18" charset="0"/>
              </a:rPr>
              <a:t>Что толкнуло Андерсена в область сказки?</a:t>
            </a:r>
          </a:p>
          <a:p>
            <a:pPr algn="just">
              <a:lnSpc>
                <a:spcPct val="90000"/>
              </a:lnSpc>
              <a:buFontTx/>
              <a:buNone/>
            </a:pPr>
            <a:r>
              <a:rPr lang="ru-RU" dirty="0">
                <a:latin typeface="Times New Roman" pitchFamily="18" charset="0"/>
                <a:cs typeface="Times New Roman" pitchFamily="18" charset="0"/>
              </a:rPr>
              <a:t>     Сам он  говорил,  что  легче всего  писать сказки, оставаясь  наедине  с природой, "слушая ее голос", особенно в то время,  когда он отдыхал в  лесах Зеландии, почти всегда  окутанных  неплотным туманом,  дремлющих  под слабым мерцанием звезд. Далекий ропот моря,  долетавший в чащу этих лесов, придавал им таинственность</a:t>
            </a:r>
            <a:r>
              <a:rPr lang="ru-RU" b="1" dirty="0">
                <a:solidFill>
                  <a:srgbClr val="FF0000"/>
                </a:solidFill>
                <a:latin typeface="Times New Roman" pitchFamily="18" charset="0"/>
                <a:cs typeface="Times New Roman" pitchFamily="18" charset="0"/>
              </a:rPr>
              <a:t>.(52 слова)</a:t>
            </a:r>
            <a:r>
              <a:rPr lang="ru-RU" dirty="0">
                <a:solidFill>
                  <a:srgbClr val="FF0000"/>
                </a:solidFill>
                <a:latin typeface="Times New Roman" pitchFamily="18" charset="0"/>
                <a:cs typeface="Times New Roman" pitchFamily="18" charset="0"/>
              </a:rPr>
              <a:t> </a:t>
            </a:r>
          </a:p>
        </p:txBody>
      </p:sp>
      <p:sp>
        <p:nvSpPr>
          <p:cNvPr id="19463" name="Rectangle 7"/>
          <p:cNvSpPr>
            <a:spLocks noGrp="1" noChangeArrowheads="1"/>
          </p:cNvSpPr>
          <p:nvPr>
            <p:ph type="body" sz="half" idx="2"/>
          </p:nvPr>
        </p:nvSpPr>
        <p:spPr>
          <a:xfrm>
            <a:off x="5508625" y="2428868"/>
            <a:ext cx="3635375" cy="2874966"/>
          </a:xfrm>
        </p:spPr>
        <p:txBody>
          <a:bodyPr/>
          <a:lstStyle/>
          <a:p>
            <a:pPr algn="just">
              <a:lnSpc>
                <a:spcPct val="90000"/>
              </a:lnSpc>
              <a:buFontTx/>
              <a:buNone/>
            </a:pPr>
            <a:r>
              <a:rPr lang="ru-RU" sz="2000" dirty="0">
                <a:solidFill>
                  <a:srgbClr val="FF0000"/>
                </a:solidFill>
              </a:rPr>
              <a:t>       </a:t>
            </a:r>
            <a:r>
              <a:rPr lang="ru-RU" sz="3200" dirty="0">
                <a:solidFill>
                  <a:srgbClr val="C00000"/>
                </a:solidFill>
                <a:latin typeface="Times New Roman" pitchFamily="18" charset="0"/>
                <a:cs typeface="Times New Roman" pitchFamily="18" charset="0"/>
              </a:rPr>
              <a:t>Природа также вдохновляла Андерсена на создание сказок. </a:t>
            </a:r>
            <a:endParaRPr lang="en-US" sz="3200" dirty="0" smtClean="0">
              <a:solidFill>
                <a:srgbClr val="C00000"/>
              </a:solidFill>
              <a:latin typeface="Times New Roman" pitchFamily="18" charset="0"/>
              <a:cs typeface="Times New Roman" pitchFamily="18" charset="0"/>
            </a:endParaRPr>
          </a:p>
          <a:p>
            <a:pPr algn="just">
              <a:lnSpc>
                <a:spcPct val="90000"/>
              </a:lnSpc>
              <a:buFontTx/>
              <a:buNone/>
            </a:pP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a:t>
            </a:r>
            <a:r>
              <a:rPr lang="ru-RU" sz="3200" b="1" dirty="0">
                <a:latin typeface="Times New Roman" pitchFamily="18" charset="0"/>
                <a:cs typeface="Times New Roman" pitchFamily="18" charset="0"/>
              </a:rPr>
              <a:t>6 слов</a:t>
            </a:r>
            <a:r>
              <a:rPr lang="ru-RU" sz="3200" b="1" dirty="0">
                <a:latin typeface="Arial Black" pitchFamily="34" charset="0"/>
              </a:rPr>
              <a:t>)</a:t>
            </a:r>
            <a:r>
              <a:rPr lang="ru-RU" sz="3200" dirty="0">
                <a:latin typeface="Arial Black" pitchFamily="34" charset="0"/>
              </a:rPr>
              <a:t> </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Прямоугольник 3"/>
          <p:cNvGrpSpPr>
            <a:grpSpLocks/>
          </p:cNvGrpSpPr>
          <p:nvPr/>
        </p:nvGrpSpPr>
        <p:grpSpPr bwMode="auto">
          <a:xfrm>
            <a:off x="285720" y="0"/>
            <a:ext cx="8532812" cy="1195388"/>
            <a:chOff x="680" y="111"/>
            <a:chExt cx="4350" cy="753"/>
          </a:xfrm>
        </p:grpSpPr>
        <p:pic>
          <p:nvPicPr>
            <p:cNvPr id="39939" name="Прямоугольник 3"/>
            <p:cNvPicPr>
              <a:picLocks noChangeArrowheads="1"/>
            </p:cNvPicPr>
            <p:nvPr/>
          </p:nvPicPr>
          <p:blipFill>
            <a:blip r:embed="rId2"/>
            <a:srcRect/>
            <a:stretch>
              <a:fillRect/>
            </a:stretch>
          </p:blipFill>
          <p:spPr bwMode="auto">
            <a:xfrm>
              <a:off x="680" y="111"/>
              <a:ext cx="4350" cy="753"/>
            </a:xfrm>
            <a:prstGeom prst="rect">
              <a:avLst/>
            </a:prstGeom>
            <a:solidFill>
              <a:schemeClr val="bg1"/>
            </a:solidFill>
          </p:spPr>
        </p:pic>
        <p:sp>
          <p:nvSpPr>
            <p:cNvPr id="39940" name="Text Box 4"/>
            <p:cNvSpPr txBox="1">
              <a:spLocks noChangeArrowheads="1"/>
            </p:cNvSpPr>
            <p:nvPr/>
          </p:nvSpPr>
          <p:spPr bwMode="auto">
            <a:xfrm>
              <a:off x="720" y="135"/>
              <a:ext cx="4275" cy="675"/>
            </a:xfrm>
            <a:prstGeom prst="rect">
              <a:avLst/>
            </a:prstGeom>
            <a:gradFill rotWithShape="1">
              <a:gsLst>
                <a:gs pos="0">
                  <a:srgbClr val="000099"/>
                </a:gs>
                <a:gs pos="50000">
                  <a:srgbClr val="000099">
                    <a:gamma/>
                    <a:shade val="46275"/>
                    <a:invGamma/>
                  </a:srgbClr>
                </a:gs>
                <a:gs pos="100000">
                  <a:srgbClr val="000099"/>
                </a:gs>
              </a:gsLst>
              <a:lin ang="5400000" scaled="1"/>
            </a:gradFill>
            <a:ln w="9525">
              <a:noFill/>
              <a:miter lim="800000"/>
              <a:headEnd/>
              <a:tailEnd/>
            </a:ln>
          </p:spPr>
          <p:txBody>
            <a:bodyPr anchor="ctr"/>
            <a:lstStyle/>
            <a:p>
              <a:pPr algn="ctr"/>
              <a:r>
                <a:rPr lang="ru-RU" sz="3600" b="1" dirty="0">
                  <a:solidFill>
                    <a:schemeClr val="bg1"/>
                  </a:solidFill>
                  <a:latin typeface="Times New Roman" pitchFamily="18" charset="0"/>
                  <a:cs typeface="Times New Roman" pitchFamily="18" charset="0"/>
                </a:rPr>
                <a:t>Способы сокращения текста</a:t>
              </a:r>
            </a:p>
          </p:txBody>
        </p:sp>
      </p:grpSp>
      <p:grpSp>
        <p:nvGrpSpPr>
          <p:cNvPr id="5" name="Прямоугольник 4"/>
          <p:cNvGrpSpPr>
            <a:grpSpLocks/>
          </p:cNvGrpSpPr>
          <p:nvPr/>
        </p:nvGrpSpPr>
        <p:grpSpPr bwMode="auto">
          <a:xfrm>
            <a:off x="642910" y="1285860"/>
            <a:ext cx="3475037" cy="776417"/>
            <a:chOff x="365" y="1232"/>
            <a:chExt cx="2189" cy="711"/>
          </a:xfrm>
        </p:grpSpPr>
        <p:pic>
          <p:nvPicPr>
            <p:cNvPr id="39942" name="Прямоугольник 4"/>
            <p:cNvPicPr>
              <a:picLocks noChangeArrowheads="1"/>
            </p:cNvPicPr>
            <p:nvPr/>
          </p:nvPicPr>
          <p:blipFill>
            <a:blip r:embed="rId3"/>
            <a:srcRect/>
            <a:stretch>
              <a:fillRect/>
            </a:stretch>
          </p:blipFill>
          <p:spPr bwMode="auto">
            <a:xfrm>
              <a:off x="365" y="1283"/>
              <a:ext cx="2189" cy="660"/>
            </a:xfrm>
            <a:prstGeom prst="rect">
              <a:avLst/>
            </a:prstGeom>
            <a:gradFill rotWithShape="1">
              <a:gsLst>
                <a:gs pos="0">
                  <a:srgbClr val="000099"/>
                </a:gs>
                <a:gs pos="50000">
                  <a:srgbClr val="000099">
                    <a:gamma/>
                    <a:shade val="46275"/>
                    <a:invGamma/>
                  </a:srgbClr>
                </a:gs>
                <a:gs pos="100000">
                  <a:srgbClr val="000099"/>
                </a:gs>
              </a:gsLst>
              <a:lin ang="5400000" scaled="1"/>
            </a:gradFill>
          </p:spPr>
        </p:pic>
        <p:sp>
          <p:nvSpPr>
            <p:cNvPr id="39943" name="Text Box 7"/>
            <p:cNvSpPr txBox="1">
              <a:spLocks noChangeArrowheads="1"/>
            </p:cNvSpPr>
            <p:nvPr/>
          </p:nvSpPr>
          <p:spPr bwMode="auto">
            <a:xfrm>
              <a:off x="384" y="1232"/>
              <a:ext cx="2115" cy="585"/>
            </a:xfrm>
            <a:prstGeom prst="rect">
              <a:avLst/>
            </a:prstGeom>
            <a:gradFill rotWithShape="1">
              <a:gsLst>
                <a:gs pos="0">
                  <a:srgbClr val="000099"/>
                </a:gs>
                <a:gs pos="50000">
                  <a:srgbClr val="000099">
                    <a:gamma/>
                    <a:shade val="46275"/>
                    <a:invGamma/>
                  </a:srgbClr>
                </a:gs>
                <a:gs pos="100000">
                  <a:srgbClr val="000099"/>
                </a:gs>
              </a:gsLst>
              <a:lin ang="5400000" scaled="1"/>
            </a:gradFill>
            <a:ln w="9525">
              <a:noFill/>
              <a:miter lim="800000"/>
              <a:headEnd/>
              <a:tailEnd/>
            </a:ln>
          </p:spPr>
          <p:txBody>
            <a:bodyPr anchor="ctr"/>
            <a:lstStyle/>
            <a:p>
              <a:pPr algn="ctr"/>
              <a:r>
                <a:rPr lang="ru-RU" sz="2800" b="1" dirty="0">
                  <a:solidFill>
                    <a:srgbClr val="FFFF00"/>
                  </a:solidFill>
                  <a:latin typeface="Times New Roman" pitchFamily="18" charset="0"/>
                  <a:cs typeface="Times New Roman" pitchFamily="18" charset="0"/>
                </a:rPr>
                <a:t>Содержательные</a:t>
              </a:r>
            </a:p>
          </p:txBody>
        </p:sp>
      </p:grpSp>
      <p:grpSp>
        <p:nvGrpSpPr>
          <p:cNvPr id="6" name="Прямоугольник 5"/>
          <p:cNvGrpSpPr>
            <a:grpSpLocks/>
          </p:cNvGrpSpPr>
          <p:nvPr/>
        </p:nvGrpSpPr>
        <p:grpSpPr bwMode="auto">
          <a:xfrm>
            <a:off x="4857752" y="1285860"/>
            <a:ext cx="3468687" cy="720725"/>
            <a:chOff x="3068" y="1236"/>
            <a:chExt cx="2185" cy="661"/>
          </a:xfrm>
        </p:grpSpPr>
        <p:pic>
          <p:nvPicPr>
            <p:cNvPr id="39945" name="Прямоугольник 5"/>
            <p:cNvPicPr>
              <a:picLocks noChangeArrowheads="1"/>
            </p:cNvPicPr>
            <p:nvPr/>
          </p:nvPicPr>
          <p:blipFill>
            <a:blip r:embed="rId4"/>
            <a:srcRect/>
            <a:stretch>
              <a:fillRect/>
            </a:stretch>
          </p:blipFill>
          <p:spPr bwMode="auto">
            <a:xfrm>
              <a:off x="3068" y="1236"/>
              <a:ext cx="2185" cy="661"/>
            </a:xfrm>
            <a:prstGeom prst="rect">
              <a:avLst/>
            </a:prstGeom>
            <a:gradFill rotWithShape="1">
              <a:gsLst>
                <a:gs pos="0">
                  <a:srgbClr val="000099"/>
                </a:gs>
                <a:gs pos="50000">
                  <a:srgbClr val="000099">
                    <a:gamma/>
                    <a:shade val="46275"/>
                    <a:invGamma/>
                  </a:srgbClr>
                </a:gs>
                <a:gs pos="100000">
                  <a:srgbClr val="000099"/>
                </a:gs>
              </a:gsLst>
              <a:lin ang="5400000" scaled="1"/>
            </a:gradFill>
          </p:spPr>
        </p:pic>
        <p:sp>
          <p:nvSpPr>
            <p:cNvPr id="39946" name="Text Box 10"/>
            <p:cNvSpPr txBox="1">
              <a:spLocks noChangeArrowheads="1"/>
            </p:cNvSpPr>
            <p:nvPr/>
          </p:nvSpPr>
          <p:spPr bwMode="auto">
            <a:xfrm>
              <a:off x="3105" y="1260"/>
              <a:ext cx="2115" cy="585"/>
            </a:xfrm>
            <a:prstGeom prst="rect">
              <a:avLst/>
            </a:prstGeom>
            <a:gradFill rotWithShape="1">
              <a:gsLst>
                <a:gs pos="0">
                  <a:srgbClr val="000099"/>
                </a:gs>
                <a:gs pos="50000">
                  <a:srgbClr val="000099">
                    <a:gamma/>
                    <a:shade val="46275"/>
                    <a:invGamma/>
                  </a:srgbClr>
                </a:gs>
                <a:gs pos="100000">
                  <a:srgbClr val="000099"/>
                </a:gs>
              </a:gsLst>
              <a:lin ang="5400000" scaled="1"/>
            </a:gradFill>
            <a:ln w="9525">
              <a:noFill/>
              <a:miter lim="800000"/>
              <a:headEnd/>
              <a:tailEnd/>
            </a:ln>
          </p:spPr>
          <p:txBody>
            <a:bodyPr anchor="ctr"/>
            <a:lstStyle/>
            <a:p>
              <a:pPr algn="ctr"/>
              <a:r>
                <a:rPr lang="ru-RU" sz="2800" b="1" dirty="0">
                  <a:solidFill>
                    <a:srgbClr val="FFFF00"/>
                  </a:solidFill>
                  <a:latin typeface="Times New Roman" pitchFamily="18" charset="0"/>
                  <a:cs typeface="Times New Roman" pitchFamily="18" charset="0"/>
                </a:rPr>
                <a:t>Языковые</a:t>
              </a:r>
            </a:p>
          </p:txBody>
        </p:sp>
      </p:grpSp>
      <p:sp>
        <p:nvSpPr>
          <p:cNvPr id="39960" name="AutoShape 24"/>
          <p:cNvSpPr>
            <a:spLocks noChangeArrowheads="1"/>
          </p:cNvSpPr>
          <p:nvPr/>
        </p:nvSpPr>
        <p:spPr bwMode="auto">
          <a:xfrm>
            <a:off x="2000232" y="785794"/>
            <a:ext cx="449247" cy="520685"/>
          </a:xfrm>
          <a:prstGeom prst="downArrow">
            <a:avLst>
              <a:gd name="adj1" fmla="val 50000"/>
              <a:gd name="adj2" fmla="val 25000"/>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w="9525">
            <a:solidFill>
              <a:schemeClr val="tx1"/>
            </a:solidFill>
            <a:miter lim="800000"/>
            <a:headEnd/>
            <a:tailEnd/>
          </a:ln>
          <a:effectLst/>
        </p:spPr>
        <p:txBody>
          <a:bodyPr wrap="none" anchor="ctr"/>
          <a:lstStyle/>
          <a:p>
            <a:endParaRPr lang="ru-RU"/>
          </a:p>
        </p:txBody>
      </p:sp>
      <p:sp>
        <p:nvSpPr>
          <p:cNvPr id="39961" name="AutoShape 25"/>
          <p:cNvSpPr>
            <a:spLocks noChangeArrowheads="1"/>
          </p:cNvSpPr>
          <p:nvPr/>
        </p:nvSpPr>
        <p:spPr bwMode="auto">
          <a:xfrm>
            <a:off x="6011863" y="836613"/>
            <a:ext cx="417525" cy="449247"/>
          </a:xfrm>
          <a:prstGeom prst="downArrow">
            <a:avLst>
              <a:gd name="adj1" fmla="val 50000"/>
              <a:gd name="adj2" fmla="val 26253"/>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w="9525">
            <a:solidFill>
              <a:schemeClr val="tx1"/>
            </a:solidFill>
            <a:miter lim="800000"/>
            <a:headEnd/>
            <a:tailEnd/>
          </a:ln>
          <a:effectLst/>
        </p:spPr>
        <p:txBody>
          <a:bodyPr wrap="none" anchor="ctr"/>
          <a:lstStyle/>
          <a:p>
            <a:endParaRPr lang="ru-RU"/>
          </a:p>
        </p:txBody>
      </p:sp>
      <p:sp>
        <p:nvSpPr>
          <p:cNvPr id="39963" name="Rectangle 27"/>
          <p:cNvSpPr>
            <a:spLocks noChangeArrowheads="1"/>
          </p:cNvSpPr>
          <p:nvPr/>
        </p:nvSpPr>
        <p:spPr bwMode="auto">
          <a:xfrm>
            <a:off x="4286248" y="2071678"/>
            <a:ext cx="4857752" cy="4581525"/>
          </a:xfrm>
          <a:prstGeom prst="rect">
            <a:avLst/>
          </a:prstGeom>
          <a:noFill/>
          <a:ln w="9525">
            <a:noFill/>
            <a:miter lim="800000"/>
            <a:headEnd/>
            <a:tailEnd/>
          </a:ln>
          <a:effectLst/>
        </p:spPr>
        <p:txBody>
          <a:bodyPr/>
          <a:lstStyle/>
          <a:p>
            <a:pPr marL="342900" indent="-342900" algn="just">
              <a:lnSpc>
                <a:spcPct val="80000"/>
              </a:lnSpc>
              <a:spcBef>
                <a:spcPct val="20000"/>
              </a:spcBef>
            </a:pPr>
            <a:r>
              <a:rPr lang="ru-RU" b="1" dirty="0" smtClean="0">
                <a:solidFill>
                  <a:srgbClr val="C00000"/>
                </a:solidFill>
                <a:latin typeface="Times New Roman" pitchFamily="18" charset="0"/>
                <a:cs typeface="Times New Roman" pitchFamily="18" charset="0"/>
              </a:rPr>
              <a:t>                          1</a:t>
            </a:r>
            <a:r>
              <a:rPr lang="ru-RU" b="1" dirty="0">
                <a:solidFill>
                  <a:srgbClr val="C00000"/>
                </a:solidFill>
                <a:latin typeface="Times New Roman" pitchFamily="18" charset="0"/>
                <a:cs typeface="Times New Roman" pitchFamily="18" charset="0"/>
              </a:rPr>
              <a:t>. Замена:</a:t>
            </a:r>
          </a:p>
          <a:p>
            <a:pPr marL="342900" indent="-342900" algn="just">
              <a:lnSpc>
                <a:spcPct val="80000"/>
              </a:lnSpc>
              <a:spcBef>
                <a:spcPct val="20000"/>
              </a:spcBef>
              <a:buFontTx/>
              <a:buChar char="•"/>
            </a:pPr>
            <a:r>
              <a:rPr lang="ru-RU" dirty="0">
                <a:latin typeface="Times New Roman" pitchFamily="18" charset="0"/>
                <a:cs typeface="Times New Roman" pitchFamily="18" charset="0"/>
              </a:rPr>
              <a:t> однородных членов обобщающим наименованием</a:t>
            </a:r>
          </a:p>
          <a:p>
            <a:pPr marL="342900" indent="-342900" algn="just">
              <a:lnSpc>
                <a:spcPct val="80000"/>
              </a:lnSpc>
              <a:spcBef>
                <a:spcPct val="20000"/>
              </a:spcBef>
              <a:buFontTx/>
              <a:buChar char="•"/>
            </a:pPr>
            <a:r>
              <a:rPr lang="ru-RU" dirty="0">
                <a:latin typeface="Times New Roman" pitchFamily="18" charset="0"/>
                <a:cs typeface="Times New Roman" pitchFamily="18" charset="0"/>
              </a:rPr>
              <a:t> фрагмента предложения синонимичным выражением;</a:t>
            </a:r>
          </a:p>
          <a:p>
            <a:pPr marL="342900" indent="-342900" algn="just">
              <a:lnSpc>
                <a:spcPct val="80000"/>
              </a:lnSpc>
              <a:spcBef>
                <a:spcPct val="20000"/>
              </a:spcBef>
              <a:buFontTx/>
              <a:buChar char="•"/>
            </a:pPr>
            <a:r>
              <a:rPr lang="ru-RU" dirty="0">
                <a:latin typeface="Times New Roman" pitchFamily="18" charset="0"/>
                <a:cs typeface="Times New Roman" pitchFamily="18" charset="0"/>
              </a:rPr>
              <a:t>предложения или его части указательным местоимением;</a:t>
            </a:r>
          </a:p>
          <a:p>
            <a:pPr marL="342900" indent="-342900" algn="just">
              <a:lnSpc>
                <a:spcPct val="80000"/>
              </a:lnSpc>
              <a:spcBef>
                <a:spcPct val="20000"/>
              </a:spcBef>
              <a:buFontTx/>
              <a:buChar char="•"/>
            </a:pPr>
            <a:r>
              <a:rPr lang="ru-RU" dirty="0">
                <a:latin typeface="Times New Roman" pitchFamily="18" charset="0"/>
                <a:cs typeface="Times New Roman" pitchFamily="18" charset="0"/>
              </a:rPr>
              <a:t> предложения или его части определительным или отрицательным местоимением с обобщающим значением;</a:t>
            </a:r>
          </a:p>
          <a:p>
            <a:pPr marL="342900" indent="-342900" algn="just">
              <a:lnSpc>
                <a:spcPct val="80000"/>
              </a:lnSpc>
              <a:spcBef>
                <a:spcPct val="20000"/>
              </a:spcBef>
              <a:buFontTx/>
              <a:buChar char="•"/>
            </a:pPr>
            <a:r>
              <a:rPr lang="ru-RU" dirty="0">
                <a:latin typeface="Times New Roman" pitchFamily="18" charset="0"/>
                <a:cs typeface="Times New Roman" pitchFamily="18" charset="0"/>
              </a:rPr>
              <a:t> сложноподчиненного предложения простым.</a:t>
            </a:r>
            <a:endParaRPr lang="ru-RU" i="1" dirty="0">
              <a:latin typeface="Times New Roman" pitchFamily="18" charset="0"/>
              <a:cs typeface="Times New Roman" pitchFamily="18" charset="0"/>
            </a:endParaRPr>
          </a:p>
          <a:p>
            <a:pPr marL="342900" indent="-342900" algn="ctr">
              <a:lnSpc>
                <a:spcPct val="80000"/>
              </a:lnSpc>
              <a:spcBef>
                <a:spcPct val="20000"/>
              </a:spcBef>
            </a:pPr>
            <a:r>
              <a:rPr lang="ru-RU" b="1" dirty="0">
                <a:solidFill>
                  <a:srgbClr val="C00000"/>
                </a:solidFill>
                <a:latin typeface="Times New Roman" pitchFamily="18" charset="0"/>
                <a:cs typeface="Times New Roman" pitchFamily="18" charset="0"/>
              </a:rPr>
              <a:t>2. Исключения:</a:t>
            </a:r>
          </a:p>
          <a:p>
            <a:pPr marL="342900" indent="-342900" algn="just">
              <a:lnSpc>
                <a:spcPct val="80000"/>
              </a:lnSpc>
              <a:spcBef>
                <a:spcPct val="20000"/>
              </a:spcBef>
              <a:buFontTx/>
              <a:buChar char="•"/>
            </a:pPr>
            <a:r>
              <a:rPr lang="ru-RU" dirty="0">
                <a:latin typeface="Times New Roman" pitchFamily="18" charset="0"/>
                <a:cs typeface="Times New Roman" pitchFamily="18" charset="0"/>
              </a:rPr>
              <a:t> повторов;</a:t>
            </a:r>
          </a:p>
          <a:p>
            <a:pPr marL="342900" indent="-342900" algn="just">
              <a:lnSpc>
                <a:spcPct val="80000"/>
              </a:lnSpc>
              <a:spcBef>
                <a:spcPct val="20000"/>
              </a:spcBef>
              <a:buFontTx/>
              <a:buChar char="•"/>
            </a:pPr>
            <a:r>
              <a:rPr lang="ru-RU" dirty="0">
                <a:latin typeface="Times New Roman" pitchFamily="18" charset="0"/>
                <a:cs typeface="Times New Roman" pitchFamily="18" charset="0"/>
              </a:rPr>
              <a:t> фрагмента предложения:</a:t>
            </a:r>
          </a:p>
          <a:p>
            <a:pPr marL="342900" indent="-342900" algn="just">
              <a:lnSpc>
                <a:spcPct val="80000"/>
              </a:lnSpc>
              <a:spcBef>
                <a:spcPct val="20000"/>
              </a:spcBef>
              <a:buFontTx/>
              <a:buChar char="•"/>
            </a:pPr>
            <a:r>
              <a:rPr lang="ru-RU" dirty="0">
                <a:latin typeface="Times New Roman" pitchFamily="18" charset="0"/>
                <a:cs typeface="Times New Roman" pitchFamily="18" charset="0"/>
              </a:rPr>
              <a:t> одного или нескольких </a:t>
            </a:r>
            <a:r>
              <a:rPr lang="ru-RU" dirty="0" smtClean="0">
                <a:latin typeface="Times New Roman" pitchFamily="18" charset="0"/>
                <a:cs typeface="Times New Roman" pitchFamily="18" charset="0"/>
              </a:rPr>
              <a:t>синонимов.</a:t>
            </a:r>
            <a:endParaRPr lang="ru-RU" i="1" dirty="0">
              <a:latin typeface="Times New Roman" pitchFamily="18" charset="0"/>
              <a:cs typeface="Times New Roman" pitchFamily="18" charset="0"/>
            </a:endParaRPr>
          </a:p>
          <a:p>
            <a:pPr marL="342900" indent="-342900" algn="just">
              <a:lnSpc>
                <a:spcPct val="80000"/>
              </a:lnSpc>
              <a:spcBef>
                <a:spcPct val="20000"/>
              </a:spcBef>
            </a:pPr>
            <a:r>
              <a:rPr lang="ru-RU" b="1" i="1" dirty="0" smtClean="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3</a:t>
            </a:r>
            <a:r>
              <a:rPr lang="ru-RU" b="1" dirty="0">
                <a:solidFill>
                  <a:srgbClr val="C00000"/>
                </a:solidFill>
                <a:latin typeface="Times New Roman" pitchFamily="18" charset="0"/>
                <a:cs typeface="Times New Roman" pitchFamily="18" charset="0"/>
              </a:rPr>
              <a:t>. Слияния:</a:t>
            </a:r>
          </a:p>
          <a:p>
            <a:pPr marL="342900" indent="-342900" algn="just">
              <a:lnSpc>
                <a:spcPct val="80000"/>
              </a:lnSpc>
              <a:spcBef>
                <a:spcPct val="20000"/>
              </a:spcBef>
              <a:buFontTx/>
              <a:buChar char="•"/>
            </a:pPr>
            <a:r>
              <a:rPr lang="ru-RU" sz="1600" b="1" dirty="0">
                <a:latin typeface="Arial Black" pitchFamily="34" charset="0"/>
              </a:rPr>
              <a:t> </a:t>
            </a:r>
            <a:r>
              <a:rPr lang="ru-RU" dirty="0">
                <a:latin typeface="Times New Roman" pitchFamily="18" charset="0"/>
                <a:cs typeface="Times New Roman" pitchFamily="18" charset="0"/>
              </a:rPr>
              <a:t>нескольких предложений в одно.</a:t>
            </a:r>
            <a:endParaRPr lang="ru-RU" dirty="0">
              <a:solidFill>
                <a:srgbClr val="000000"/>
              </a:solidFill>
              <a:latin typeface="Times New Roman" pitchFamily="18" charset="0"/>
              <a:cs typeface="Times New Roman" pitchFamily="18" charset="0"/>
            </a:endParaRPr>
          </a:p>
          <a:p>
            <a:pPr marL="342900" indent="-342900" algn="just">
              <a:lnSpc>
                <a:spcPct val="80000"/>
              </a:lnSpc>
              <a:spcBef>
                <a:spcPct val="20000"/>
              </a:spcBef>
            </a:pPr>
            <a:endParaRPr lang="ru-RU" dirty="0">
              <a:latin typeface="Times New Roman" pitchFamily="18" charset="0"/>
              <a:cs typeface="Times New Roman" pitchFamily="18" charset="0"/>
            </a:endParaRPr>
          </a:p>
        </p:txBody>
      </p:sp>
      <p:sp>
        <p:nvSpPr>
          <p:cNvPr id="39964" name="Rectangle 28"/>
          <p:cNvSpPr>
            <a:spLocks noChangeArrowheads="1"/>
          </p:cNvSpPr>
          <p:nvPr/>
        </p:nvSpPr>
        <p:spPr bwMode="auto">
          <a:xfrm>
            <a:off x="142844" y="2214554"/>
            <a:ext cx="4214842" cy="4103687"/>
          </a:xfrm>
          <a:prstGeom prst="rect">
            <a:avLst/>
          </a:prstGeom>
          <a:noFill/>
          <a:ln w="9525">
            <a:noFill/>
            <a:miter lim="800000"/>
            <a:headEnd/>
            <a:tailEnd/>
          </a:ln>
          <a:effectLst/>
        </p:spPr>
        <p:txBody>
          <a:bodyPr/>
          <a:lstStyle/>
          <a:p>
            <a:pPr marL="533400" indent="-533400">
              <a:lnSpc>
                <a:spcPct val="80000"/>
              </a:lnSpc>
              <a:spcBef>
                <a:spcPct val="20000"/>
              </a:spcBef>
              <a:buFontTx/>
              <a:buChar char="•"/>
            </a:pPr>
            <a:endParaRPr lang="ru-RU" sz="1400" b="1" dirty="0">
              <a:solidFill>
                <a:srgbClr val="000000"/>
              </a:solidFill>
            </a:endParaRPr>
          </a:p>
          <a:p>
            <a:pPr marL="533400" indent="-533400">
              <a:lnSpc>
                <a:spcPct val="80000"/>
              </a:lnSpc>
              <a:spcBef>
                <a:spcPct val="20000"/>
              </a:spcBef>
              <a:buFontTx/>
              <a:buChar char="•"/>
            </a:pPr>
            <a:endParaRPr lang="ru-RU" sz="1400" b="1" dirty="0">
              <a:solidFill>
                <a:srgbClr val="000000"/>
              </a:solidFill>
            </a:endParaRPr>
          </a:p>
          <a:p>
            <a:pPr marL="533400" indent="-533400" algn="ctr">
              <a:lnSpc>
                <a:spcPct val="80000"/>
              </a:lnSpc>
              <a:spcBef>
                <a:spcPct val="20000"/>
              </a:spcBef>
            </a:pPr>
            <a:r>
              <a:rPr lang="ru-RU" sz="2400" dirty="0">
                <a:solidFill>
                  <a:srgbClr val="C00000"/>
                </a:solidFill>
                <a:latin typeface="Times New Roman" pitchFamily="18" charset="0"/>
                <a:cs typeface="Times New Roman" pitchFamily="18" charset="0"/>
              </a:rPr>
              <a:t>Разделение </a:t>
            </a:r>
            <a:r>
              <a:rPr lang="ru-RU" sz="2400" dirty="0" smtClean="0">
                <a:solidFill>
                  <a:srgbClr val="C00000"/>
                </a:solidFill>
                <a:latin typeface="Times New Roman" pitchFamily="18" charset="0"/>
                <a:cs typeface="Times New Roman" pitchFamily="18" charset="0"/>
              </a:rPr>
              <a:t>информации</a:t>
            </a:r>
          </a:p>
          <a:p>
            <a:pPr marL="533400" indent="-533400" algn="ctr">
              <a:lnSpc>
                <a:spcPct val="80000"/>
              </a:lnSpc>
              <a:spcBef>
                <a:spcPct val="20000"/>
              </a:spcBef>
            </a:pPr>
            <a:r>
              <a:rPr lang="ru-RU" sz="2400" dirty="0" smtClean="0">
                <a:solidFill>
                  <a:srgbClr val="C00000"/>
                </a:solidFill>
                <a:latin typeface="Times New Roman" pitchFamily="18" charset="0"/>
                <a:cs typeface="Times New Roman" pitchFamily="18" charset="0"/>
              </a:rPr>
              <a:t>на </a:t>
            </a:r>
            <a:r>
              <a:rPr lang="ru-RU" sz="2400" dirty="0">
                <a:solidFill>
                  <a:srgbClr val="C00000"/>
                </a:solidFill>
                <a:latin typeface="Times New Roman" pitchFamily="18" charset="0"/>
                <a:cs typeface="Times New Roman" pitchFamily="18" charset="0"/>
              </a:rPr>
              <a:t>главную </a:t>
            </a:r>
            <a:r>
              <a:rPr lang="ru-RU" sz="2400" dirty="0" smtClean="0">
                <a:solidFill>
                  <a:srgbClr val="C00000"/>
                </a:solidFill>
                <a:latin typeface="Times New Roman" pitchFamily="18" charset="0"/>
                <a:cs typeface="Times New Roman" pitchFamily="18" charset="0"/>
              </a:rPr>
              <a:t>и второстепенную</a:t>
            </a:r>
          </a:p>
          <a:p>
            <a:pPr marL="533400" indent="-533400" algn="ctr">
              <a:lnSpc>
                <a:spcPct val="80000"/>
              </a:lnSpc>
              <a:spcBef>
                <a:spcPct val="20000"/>
              </a:spcBef>
            </a:pPr>
            <a:endParaRPr lang="ru-RU" sz="2400" dirty="0">
              <a:solidFill>
                <a:srgbClr val="C00000"/>
              </a:solidFill>
              <a:latin typeface="Times New Roman" pitchFamily="18" charset="0"/>
              <a:cs typeface="Times New Roman" pitchFamily="18" charset="0"/>
            </a:endParaRPr>
          </a:p>
          <a:p>
            <a:pPr marL="533400" indent="-533400" algn="ctr">
              <a:lnSpc>
                <a:spcPct val="80000"/>
              </a:lnSpc>
              <a:spcBef>
                <a:spcPct val="20000"/>
              </a:spcBef>
            </a:pPr>
            <a:r>
              <a:rPr lang="ru-RU" sz="2400" dirty="0" smtClean="0">
                <a:solidFill>
                  <a:srgbClr val="C00000"/>
                </a:solidFill>
                <a:latin typeface="Times New Roman" pitchFamily="18" charset="0"/>
                <a:cs typeface="Times New Roman" pitchFamily="18" charset="0"/>
              </a:rPr>
              <a:t>Свёртывание информации </a:t>
            </a:r>
            <a:r>
              <a:rPr lang="ru-RU" sz="2400" dirty="0">
                <a:solidFill>
                  <a:srgbClr val="C00000"/>
                </a:solidFill>
                <a:latin typeface="Times New Roman" pitchFamily="18" charset="0"/>
                <a:cs typeface="Times New Roman" pitchFamily="18" charset="0"/>
              </a:rPr>
              <a:t>за счёт обобщения</a:t>
            </a:r>
          </a:p>
          <a:p>
            <a:pPr marL="533400" indent="-533400" algn="just">
              <a:lnSpc>
                <a:spcPct val="80000"/>
              </a:lnSpc>
              <a:spcBef>
                <a:spcPct val="20000"/>
              </a:spcBef>
            </a:pPr>
            <a:endParaRPr lang="ru-RU" sz="2400" dirty="0">
              <a:solidFill>
                <a:srgbClr val="FF0000"/>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0"/>
            <a:ext cx="8785225" cy="1052513"/>
          </a:xfrm>
        </p:spPr>
        <p:txBody>
          <a:bodyPr/>
          <a:lstStyle/>
          <a:p>
            <a:r>
              <a:rPr lang="ru-RU" sz="3200" dirty="0">
                <a:solidFill>
                  <a:schemeClr val="bg1"/>
                </a:solidFill>
                <a:latin typeface="Arial Black" pitchFamily="34" charset="0"/>
              </a:rPr>
              <a:t>         </a:t>
            </a:r>
            <a:r>
              <a:rPr lang="ru-RU" sz="3200" b="1" dirty="0">
                <a:solidFill>
                  <a:schemeClr val="bg1"/>
                </a:solidFill>
                <a:latin typeface="Times New Roman" pitchFamily="18" charset="0"/>
                <a:cs typeface="Times New Roman" pitchFamily="18" charset="0"/>
              </a:rPr>
              <a:t>Проверяем себя</a:t>
            </a:r>
          </a:p>
        </p:txBody>
      </p:sp>
      <p:sp>
        <p:nvSpPr>
          <p:cNvPr id="18437" name="Rectangle 5"/>
          <p:cNvSpPr>
            <a:spLocks noGrp="1" noChangeArrowheads="1"/>
          </p:cNvSpPr>
          <p:nvPr>
            <p:ph type="body" sz="half" idx="1"/>
          </p:nvPr>
        </p:nvSpPr>
        <p:spPr>
          <a:xfrm>
            <a:off x="0" y="1052513"/>
            <a:ext cx="4859338" cy="5616575"/>
          </a:xfrm>
        </p:spPr>
        <p:txBody>
          <a:bodyPr/>
          <a:lstStyle/>
          <a:p>
            <a:pPr algn="just">
              <a:lnSpc>
                <a:spcPct val="80000"/>
              </a:lnSpc>
              <a:buFontTx/>
              <a:buNone/>
            </a:pPr>
            <a:r>
              <a:rPr lang="ru-RU" sz="2400" dirty="0"/>
              <a:t>      </a:t>
            </a:r>
            <a:r>
              <a:rPr lang="ru-RU" dirty="0">
                <a:latin typeface="Times New Roman" pitchFamily="18" charset="0"/>
                <a:cs typeface="Times New Roman" pitchFamily="18" charset="0"/>
              </a:rPr>
              <a:t>Но мы также знаем,  что многие свои сказки Андерсен писал среди зимы, в разгар  детских  елочных   праздников,   и   придавал  им  нарядную   форму, свойственную елочным украшениям. Этот человек был настоящим волшебником. </a:t>
            </a:r>
            <a:r>
              <a:rPr lang="ru-RU" b="1" dirty="0">
                <a:solidFill>
                  <a:srgbClr val="FF0000"/>
                </a:solidFill>
                <a:latin typeface="Times New Roman" pitchFamily="18" charset="0"/>
                <a:cs typeface="Times New Roman" pitchFamily="18" charset="0"/>
              </a:rPr>
              <a:t>(32 слова)</a:t>
            </a:r>
            <a:r>
              <a:rPr lang="ru-RU" dirty="0">
                <a:latin typeface="Times New Roman" pitchFamily="18" charset="0"/>
                <a:cs typeface="Times New Roman" pitchFamily="18" charset="0"/>
              </a:rPr>
              <a:t>                              (По </a:t>
            </a:r>
            <a:r>
              <a:rPr lang="ru-RU" dirty="0" smtClean="0">
                <a:latin typeface="Times New Roman" pitchFamily="18" charset="0"/>
                <a:cs typeface="Times New Roman" pitchFamily="18" charset="0"/>
              </a:rPr>
              <a:t>К.Паустовскому) </a:t>
            </a:r>
          </a:p>
          <a:p>
            <a:pPr algn="ctr">
              <a:lnSpc>
                <a:spcPct val="80000"/>
              </a:lnSpc>
              <a:buFontTx/>
              <a:buNone/>
            </a:pPr>
            <a:endParaRPr lang="ru-RU" dirty="0">
              <a:solidFill>
                <a:srgbClr val="0000FF"/>
              </a:solidFill>
              <a:latin typeface="Times New Roman" pitchFamily="18" charset="0"/>
              <a:cs typeface="Times New Roman" pitchFamily="18" charset="0"/>
            </a:endParaRPr>
          </a:p>
        </p:txBody>
      </p:sp>
      <p:sp>
        <p:nvSpPr>
          <p:cNvPr id="18438" name="Rectangle 6"/>
          <p:cNvSpPr>
            <a:spLocks noGrp="1" noChangeArrowheads="1"/>
          </p:cNvSpPr>
          <p:nvPr>
            <p:ph type="body" sz="half" idx="2"/>
          </p:nvPr>
        </p:nvSpPr>
        <p:spPr>
          <a:xfrm>
            <a:off x="4714876" y="2428868"/>
            <a:ext cx="4214842" cy="5073650"/>
          </a:xfrm>
        </p:spPr>
        <p:txBody>
          <a:bodyPr/>
          <a:lstStyle/>
          <a:p>
            <a:pPr algn="just">
              <a:lnSpc>
                <a:spcPct val="80000"/>
              </a:lnSpc>
              <a:buFontTx/>
              <a:buNone/>
            </a:pPr>
            <a:r>
              <a:rPr lang="ru-RU"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Его </a:t>
            </a:r>
            <a:r>
              <a:rPr lang="ru-RU" sz="2400" dirty="0">
                <a:solidFill>
                  <a:srgbClr val="C00000"/>
                </a:solidFill>
                <a:latin typeface="Times New Roman" pitchFamily="18" charset="0"/>
                <a:cs typeface="Times New Roman" pitchFamily="18" charset="0"/>
              </a:rPr>
              <a:t>произведения, написанные в новогодние праздники, нарядны, похожи на ёлочные игрушки. Андерсен был настоящим </a:t>
            </a:r>
            <a:r>
              <a:rPr lang="en-US"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волшебником</a:t>
            </a:r>
            <a:r>
              <a:rPr lang="ru-RU" sz="2400" dirty="0">
                <a:solidFill>
                  <a:srgbClr val="C00000"/>
                </a:solidFill>
                <a:latin typeface="Times New Roman" pitchFamily="18" charset="0"/>
                <a:cs typeface="Times New Roman" pitchFamily="18" charset="0"/>
              </a:rPr>
              <a:t>.</a:t>
            </a:r>
          </a:p>
          <a:p>
            <a:pPr>
              <a:lnSpc>
                <a:spcPct val="80000"/>
              </a:lnSpc>
              <a:buFontTx/>
              <a:buNone/>
            </a:pPr>
            <a:r>
              <a:rPr lang="ru-RU" sz="2400" b="1" dirty="0">
                <a:latin typeface="Times New Roman" pitchFamily="18" charset="0"/>
                <a:cs typeface="Times New Roman" pitchFamily="18" charset="0"/>
              </a:rPr>
              <a:t>          (15 слов)</a:t>
            </a:r>
            <a:r>
              <a:rPr lang="ru-RU" sz="2400" dirty="0">
                <a:latin typeface="Times New Roman" pitchFamily="18" charset="0"/>
                <a:cs typeface="Times New Roman" pitchFamily="18" charset="0"/>
              </a:rPr>
              <a:t> </a:t>
            </a:r>
          </a:p>
          <a:p>
            <a:pPr>
              <a:lnSpc>
                <a:spcPct val="80000"/>
              </a:lnSpc>
              <a:buFontTx/>
              <a:buNone/>
            </a:pPr>
            <a:endParaRPr lang="ru-RU" sz="2400" dirty="0">
              <a:latin typeface="Times New Roman" pitchFamily="18" charset="0"/>
              <a:cs typeface="Times New Roman" pitchFamily="18" charset="0"/>
            </a:endParaRPr>
          </a:p>
          <a:p>
            <a:pPr algn="ctr">
              <a:lnSpc>
                <a:spcPct val="80000"/>
              </a:lnSpc>
              <a:buFontTx/>
              <a:buNone/>
            </a:pPr>
            <a:endParaRPr lang="ru-RU" dirty="0">
              <a:solidFill>
                <a:srgbClr val="0000FF"/>
              </a:solidFill>
              <a:latin typeface="Times New Roman" pitchFamily="18" charset="0"/>
              <a:cs typeface="Times New Roman" pitchFamily="18" charset="0"/>
            </a:endParaRP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Rectangle 6"/>
          <p:cNvSpPr>
            <a:spLocks noGrp="1" noChangeArrowheads="1"/>
          </p:cNvSpPr>
          <p:nvPr>
            <p:ph type="title"/>
          </p:nvPr>
        </p:nvSpPr>
        <p:spPr/>
        <p:txBody>
          <a:bodyPr/>
          <a:lstStyle/>
          <a:p>
            <a:r>
              <a:rPr lang="ru-RU" sz="4000" b="1" dirty="0">
                <a:solidFill>
                  <a:srgbClr val="FFFF00"/>
                </a:solidFill>
                <a:latin typeface="Times New Roman" pitchFamily="18" charset="0"/>
                <a:cs typeface="Times New Roman" pitchFamily="18" charset="0"/>
              </a:rPr>
              <a:t>Внимание!</a:t>
            </a:r>
            <a:br>
              <a:rPr lang="ru-RU" sz="4000" b="1" dirty="0">
                <a:solidFill>
                  <a:srgbClr val="FFFF00"/>
                </a:solidFill>
                <a:latin typeface="Times New Roman" pitchFamily="18" charset="0"/>
                <a:cs typeface="Times New Roman" pitchFamily="18" charset="0"/>
              </a:rPr>
            </a:br>
            <a:endParaRPr lang="ru-RU" sz="4000" b="1" dirty="0">
              <a:solidFill>
                <a:srgbClr val="FFFF00"/>
              </a:solidFill>
              <a:latin typeface="Times New Roman" pitchFamily="18" charset="0"/>
              <a:cs typeface="Times New Roman" pitchFamily="18" charset="0"/>
            </a:endParaRPr>
          </a:p>
        </p:txBody>
      </p:sp>
      <p:sp>
        <p:nvSpPr>
          <p:cNvPr id="90119" name="Rectangle 7"/>
          <p:cNvSpPr>
            <a:spLocks noGrp="1" noChangeArrowheads="1"/>
          </p:cNvSpPr>
          <p:nvPr>
            <p:ph type="body" idx="1"/>
          </p:nvPr>
        </p:nvSpPr>
        <p:spPr/>
        <p:txBody>
          <a:bodyPr/>
          <a:lstStyle/>
          <a:p>
            <a:pPr algn="just">
              <a:lnSpc>
                <a:spcPct val="80000"/>
              </a:lnSpc>
            </a:pPr>
            <a:r>
              <a:rPr lang="ru-RU" sz="2400" dirty="0">
                <a:latin typeface="Times New Roman" pitchFamily="18" charset="0"/>
                <a:cs typeface="Times New Roman" pitchFamily="18" charset="0"/>
              </a:rPr>
              <a:t>При написании изложения экзаменуемым может быть использована</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лексика, отличающаяся от той, которая представлена в исходном тексте или</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в информации о тексте.</a:t>
            </a:r>
            <a:endParaRPr lang="en-US" sz="2400" dirty="0">
              <a:latin typeface="Times New Roman" pitchFamily="18" charset="0"/>
              <a:cs typeface="Times New Roman" pitchFamily="18" charset="0"/>
            </a:endParaRPr>
          </a:p>
          <a:p>
            <a:pPr algn="just">
              <a:lnSpc>
                <a:spcPct val="80000"/>
              </a:lnSpc>
            </a:pPr>
            <a:endParaRPr lang="ru-RU" sz="2400" dirty="0">
              <a:latin typeface="Times New Roman" pitchFamily="18" charset="0"/>
              <a:cs typeface="Times New Roman" pitchFamily="18" charset="0"/>
            </a:endParaRPr>
          </a:p>
          <a:p>
            <a:pPr algn="just">
              <a:lnSpc>
                <a:spcPct val="80000"/>
              </a:lnSpc>
            </a:pPr>
            <a:r>
              <a:rPr lang="ru-RU" sz="2400" dirty="0">
                <a:latin typeface="Times New Roman" pitchFamily="18" charset="0"/>
                <a:cs typeface="Times New Roman" pitchFamily="18" charset="0"/>
              </a:rPr>
              <a:t>Читая экзаменационную работу, эксперт устанавливает:</a:t>
            </a:r>
          </a:p>
          <a:p>
            <a:pPr algn="just">
              <a:lnSpc>
                <a:spcPct val="80000"/>
              </a:lnSpc>
              <a:buFontTx/>
              <a:buNone/>
            </a:pPr>
            <a:r>
              <a:rPr lang="ru-RU" sz="2400" dirty="0">
                <a:latin typeface="Times New Roman" pitchFamily="18" charset="0"/>
                <a:cs typeface="Times New Roman" pitchFamily="18" charset="0"/>
              </a:rPr>
              <a:t>1) соответствие количества </a:t>
            </a:r>
            <a:r>
              <a:rPr lang="ru-RU" sz="2400" dirty="0" err="1">
                <a:latin typeface="Times New Roman" pitchFamily="18" charset="0"/>
                <a:cs typeface="Times New Roman" pitchFamily="18" charset="0"/>
              </a:rPr>
              <a:t>микротем</a:t>
            </a:r>
            <a:r>
              <a:rPr lang="ru-RU" sz="2400" dirty="0">
                <a:latin typeface="Times New Roman" pitchFamily="18" charset="0"/>
                <a:cs typeface="Times New Roman" pitchFamily="18" charset="0"/>
              </a:rPr>
              <a:t> в работе экзаменуемого</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количеству </a:t>
            </a:r>
            <a:r>
              <a:rPr lang="ru-RU" sz="2400" dirty="0" err="1">
                <a:latin typeface="Times New Roman" pitchFamily="18" charset="0"/>
                <a:cs typeface="Times New Roman" pitchFamily="18" charset="0"/>
              </a:rPr>
              <a:t>микротем</a:t>
            </a:r>
            <a:r>
              <a:rPr lang="ru-RU" sz="2400" dirty="0">
                <a:latin typeface="Times New Roman" pitchFamily="18" charset="0"/>
                <a:cs typeface="Times New Roman" pitchFamily="18" charset="0"/>
              </a:rPr>
              <a:t> в информации о тексте;</a:t>
            </a:r>
          </a:p>
          <a:p>
            <a:pPr algn="just">
              <a:lnSpc>
                <a:spcPct val="80000"/>
              </a:lnSpc>
              <a:buFontTx/>
              <a:buNone/>
            </a:pPr>
            <a:r>
              <a:rPr lang="ru-RU" sz="2400" dirty="0">
                <a:latin typeface="Times New Roman" pitchFamily="18" charset="0"/>
                <a:cs typeface="Times New Roman" pitchFamily="18" charset="0"/>
              </a:rPr>
              <a:t>2) соответствие последовательности </a:t>
            </a:r>
            <a:r>
              <a:rPr lang="ru-RU" sz="2400" dirty="0" err="1">
                <a:latin typeface="Times New Roman" pitchFamily="18" charset="0"/>
                <a:cs typeface="Times New Roman" pitchFamily="18" charset="0"/>
              </a:rPr>
              <a:t>микротем</a:t>
            </a:r>
            <a:r>
              <a:rPr lang="ru-RU" sz="2400" dirty="0">
                <a:latin typeface="Times New Roman" pitchFamily="18" charset="0"/>
                <a:cs typeface="Times New Roman" pitchFamily="18" charset="0"/>
              </a:rPr>
              <a:t> в работе экзаменуемого последовательности </a:t>
            </a:r>
            <a:r>
              <a:rPr lang="ru-RU" sz="2400" dirty="0" err="1">
                <a:latin typeface="Times New Roman" pitchFamily="18" charset="0"/>
                <a:cs typeface="Times New Roman" pitchFamily="18" charset="0"/>
              </a:rPr>
              <a:t>микротем</a:t>
            </a:r>
            <a:r>
              <a:rPr lang="ru-RU" sz="2400" dirty="0">
                <a:latin typeface="Times New Roman" pitchFamily="18" charset="0"/>
                <a:cs typeface="Times New Roman" pitchFamily="18" charset="0"/>
              </a:rPr>
              <a:t> в информации о тексте;</a:t>
            </a:r>
          </a:p>
          <a:p>
            <a:pPr algn="just">
              <a:lnSpc>
                <a:spcPct val="80000"/>
              </a:lnSpc>
              <a:buFontTx/>
              <a:buNone/>
            </a:pPr>
            <a:r>
              <a:rPr lang="ru-RU" sz="2400" dirty="0">
                <a:latin typeface="Times New Roman" pitchFamily="18" charset="0"/>
                <a:cs typeface="Times New Roman" pitchFamily="18" charset="0"/>
              </a:rPr>
              <a:t>3) точность передачи информации в каждой из </a:t>
            </a:r>
            <a:r>
              <a:rPr lang="ru-RU" sz="2400" dirty="0" err="1">
                <a:latin typeface="Times New Roman" pitchFamily="18" charset="0"/>
                <a:cs typeface="Times New Roman" pitchFamily="18" charset="0"/>
              </a:rPr>
              <a:t>микротем</a:t>
            </a:r>
            <a:r>
              <a:rPr lang="ru-RU" sz="2400" dirty="0">
                <a:latin typeface="Times New Roman" pitchFamily="18" charset="0"/>
                <a:cs typeface="Times New Roman" pitchFamily="18" charset="0"/>
              </a:rPr>
              <a:t>.</a:t>
            </a:r>
          </a:p>
          <a:p>
            <a:pPr>
              <a:lnSpc>
                <a:spcPct val="80000"/>
              </a:lnSpc>
            </a:pPr>
            <a:endParaRPr lang="ru-RU" sz="2400" dirty="0">
              <a:latin typeface="Times New Roman" pitchFamily="18" charset="0"/>
              <a:cs typeface="Times New Roman" pitchFamily="18" charset="0"/>
            </a:endParaRPr>
          </a:p>
        </p:txBody>
      </p:sp>
      <p:pic>
        <p:nvPicPr>
          <p:cNvPr id="4"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2"/>
          <p:cNvSpPr>
            <a:spLocks noChangeArrowheads="1" noChangeShapeType="1" noTextEdit="1"/>
          </p:cNvSpPr>
          <p:nvPr/>
        </p:nvSpPr>
        <p:spPr bwMode="auto">
          <a:xfrm>
            <a:off x="1116013" y="1773238"/>
            <a:ext cx="7343775" cy="35274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endParaRPr lang="ru-RU" sz="3600" kern="10" dirty="0">
              <a:ln w="9525">
                <a:round/>
                <a:headEnd/>
                <a:tailEnd/>
              </a:ln>
              <a:solidFill>
                <a:srgbClr val="000099"/>
              </a:solidFill>
              <a:latin typeface="Arial"/>
              <a:cs typeface="Arial"/>
            </a:endParaRPr>
          </a:p>
        </p:txBody>
      </p:sp>
      <p:sp>
        <p:nvSpPr>
          <p:cNvPr id="89091" name="WordArt 3"/>
          <p:cNvSpPr>
            <a:spLocks noChangeArrowheads="1" noChangeShapeType="1" noTextEdit="1"/>
          </p:cNvSpPr>
          <p:nvPr/>
        </p:nvSpPr>
        <p:spPr bwMode="auto">
          <a:xfrm>
            <a:off x="2339975" y="5876925"/>
            <a:ext cx="3816350" cy="431800"/>
          </a:xfrm>
          <a:prstGeom prst="rect">
            <a:avLst/>
          </a:prstGeom>
        </p:spPr>
        <p:txBody>
          <a:bodyPr wrap="none" fromWordArt="1">
            <a:prstTxWarp prst="textPlain">
              <a:avLst>
                <a:gd name="adj" fmla="val 50000"/>
              </a:avLst>
            </a:prstTxWarp>
          </a:bodyPr>
          <a:lstStyle/>
          <a:p>
            <a:pPr algn="ctr"/>
            <a:endParaRPr lang="ru-RU" sz="3600" kern="10" dirty="0">
              <a:ln w="9525">
                <a:solidFill>
                  <a:srgbClr val="FF0000"/>
                </a:solidFill>
                <a:round/>
                <a:headEnd/>
                <a:tailEnd/>
              </a:ln>
              <a:solidFill>
                <a:srgbClr val="000000"/>
              </a:solidFill>
              <a:latin typeface="Arial"/>
              <a:cs typeface="Arial"/>
            </a:endParaRPr>
          </a:p>
        </p:txBody>
      </p:sp>
      <p:pic>
        <p:nvPicPr>
          <p:cNvPr id="1028" name="Picture 4" descr="&amp;Acy;&amp;ncy;&amp;icy;&amp;mcy;&amp;acy;&amp;tscy;&amp;icy;&amp;icy;, &amp;acy;&amp;ncy;&amp;icy;&amp;mcy;&amp;acy;&amp;shcy;&amp;kcy;&amp;icy; &amp;Scy;&amp;ocy;&amp;bcy;&amp;acy;&amp;kcy;&amp;icy;"/>
          <p:cNvPicPr>
            <a:picLocks noChangeAspect="1" noChangeArrowheads="1" noCrop="1"/>
          </p:cNvPicPr>
          <p:nvPr/>
        </p:nvPicPr>
        <p:blipFill>
          <a:blip r:embed="rId2"/>
          <a:srcRect/>
          <a:stretch>
            <a:fillRect/>
          </a:stretch>
        </p:blipFill>
        <p:spPr bwMode="auto">
          <a:xfrm>
            <a:off x="4000502" y="0"/>
            <a:ext cx="5143498" cy="6858000"/>
          </a:xfrm>
          <a:prstGeom prst="rect">
            <a:avLst/>
          </a:prstGeom>
          <a:noFill/>
        </p:spPr>
      </p:pic>
      <p:sp>
        <p:nvSpPr>
          <p:cNvPr id="7" name="Прямоугольник 6"/>
          <p:cNvSpPr/>
          <p:nvPr/>
        </p:nvSpPr>
        <p:spPr>
          <a:xfrm rot="20757213">
            <a:off x="-1387687" y="2246072"/>
            <a:ext cx="643083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Желаю</a:t>
            </a:r>
            <a:endPar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успеха </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на экзамене!</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06437"/>
          </a:xfrm>
        </p:spPr>
        <p:txBody>
          <a:bodyPr/>
          <a:lstStyle/>
          <a:p>
            <a:r>
              <a:rPr lang="ru-RU" sz="4000" b="1" dirty="0">
                <a:solidFill>
                  <a:schemeClr val="bg1"/>
                </a:solidFill>
                <a:latin typeface="Times New Roman" pitchFamily="18" charset="0"/>
                <a:cs typeface="Times New Roman" pitchFamily="18" charset="0"/>
              </a:rPr>
              <a:t>Роль плана</a:t>
            </a:r>
          </a:p>
        </p:txBody>
      </p:sp>
      <p:sp>
        <p:nvSpPr>
          <p:cNvPr id="50179" name="Rectangle 3"/>
          <p:cNvSpPr>
            <a:spLocks noGrp="1" noChangeArrowheads="1"/>
          </p:cNvSpPr>
          <p:nvPr>
            <p:ph type="body" idx="1"/>
          </p:nvPr>
        </p:nvSpPr>
        <p:spPr>
          <a:xfrm>
            <a:off x="214282" y="1285860"/>
            <a:ext cx="8229600" cy="4525963"/>
          </a:xfrm>
        </p:spPr>
        <p:txBody>
          <a:bodyPr/>
          <a:lstStyle/>
          <a:p>
            <a:pPr marL="457200" indent="-457200">
              <a:lnSpc>
                <a:spcPct val="90000"/>
              </a:lnSpc>
              <a:buFontTx/>
              <a:buAutoNum type="arabicPeriod"/>
            </a:pPr>
            <a:r>
              <a:rPr lang="ru-RU" sz="2800" dirty="0">
                <a:latin typeface="Times New Roman" pitchFamily="18" charset="0"/>
                <a:cs typeface="Times New Roman" pitchFamily="18" charset="0"/>
              </a:rPr>
              <a:t>Раскрывает содержание текста</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marL="457200" indent="-457200">
              <a:lnSpc>
                <a:spcPct val="90000"/>
              </a:lnSpc>
              <a:buFontTx/>
              <a:buAutoNum type="arabicPeriod"/>
            </a:pPr>
            <a:r>
              <a:rPr lang="ru-RU" sz="2800" dirty="0">
                <a:latin typeface="Times New Roman" pitchFamily="18" charset="0"/>
                <a:cs typeface="Times New Roman" pitchFamily="18" charset="0"/>
              </a:rPr>
              <a:t>Отражает последовательность развития авторской </a:t>
            </a:r>
            <a:r>
              <a:rPr lang="ru-RU" sz="2800" dirty="0" smtClean="0">
                <a:latin typeface="Times New Roman" pitchFamily="18" charset="0"/>
                <a:cs typeface="Times New Roman" pitchFamily="18" charset="0"/>
              </a:rPr>
              <a:t>мысли.</a:t>
            </a:r>
            <a:endParaRPr lang="ru-RU" sz="2800" dirty="0">
              <a:latin typeface="Times New Roman" pitchFamily="18" charset="0"/>
              <a:cs typeface="Times New Roman" pitchFamily="18" charset="0"/>
            </a:endParaRPr>
          </a:p>
          <a:p>
            <a:pPr marL="457200" indent="-457200">
              <a:lnSpc>
                <a:spcPct val="90000"/>
              </a:lnSpc>
              <a:buFontTx/>
              <a:buAutoNum type="arabicPeriod"/>
            </a:pPr>
            <a:r>
              <a:rPr lang="ru-RU" sz="2800" dirty="0">
                <a:latin typeface="Times New Roman" pitchFamily="18" charset="0"/>
                <a:cs typeface="Times New Roman" pitchFamily="18" charset="0"/>
              </a:rPr>
              <a:t>Восстанавливает в памяти содержание текста</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marL="457200" indent="-457200">
              <a:lnSpc>
                <a:spcPct val="90000"/>
              </a:lnSpc>
              <a:buFontTx/>
              <a:buAutoNum type="arabicPeriod"/>
            </a:pPr>
            <a:r>
              <a:rPr lang="ru-RU" sz="2800" dirty="0">
                <a:latin typeface="Times New Roman" pitchFamily="18" charset="0"/>
                <a:cs typeface="Times New Roman" pitchFamily="18" charset="0"/>
              </a:rPr>
              <a:t>Ускоряет работу над текстом сжатого изложения.</a:t>
            </a:r>
          </a:p>
          <a:p>
            <a:pPr marL="457200" indent="-457200">
              <a:lnSpc>
                <a:spcPct val="90000"/>
              </a:lnSpc>
              <a:buFontTx/>
              <a:buAutoNum type="arabicPeriod"/>
            </a:pPr>
            <a:r>
              <a:rPr lang="ru-RU" sz="2800" dirty="0">
                <a:latin typeface="Times New Roman" pitchFamily="18" charset="0"/>
                <a:cs typeface="Times New Roman" pitchFamily="18" charset="0"/>
              </a:rPr>
              <a:t>Помогает сохранить авторский стиль.</a:t>
            </a:r>
          </a:p>
          <a:p>
            <a:pPr marL="457200" indent="-457200">
              <a:lnSpc>
                <a:spcPct val="90000"/>
              </a:lnSpc>
              <a:buFontTx/>
              <a:buAutoNum type="arabicPeriod"/>
            </a:pPr>
            <a:r>
              <a:rPr lang="ru-RU" sz="2800" dirty="0">
                <a:latin typeface="Times New Roman" pitchFamily="18" charset="0"/>
                <a:cs typeface="Times New Roman" pitchFamily="18" charset="0"/>
              </a:rPr>
              <a:t>Организует самоконтроль.</a:t>
            </a:r>
          </a:p>
          <a:p>
            <a:pPr marL="457200" indent="-457200">
              <a:lnSpc>
                <a:spcPct val="90000"/>
              </a:lnSpc>
              <a:buFontTx/>
              <a:buAutoNum type="arabicPeriod"/>
            </a:pPr>
            <a:r>
              <a:rPr lang="ru-RU" sz="2800" dirty="0">
                <a:latin typeface="Times New Roman" pitchFamily="18" charset="0"/>
                <a:cs typeface="Times New Roman" pitchFamily="18" charset="0"/>
              </a:rPr>
              <a:t>Сосредотачивает внимание на содержании абзацев и текста в целом.</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68313" y="0"/>
            <a:ext cx="8229600" cy="1143000"/>
          </a:xfrm>
        </p:spPr>
        <p:txBody>
          <a:bodyPr/>
          <a:lstStyle/>
          <a:p>
            <a:r>
              <a:rPr lang="ru-RU" sz="3600" b="1" dirty="0">
                <a:solidFill>
                  <a:schemeClr val="bg1"/>
                </a:solidFill>
                <a:latin typeface="Times New Roman" pitchFamily="18" charset="0"/>
                <a:cs typeface="Times New Roman" pitchFamily="18" charset="0"/>
              </a:rPr>
              <a:t>Принципы составления плана.</a:t>
            </a:r>
          </a:p>
        </p:txBody>
      </p:sp>
      <p:sp>
        <p:nvSpPr>
          <p:cNvPr id="32780" name="Rectangle 12"/>
          <p:cNvSpPr>
            <a:spLocks noGrp="1" noChangeArrowheads="1"/>
          </p:cNvSpPr>
          <p:nvPr>
            <p:ph type="body" idx="1"/>
          </p:nvPr>
        </p:nvSpPr>
        <p:spPr/>
        <p:txBody>
          <a:bodyPr/>
          <a:lstStyle/>
          <a:p>
            <a:pPr marL="514350" indent="-514350" algn="just">
              <a:buFontTx/>
              <a:buAutoNum type="arabicPeriod"/>
            </a:pPr>
            <a:r>
              <a:rPr lang="ru-RU" dirty="0" smtClean="0">
                <a:latin typeface="Times New Roman" pitchFamily="18" charset="0"/>
                <a:cs typeface="Times New Roman" pitchFamily="18" charset="0"/>
              </a:rPr>
              <a:t>Выделив </a:t>
            </a:r>
            <a:r>
              <a:rPr lang="ru-RU" dirty="0">
                <a:latin typeface="Times New Roman" pitchFamily="18" charset="0"/>
                <a:cs typeface="Times New Roman" pitchFamily="18" charset="0"/>
              </a:rPr>
              <a:t>в абзацах опорные слова и словосочетания, получаем </a:t>
            </a:r>
            <a:r>
              <a:rPr lang="ru-RU" b="1" dirty="0">
                <a:latin typeface="Times New Roman" pitchFamily="18" charset="0"/>
                <a:cs typeface="Times New Roman" pitchFamily="18" charset="0"/>
              </a:rPr>
              <a:t>назывной</a:t>
            </a:r>
            <a:r>
              <a:rPr lang="ru-RU" dirty="0">
                <a:latin typeface="Times New Roman" pitchFamily="18" charset="0"/>
                <a:cs typeface="Times New Roman" pitchFamily="18" charset="0"/>
              </a:rPr>
              <a:t> план</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14350" indent="-514350" algn="just">
              <a:buNone/>
            </a:pPr>
            <a:endParaRPr lang="ru-RU" dirty="0">
              <a:latin typeface="Times New Roman" pitchFamily="18" charset="0"/>
              <a:cs typeface="Times New Roman" pitchFamily="18" charset="0"/>
            </a:endParaRPr>
          </a:p>
          <a:p>
            <a:pPr algn="just">
              <a:buFontTx/>
              <a:buNone/>
            </a:pPr>
            <a:r>
              <a:rPr lang="ru-RU" dirty="0">
                <a:latin typeface="Times New Roman" pitchFamily="18" charset="0"/>
                <a:cs typeface="Times New Roman" pitchFamily="18" charset="0"/>
              </a:rPr>
              <a:t>2. Поставив вопрос к каждому абзацу, получаем </a:t>
            </a:r>
            <a:r>
              <a:rPr lang="ru-RU" b="1" dirty="0">
                <a:latin typeface="Times New Roman" pitchFamily="18" charset="0"/>
                <a:cs typeface="Times New Roman" pitchFamily="18" charset="0"/>
              </a:rPr>
              <a:t>вопросный</a:t>
            </a:r>
            <a:r>
              <a:rPr lang="ru-RU" dirty="0">
                <a:latin typeface="Times New Roman" pitchFamily="18" charset="0"/>
                <a:cs typeface="Times New Roman" pitchFamily="18" charset="0"/>
              </a:rPr>
              <a:t> план</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FontTx/>
              <a:buNone/>
            </a:pPr>
            <a:endParaRPr lang="ru-RU" dirty="0">
              <a:latin typeface="Times New Roman" pitchFamily="18" charset="0"/>
              <a:cs typeface="Times New Roman" pitchFamily="18" charset="0"/>
            </a:endParaRPr>
          </a:p>
          <a:p>
            <a:pPr algn="just">
              <a:buFontTx/>
              <a:buNone/>
            </a:pPr>
            <a:r>
              <a:rPr lang="ru-RU" dirty="0">
                <a:latin typeface="Times New Roman" pitchFamily="18" charset="0"/>
                <a:cs typeface="Times New Roman" pitchFamily="18" charset="0"/>
              </a:rPr>
              <a:t>3. Ответив на вопрос кратко, получаем </a:t>
            </a:r>
            <a:r>
              <a:rPr lang="ru-RU" b="1" dirty="0">
                <a:latin typeface="Times New Roman" pitchFamily="18" charset="0"/>
                <a:cs typeface="Times New Roman" pitchFamily="18" charset="0"/>
              </a:rPr>
              <a:t>тезисный</a:t>
            </a:r>
            <a:r>
              <a:rPr lang="ru-RU" dirty="0">
                <a:latin typeface="Times New Roman" pitchFamily="18" charset="0"/>
                <a:cs typeface="Times New Roman" pitchFamily="18" charset="0"/>
              </a:rPr>
              <a:t> план.</a:t>
            </a:r>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981075"/>
          </a:xfrm>
        </p:spPr>
        <p:txBody>
          <a:bodyPr/>
          <a:lstStyle/>
          <a:p>
            <a:r>
              <a:rPr lang="ru-RU" sz="3600" b="1" dirty="0">
                <a:solidFill>
                  <a:schemeClr val="bg1"/>
                </a:solidFill>
                <a:latin typeface="Times New Roman" pitchFamily="18" charset="0"/>
                <a:cs typeface="Times New Roman" pitchFamily="18" charset="0"/>
              </a:rPr>
              <a:t>Образец плана текста</a:t>
            </a:r>
          </a:p>
        </p:txBody>
      </p:sp>
      <p:graphicFrame>
        <p:nvGraphicFramePr>
          <p:cNvPr id="52346" name="Group 122"/>
          <p:cNvGraphicFramePr>
            <a:graphicFrameLocks noGrp="1"/>
          </p:cNvGraphicFramePr>
          <p:nvPr>
            <p:ph type="tbl" idx="1"/>
          </p:nvPr>
        </p:nvGraphicFramePr>
        <p:xfrm>
          <a:off x="34925" y="981075"/>
          <a:ext cx="9140825" cy="5240338"/>
        </p:xfrm>
        <a:graphic>
          <a:graphicData uri="http://schemas.openxmlformats.org/drawingml/2006/table">
            <a:tbl>
              <a:tblPr/>
              <a:tblGrid>
                <a:gridCol w="2778125"/>
                <a:gridCol w="1925638"/>
                <a:gridCol w="2279650"/>
                <a:gridCol w="2157412"/>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cs typeface="Times New Roman" pitchFamily="18" charset="0"/>
                        </a:rPr>
                        <a:t>Текст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cs typeface="Times New Roman" pitchFamily="18" charset="0"/>
                        </a:rPr>
                        <a:t>Назывной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cs typeface="Times New Roman" pitchFamily="18" charset="0"/>
                        </a:rPr>
                        <a:t>план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cs typeface="Times New Roman" pitchFamily="18" charset="0"/>
                        </a:rPr>
                        <a:t>Вопросный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cs typeface="Times New Roman" pitchFamily="18" charset="0"/>
                        </a:rPr>
                        <a:t> план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cs typeface="Times New Roman" pitchFamily="18" charset="0"/>
                        </a:rPr>
                        <a:t>Тезисный план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81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Обратимся к древнерусскому зодчеству. Снежная зима и дождливая осень на Руси диктовали свои законы даже при строительстве храмов: высокая крутая кровля не задерживала ни снег, ни воду. По этой причине островерхие шлемовидные купола в русской архитектуре вскоре вытеснили покатые византийские.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Шлемовидные купола в древнерусской</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архитектуре.</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Почему появились шлемовидные купола в древнерусском зодчестве?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Шлемовидная форма куполов оказалась более приспособленной к русскому климату: она не позволяла снегу и дождю скапливаться и вредить строению</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4" name="Rectangle 12"/>
          <p:cNvSpPr>
            <a:spLocks noGrp="1" noChangeArrowheads="1"/>
          </p:cNvSpPr>
          <p:nvPr>
            <p:ph type="title"/>
          </p:nvPr>
        </p:nvSpPr>
        <p:spPr>
          <a:xfrm>
            <a:off x="395288" y="115888"/>
            <a:ext cx="8291512" cy="720725"/>
          </a:xfrm>
        </p:spPr>
        <p:txBody>
          <a:bodyPr/>
          <a:lstStyle/>
          <a:p>
            <a:r>
              <a:rPr lang="ru-RU" sz="2800" b="1" dirty="0">
                <a:solidFill>
                  <a:schemeClr val="bg1"/>
                </a:solidFill>
                <a:latin typeface="Times New Roman" pitchFamily="18" charset="0"/>
                <a:cs typeface="Times New Roman" pitchFamily="18" charset="0"/>
              </a:rPr>
              <a:t>Опорные фразы – ключи к пониманию текста. </a:t>
            </a:r>
            <a:r>
              <a:rPr lang="ru-RU" sz="2800" b="1" dirty="0" smtClean="0">
                <a:solidFill>
                  <a:schemeClr val="bg1"/>
                </a:solidFill>
                <a:latin typeface="Times New Roman" pitchFamily="18" charset="0"/>
                <a:cs typeface="Times New Roman" pitchFamily="18" charset="0"/>
              </a:rPr>
              <a:t/>
            </a:r>
            <a:br>
              <a:rPr lang="ru-RU" sz="2800" b="1" dirty="0" smtClean="0">
                <a:solidFill>
                  <a:schemeClr val="bg1"/>
                </a:solidFill>
                <a:latin typeface="Times New Roman" pitchFamily="18" charset="0"/>
                <a:cs typeface="Times New Roman" pitchFamily="18" charset="0"/>
              </a:rPr>
            </a:br>
            <a:r>
              <a:rPr lang="ru-RU" sz="2800" b="1" dirty="0" smtClean="0">
                <a:solidFill>
                  <a:srgbClr val="FFFF00"/>
                </a:solidFill>
                <a:latin typeface="Times New Roman" pitchFamily="18" charset="0"/>
                <a:cs typeface="Times New Roman" pitchFamily="18" charset="0"/>
              </a:rPr>
              <a:t>1 </a:t>
            </a:r>
            <a:r>
              <a:rPr lang="ru-RU" sz="2800" b="1" dirty="0">
                <a:solidFill>
                  <a:srgbClr val="FFFF00"/>
                </a:solidFill>
                <a:latin typeface="Times New Roman" pitchFamily="18" charset="0"/>
                <a:cs typeface="Times New Roman" pitchFamily="18" charset="0"/>
              </a:rPr>
              <a:t>абзац</a:t>
            </a:r>
          </a:p>
        </p:txBody>
      </p:sp>
      <p:sp>
        <p:nvSpPr>
          <p:cNvPr id="3085" name="Rectangle 13"/>
          <p:cNvSpPr>
            <a:spLocks noGrp="1" noChangeArrowheads="1"/>
          </p:cNvSpPr>
          <p:nvPr>
            <p:ph type="body" sz="half" idx="1"/>
          </p:nvPr>
        </p:nvSpPr>
        <p:spPr>
          <a:xfrm>
            <a:off x="0" y="928670"/>
            <a:ext cx="4643438" cy="5073650"/>
          </a:xfrm>
        </p:spPr>
        <p:txBody>
          <a:bodyPr/>
          <a:lstStyle/>
          <a:p>
            <a:pPr algn="just">
              <a:buFontTx/>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 Подростковый возраст психологи называют самым трудным. В это время многое меняется в человеке. Он осознаёт, что не хочет жить так,  как навязывают ему взрослые. Но сам ещё не может чётко определить жизненные ориентиры. Он хочет войти в большой мир, найти в нём собственное место и в то же время подвергает этот мир жёсткой критике. Мысли и желания подростка в этот период противоречивы, непонятны ему самому. </a:t>
            </a:r>
          </a:p>
        </p:txBody>
      </p:sp>
      <p:sp>
        <p:nvSpPr>
          <p:cNvPr id="3086" name="Rectangle 14"/>
          <p:cNvSpPr>
            <a:spLocks noGrp="1" noChangeArrowheads="1"/>
          </p:cNvSpPr>
          <p:nvPr>
            <p:ph type="body" sz="half" idx="2"/>
          </p:nvPr>
        </p:nvSpPr>
        <p:spPr>
          <a:xfrm>
            <a:off x="4500530" y="2357430"/>
            <a:ext cx="4643470" cy="4813300"/>
          </a:xfrm>
        </p:spPr>
        <p:txBody>
          <a:bodyPr/>
          <a:lstStyle/>
          <a:p>
            <a:pPr algn="just">
              <a:buFontTx/>
              <a:buNone/>
            </a:pPr>
            <a:r>
              <a:rPr lang="en-US" sz="2400" dirty="0">
                <a:solidFill>
                  <a:srgbClr val="FF0066"/>
                </a:solidFill>
                <a:latin typeface="Arial Black" pitchFamily="34" charset="0"/>
              </a:rPr>
              <a:t>   </a:t>
            </a:r>
            <a:r>
              <a:rPr lang="ru-RU" sz="2400" dirty="0">
                <a:solidFill>
                  <a:srgbClr val="C00000"/>
                </a:solidFill>
                <a:latin typeface="Times New Roman" pitchFamily="18" charset="0"/>
                <a:cs typeface="Times New Roman" pitchFamily="18" charset="0"/>
              </a:rPr>
              <a:t>Причины сложности подросткового возраста: максимализм, отсутствие жизненных ориентиров, неспособность разобраться в себе самом.</a:t>
            </a:r>
            <a:r>
              <a:rPr lang="ru-RU" dirty="0">
                <a:solidFill>
                  <a:srgbClr val="C00000"/>
                </a:solidFill>
                <a:latin typeface="Times New Roman" pitchFamily="18" charset="0"/>
                <a:cs typeface="Times New Roman" pitchFamily="18" charset="0"/>
              </a:rPr>
              <a:t> </a:t>
            </a:r>
          </a:p>
          <a:p>
            <a:pPr algn="just"/>
            <a:endParaRPr lang="ru-RU" dirty="0">
              <a:solidFill>
                <a:srgbClr val="C00000"/>
              </a:solidFill>
              <a:latin typeface="Times New Roman" pitchFamily="18" charset="0"/>
              <a:cs typeface="Times New Roman" pitchFamily="18" charset="0"/>
            </a:endParaRPr>
          </a:p>
        </p:txBody>
      </p:sp>
      <p:sp>
        <p:nvSpPr>
          <p:cNvPr id="3078" name="Rectangle 6"/>
          <p:cNvSpPr>
            <a:spLocks noChangeArrowheads="1"/>
          </p:cNvSpPr>
          <p:nvPr/>
        </p:nvSpPr>
        <p:spPr bwMode="auto">
          <a:xfrm>
            <a:off x="468313" y="188913"/>
            <a:ext cx="8229600" cy="647700"/>
          </a:xfrm>
          <a:prstGeom prst="rect">
            <a:avLst/>
          </a:prstGeom>
          <a:noFill/>
          <a:ln w="9525">
            <a:noFill/>
            <a:miter lim="800000"/>
            <a:headEnd/>
            <a:tailEnd/>
          </a:ln>
          <a:effectLst/>
        </p:spPr>
        <p:txBody>
          <a:bodyPr anchor="ctr"/>
          <a:lstStyle/>
          <a:p>
            <a:pPr algn="ctr"/>
            <a:endParaRPr lang="ru-RU" sz="32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5">
                                            <p:txEl>
                                              <p:pRg st="0" end="0"/>
                                            </p:txEl>
                                          </p:spTgt>
                                        </p:tgtEl>
                                        <p:attrNameLst>
                                          <p:attrName>style.visibility</p:attrName>
                                        </p:attrNameLst>
                                      </p:cBhvr>
                                      <p:to>
                                        <p:strVal val="visible"/>
                                      </p:to>
                                    </p:set>
                                    <p:animEffect transition="in" filter="fade">
                                      <p:cBhvr>
                                        <p:cTn id="7" dur="1000"/>
                                        <p:tgtEl>
                                          <p:spTgt spid="3085">
                                            <p:txEl>
                                              <p:pRg st="0" end="0"/>
                                            </p:txEl>
                                          </p:spTgt>
                                        </p:tgtEl>
                                      </p:cBhvr>
                                    </p:animEffect>
                                    <p:anim calcmode="lin" valueType="num">
                                      <p:cBhvr>
                                        <p:cTn id="8" dur="1000" fill="hold"/>
                                        <p:tgtEl>
                                          <p:spTgt spid="30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86">
                                            <p:txEl>
                                              <p:pRg st="0" end="0"/>
                                            </p:txEl>
                                          </p:spTgt>
                                        </p:tgtEl>
                                        <p:attrNameLst>
                                          <p:attrName>style.visibility</p:attrName>
                                        </p:attrNameLst>
                                      </p:cBhvr>
                                      <p:to>
                                        <p:strVal val="visible"/>
                                      </p:to>
                                    </p:set>
                                    <p:animEffect transition="in" filter="fade">
                                      <p:cBhvr>
                                        <p:cTn id="14" dur="1000"/>
                                        <p:tgtEl>
                                          <p:spTgt spid="3086">
                                            <p:txEl>
                                              <p:pRg st="0" end="0"/>
                                            </p:txEl>
                                          </p:spTgt>
                                        </p:tgtEl>
                                      </p:cBhvr>
                                    </p:animEffect>
                                    <p:anim calcmode="lin" valueType="num">
                                      <p:cBhvr>
                                        <p:cTn id="15" dur="1000" fill="hold"/>
                                        <p:tgtEl>
                                          <p:spTgt spid="308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build="p"/>
      <p:bldP spid="308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0" y="981075"/>
            <a:ext cx="4716463" cy="5400675"/>
          </a:xfrm>
        </p:spPr>
        <p:txBody>
          <a:bodyPr/>
          <a:lstStyle/>
          <a:p>
            <a:pPr algn="just">
              <a:lnSpc>
                <a:spcPct val="80000"/>
              </a:lnSpc>
              <a:buFontTx/>
              <a:buNone/>
            </a:pPr>
            <a:r>
              <a:rPr lang="ru-RU" sz="2000" dirty="0">
                <a:latin typeface="Arial Black" pitchFamily="34" charset="0"/>
              </a:rPr>
              <a:t> </a:t>
            </a:r>
            <a:r>
              <a:rPr lang="en-US" sz="2000" dirty="0">
                <a:latin typeface="Arial Black" pitchFamily="34" charset="0"/>
              </a:rPr>
              <a:t>       </a:t>
            </a:r>
            <a:r>
              <a:rPr lang="ru-RU" sz="2400" dirty="0">
                <a:latin typeface="Times New Roman" pitchFamily="18" charset="0"/>
                <a:cs typeface="Times New Roman" pitchFamily="18" charset="0"/>
              </a:rPr>
              <a:t>Познание себя, понимание ответственности за свои действия – это основа становления личности подростка. Прежде поступки совершались импульсивно, под влиянием мгновенных чувств. Ребенок искренне утверждал, что «чашка сама упала», а задача «не решилась». Единственным желанием при этом было, чтобы буря поскорее миновала и родители перестали сердиться. Зато теперь, даже если не случилось никаких неприятностей, начинается мучительный процесс переживаний,</a:t>
            </a:r>
          </a:p>
          <a:p>
            <a:pPr algn="just">
              <a:lnSpc>
                <a:spcPct val="80000"/>
              </a:lnSpc>
              <a:buFontTx/>
              <a:buNone/>
            </a:pPr>
            <a:r>
              <a:rPr lang="ru-RU" sz="2400" dirty="0">
                <a:latin typeface="Times New Roman" pitchFamily="18" charset="0"/>
                <a:cs typeface="Times New Roman" pitchFamily="18" charset="0"/>
              </a:rPr>
              <a:t>      обдумывания своих действий. </a:t>
            </a:r>
            <a:endParaRPr lang="ru-RU" sz="2400" b="1" dirty="0">
              <a:latin typeface="Times New Roman" pitchFamily="18" charset="0"/>
              <a:cs typeface="Times New Roman" pitchFamily="18" charset="0"/>
            </a:endParaRPr>
          </a:p>
        </p:txBody>
      </p:sp>
      <p:sp>
        <p:nvSpPr>
          <p:cNvPr id="27654" name="Rectangle 6"/>
          <p:cNvSpPr>
            <a:spLocks noGrp="1" noChangeArrowheads="1"/>
          </p:cNvSpPr>
          <p:nvPr>
            <p:ph type="body" sz="half" idx="2"/>
          </p:nvPr>
        </p:nvSpPr>
        <p:spPr>
          <a:xfrm>
            <a:off x="4572000" y="2857496"/>
            <a:ext cx="4429156" cy="5400675"/>
          </a:xfrm>
        </p:spPr>
        <p:txBody>
          <a:bodyPr/>
          <a:lstStyle/>
          <a:p>
            <a:pPr algn="just">
              <a:lnSpc>
                <a:spcPct val="80000"/>
              </a:lnSpc>
              <a:buFontTx/>
              <a:buNone/>
            </a:pPr>
            <a:r>
              <a:rPr lang="ru-RU" sz="3200" dirty="0">
                <a:solidFill>
                  <a:srgbClr val="FF0066"/>
                </a:solidFill>
                <a:latin typeface="Arial Black" pitchFamily="34" charset="0"/>
              </a:rPr>
              <a:t>     </a:t>
            </a:r>
            <a:r>
              <a:rPr lang="ru-RU" dirty="0">
                <a:solidFill>
                  <a:srgbClr val="C00000"/>
                </a:solidFill>
                <a:latin typeface="Times New Roman" pitchFamily="18" charset="0"/>
                <a:cs typeface="Times New Roman" pitchFamily="18" charset="0"/>
              </a:rPr>
              <a:t>Основа становления личности подростка - познание себя, понимание ответствен</a:t>
            </a:r>
            <a:r>
              <a:rPr lang="en-US" dirty="0">
                <a:solidFill>
                  <a:srgbClr val="C00000"/>
                </a:solidFill>
                <a:latin typeface="Times New Roman" pitchFamily="18" charset="0"/>
                <a:cs typeface="Times New Roman" pitchFamily="18" charset="0"/>
              </a:rPr>
              <a:t>-</a:t>
            </a:r>
            <a:r>
              <a:rPr lang="ru-RU" dirty="0" err="1">
                <a:solidFill>
                  <a:srgbClr val="C00000"/>
                </a:solidFill>
                <a:latin typeface="Times New Roman" pitchFamily="18" charset="0"/>
                <a:cs typeface="Times New Roman" pitchFamily="18" charset="0"/>
              </a:rPr>
              <a:t>ности</a:t>
            </a:r>
            <a:r>
              <a:rPr lang="ru-RU" dirty="0">
                <a:solidFill>
                  <a:srgbClr val="C00000"/>
                </a:solidFill>
                <a:latin typeface="Times New Roman" pitchFamily="18" charset="0"/>
                <a:cs typeface="Times New Roman" pitchFamily="18" charset="0"/>
              </a:rPr>
              <a:t> за свои действия. </a:t>
            </a:r>
          </a:p>
        </p:txBody>
      </p:sp>
      <p:sp>
        <p:nvSpPr>
          <p:cNvPr id="27656" name="Rectangle 8"/>
          <p:cNvSpPr>
            <a:spLocks noChangeArrowheads="1"/>
          </p:cNvSpPr>
          <p:nvPr/>
        </p:nvSpPr>
        <p:spPr bwMode="auto">
          <a:xfrm>
            <a:off x="2987675" y="260350"/>
            <a:ext cx="3960813" cy="579438"/>
          </a:xfrm>
          <a:prstGeom prst="rect">
            <a:avLst/>
          </a:prstGeom>
          <a:noFill/>
          <a:ln w="9525">
            <a:noFill/>
            <a:miter lim="800000"/>
            <a:headEnd/>
            <a:tailEnd/>
          </a:ln>
          <a:effectLst/>
        </p:spPr>
        <p:txBody>
          <a:bodyPr>
            <a:spAutoFit/>
          </a:bodyPr>
          <a:lstStyle/>
          <a:p>
            <a:pPr algn="ctr"/>
            <a:r>
              <a:rPr lang="ru-RU" sz="3200" b="1" dirty="0">
                <a:solidFill>
                  <a:srgbClr val="FFFF00"/>
                </a:solidFill>
                <a:latin typeface="Times New Roman" pitchFamily="18" charset="0"/>
                <a:cs typeface="Times New Roman" pitchFamily="18" charset="0"/>
              </a:rPr>
              <a:t>2 абзац</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type="body" sz="half" idx="1"/>
          </p:nvPr>
        </p:nvSpPr>
        <p:spPr>
          <a:xfrm>
            <a:off x="0" y="1000108"/>
            <a:ext cx="4643438" cy="5145088"/>
          </a:xfrm>
        </p:spPr>
        <p:txBody>
          <a:bodyPr/>
          <a:lstStyle/>
          <a:p>
            <a:pPr algn="just">
              <a:lnSpc>
                <a:spcPct val="80000"/>
              </a:lnSpc>
              <a:buFontTx/>
              <a:buNone/>
            </a:pPr>
            <a:r>
              <a:rPr lang="en-US" sz="2000" dirty="0">
                <a:latin typeface="Arial Black" pitchFamily="34" charset="0"/>
              </a:rPr>
              <a:t>      </a:t>
            </a:r>
            <a:r>
              <a:rPr lang="ru-RU" sz="2400" dirty="0">
                <a:latin typeface="Times New Roman" pitchFamily="18" charset="0"/>
                <a:cs typeface="Times New Roman" pitchFamily="18" charset="0"/>
              </a:rPr>
              <a:t>Это происходит еще и потому, что подростковый возраст связан с потребностью во внешней оценке, признании значимости собственной личности. Взрослеющему человеку хочется знать, какой он на самом деле. Появляется интерес к собственному внутреннему миру. Сам себе он кажется не таким, как все, а особенным, стремится стать индивидуальностью. Его чувства противоречивы, могут колебаться от</a:t>
            </a:r>
          </a:p>
          <a:p>
            <a:pPr algn="just">
              <a:lnSpc>
                <a:spcPct val="80000"/>
              </a:lnSpc>
              <a:buFontTx/>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уверенности в своей гениальности до неверия в себя.  </a:t>
            </a:r>
          </a:p>
        </p:txBody>
      </p:sp>
      <p:sp>
        <p:nvSpPr>
          <p:cNvPr id="31751" name="Rectangle 7"/>
          <p:cNvSpPr>
            <a:spLocks noGrp="1" noChangeArrowheads="1"/>
          </p:cNvSpPr>
          <p:nvPr>
            <p:ph type="body" sz="half" idx="2"/>
          </p:nvPr>
        </p:nvSpPr>
        <p:spPr>
          <a:xfrm>
            <a:off x="4214810" y="2000240"/>
            <a:ext cx="4714908" cy="5073650"/>
          </a:xfrm>
        </p:spPr>
        <p:txBody>
          <a:bodyPr/>
          <a:lstStyle/>
          <a:p>
            <a:pPr algn="just">
              <a:lnSpc>
                <a:spcPct val="80000"/>
              </a:lnSpc>
              <a:buFontTx/>
              <a:buNone/>
            </a:pPr>
            <a:r>
              <a:rPr lang="ru-RU" sz="1800" dirty="0"/>
              <a:t>        </a:t>
            </a:r>
            <a:r>
              <a:rPr lang="ru-RU" dirty="0" smtClean="0">
                <a:solidFill>
                  <a:srgbClr val="C00000"/>
                </a:solidFill>
                <a:latin typeface="Times New Roman" pitchFamily="18" charset="0"/>
                <a:cs typeface="Times New Roman" pitchFamily="18" charset="0"/>
              </a:rPr>
              <a:t>Противоречивость </a:t>
            </a:r>
            <a:r>
              <a:rPr lang="ru-RU" dirty="0">
                <a:solidFill>
                  <a:srgbClr val="C00000"/>
                </a:solidFill>
                <a:latin typeface="Times New Roman" pitchFamily="18" charset="0"/>
                <a:cs typeface="Times New Roman" pitchFamily="18" charset="0"/>
              </a:rPr>
              <a:t>чувств подростка, потребность в </a:t>
            </a:r>
            <a:r>
              <a:rPr lang="ru-RU" dirty="0" smtClean="0">
                <a:solidFill>
                  <a:srgbClr val="C00000"/>
                </a:solidFill>
                <a:latin typeface="Times New Roman" pitchFamily="18" charset="0"/>
                <a:cs typeface="Times New Roman" pitchFamily="18" charset="0"/>
              </a:rPr>
              <a:t>положительной </a:t>
            </a:r>
            <a:r>
              <a:rPr lang="ru-RU" dirty="0">
                <a:solidFill>
                  <a:srgbClr val="C00000"/>
                </a:solidFill>
                <a:latin typeface="Times New Roman" pitchFamily="18" charset="0"/>
                <a:cs typeface="Times New Roman" pitchFamily="18" charset="0"/>
              </a:rPr>
              <a:t>внешней оценке, стремление стать </a:t>
            </a:r>
            <a:r>
              <a:rPr lang="ru-RU" dirty="0" smtClean="0">
                <a:solidFill>
                  <a:srgbClr val="C00000"/>
                </a:solidFill>
                <a:latin typeface="Times New Roman" pitchFamily="18" charset="0"/>
                <a:cs typeface="Times New Roman" pitchFamily="18" charset="0"/>
              </a:rPr>
              <a:t>индивидуальностью</a:t>
            </a:r>
            <a:r>
              <a:rPr lang="ru-RU" dirty="0">
                <a:solidFill>
                  <a:srgbClr val="C00000"/>
                </a:solidFill>
                <a:latin typeface="Times New Roman" pitchFamily="18" charset="0"/>
                <a:cs typeface="Times New Roman" pitchFamily="18" charset="0"/>
              </a:rPr>
              <a:t>. </a:t>
            </a:r>
          </a:p>
        </p:txBody>
      </p:sp>
      <p:sp>
        <p:nvSpPr>
          <p:cNvPr id="31752" name="Rectangle 8"/>
          <p:cNvSpPr>
            <a:spLocks noChangeArrowheads="1"/>
          </p:cNvSpPr>
          <p:nvPr/>
        </p:nvSpPr>
        <p:spPr bwMode="auto">
          <a:xfrm>
            <a:off x="2987675" y="260350"/>
            <a:ext cx="3960813" cy="579438"/>
          </a:xfrm>
          <a:prstGeom prst="rect">
            <a:avLst/>
          </a:prstGeom>
          <a:noFill/>
          <a:ln w="9525">
            <a:noFill/>
            <a:miter lim="800000"/>
            <a:headEnd/>
            <a:tailEnd/>
          </a:ln>
          <a:effectLst/>
        </p:spPr>
        <p:txBody>
          <a:bodyPr>
            <a:spAutoFit/>
          </a:bodyPr>
          <a:lstStyle/>
          <a:p>
            <a:pPr algn="ctr"/>
            <a:r>
              <a:rPr lang="ru-RU" sz="3200">
                <a:solidFill>
                  <a:srgbClr val="FFFF00"/>
                </a:solidFill>
                <a:latin typeface="Arial Black" pitchFamily="34" charset="0"/>
              </a:rPr>
              <a:t>3 абзац</a:t>
            </a:r>
          </a:p>
        </p:txBody>
      </p:sp>
      <p:pic>
        <p:nvPicPr>
          <p:cNvPr id="5" name="Picture 2" descr="http://ortonschool16.kuz-edu.ru/files/ortonschool16/52528459.png"/>
          <p:cNvPicPr>
            <a:picLocks noChangeAspect="1" noChangeArrowheads="1"/>
          </p:cNvPicPr>
          <p:nvPr/>
        </p:nvPicPr>
        <p:blipFill>
          <a:blip r:embed="rId2"/>
          <a:srcRect/>
          <a:stretch>
            <a:fillRect/>
          </a:stretch>
        </p:blipFill>
        <p:spPr bwMode="auto">
          <a:xfrm>
            <a:off x="0" y="142852"/>
            <a:ext cx="1981200" cy="657226"/>
          </a:xfrm>
          <a:prstGeom prst="rect">
            <a:avLst/>
          </a:prstGeom>
          <a:noFill/>
        </p:spPr>
      </p:pic>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Интернет">
  <a:themeElements>
    <a:clrScheme name="Интерне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Интернет">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Интерне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Интернет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Интернет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Интернет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Интернет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Интернет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Интернет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Интернет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Интернет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Интернет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Интернет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Интернет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Интернет</Template>
  <TotalTime>558</TotalTime>
  <Words>2432</Words>
  <Application>Microsoft Office PowerPoint</Application>
  <PresentationFormat>Экран (4:3)</PresentationFormat>
  <Paragraphs>166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Интернет</vt:lpstr>
      <vt:lpstr>Система упражнений по подготовке к написанию сжатого изложения</vt:lpstr>
      <vt:lpstr>Сжатое изложение </vt:lpstr>
      <vt:lpstr>Слайд 3</vt:lpstr>
      <vt:lpstr>Роль плана</vt:lpstr>
      <vt:lpstr>Принципы составления плана.</vt:lpstr>
      <vt:lpstr>Образец плана текста</vt:lpstr>
      <vt:lpstr>Опорные фразы – ключи к пониманию текста.  1 абзац</vt:lpstr>
      <vt:lpstr>Слайд 8</vt:lpstr>
      <vt:lpstr>Слайд 9</vt:lpstr>
      <vt:lpstr>Слайд 10</vt:lpstr>
      <vt:lpstr>Слайд 11</vt:lpstr>
      <vt:lpstr>Перестройте сложные предложение в простые, сохраняя их суть. </vt:lpstr>
      <vt:lpstr>Слайд 13</vt:lpstr>
      <vt:lpstr>Слайд 14</vt:lpstr>
      <vt:lpstr>Слайд 15</vt:lpstr>
      <vt:lpstr>Сократите сложное предложение за счет менее существенной части.</vt:lpstr>
      <vt:lpstr>Замените фрагменты предложений обобщающими понятиями. </vt:lpstr>
      <vt:lpstr>Слайд 18</vt:lpstr>
      <vt:lpstr>Исключите повторы и объедините предложения.</vt:lpstr>
      <vt:lpstr>Замените прямую речь косвенной, сохранив смысл высказывания.</vt:lpstr>
      <vt:lpstr>Изложите указанную часть текста одним предложением.</vt:lpstr>
      <vt:lpstr>Сжато изложите содержание  абзаца. </vt:lpstr>
      <vt:lpstr>Напишите текст, объединяющий общую информацию высказываний</vt:lpstr>
      <vt:lpstr>Проверяем себя</vt:lpstr>
      <vt:lpstr>Проверяем себя</vt:lpstr>
      <vt:lpstr>Проверяем себя</vt:lpstr>
      <vt:lpstr>Проверяем себя</vt:lpstr>
      <vt:lpstr>          Проверяем себя</vt:lpstr>
      <vt:lpstr>           Проверяем себя</vt:lpstr>
      <vt:lpstr>         Проверяем себя</vt:lpstr>
      <vt:lpstr>Внимание! </vt:lpstr>
      <vt:lpstr>Слайд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Admin</cp:lastModifiedBy>
  <cp:revision>26</cp:revision>
  <dcterms:created xsi:type="dcterms:W3CDTF">2011-04-30T01:14:00Z</dcterms:created>
  <dcterms:modified xsi:type="dcterms:W3CDTF">2017-10-30T08:54:37Z</dcterms:modified>
</cp:coreProperties>
</file>