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7" r:id="rId3"/>
    <p:sldId id="269" r:id="rId4"/>
    <p:sldId id="270" r:id="rId5"/>
    <p:sldId id="275" r:id="rId6"/>
    <p:sldId id="272" r:id="rId7"/>
    <p:sldId id="277" r:id="rId8"/>
    <p:sldId id="274" r:id="rId9"/>
    <p:sldId id="263" r:id="rId10"/>
    <p:sldId id="278" r:id="rId11"/>
    <p:sldId id="265" r:id="rId12"/>
    <p:sldId id="276" r:id="rId13"/>
    <p:sldId id="271" r:id="rId14"/>
  </p:sldIdLst>
  <p:sldSz cx="9144000" cy="6858000" type="screen4x3"/>
  <p:notesSz cx="6669088" cy="98964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39" autoAdjust="0"/>
    <p:restoredTop sz="94660"/>
  </p:normalViewPr>
  <p:slideViewPr>
    <p:cSldViewPr>
      <p:cViewPr>
        <p:scale>
          <a:sx n="72" d="100"/>
          <a:sy n="72" d="100"/>
        </p:scale>
        <p:origin x="-1326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5D28D-E3AF-4D48-A151-F485186C1C32}" type="datetimeFigureOut">
              <a:rPr lang="ru-RU" smtClean="0"/>
              <a:pPr/>
              <a:t>27.01.2016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40AB5-9BED-431C-8AB9-B3942A6B503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5D28D-E3AF-4D48-A151-F485186C1C32}" type="datetimeFigureOut">
              <a:rPr lang="ru-RU" smtClean="0"/>
              <a:pPr/>
              <a:t>27.01.2016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40AB5-9BED-431C-8AB9-B3942A6B503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5D28D-E3AF-4D48-A151-F485186C1C32}" type="datetimeFigureOut">
              <a:rPr lang="ru-RU" smtClean="0"/>
              <a:pPr/>
              <a:t>27.01.2016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40AB5-9BED-431C-8AB9-B3942A6B503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5D28D-E3AF-4D48-A151-F485186C1C32}" type="datetimeFigureOut">
              <a:rPr lang="ru-RU" smtClean="0"/>
              <a:pPr/>
              <a:t>27.01.2016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40AB5-9BED-431C-8AB9-B3942A6B503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5D28D-E3AF-4D48-A151-F485186C1C32}" type="datetimeFigureOut">
              <a:rPr lang="ru-RU" smtClean="0"/>
              <a:pPr/>
              <a:t>27.01.2016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40AB5-9BED-431C-8AB9-B3942A6B503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5D28D-E3AF-4D48-A151-F485186C1C32}" type="datetimeFigureOut">
              <a:rPr lang="ru-RU" smtClean="0"/>
              <a:pPr/>
              <a:t>27.01.2016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40AB5-9BED-431C-8AB9-B3942A6B503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5D28D-E3AF-4D48-A151-F485186C1C32}" type="datetimeFigureOut">
              <a:rPr lang="ru-RU" smtClean="0"/>
              <a:pPr/>
              <a:t>27.01.2016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40AB5-9BED-431C-8AB9-B3942A6B503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5D28D-E3AF-4D48-A151-F485186C1C32}" type="datetimeFigureOut">
              <a:rPr lang="ru-RU" smtClean="0"/>
              <a:pPr/>
              <a:t>27.01.2016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40AB5-9BED-431C-8AB9-B3942A6B503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5D28D-E3AF-4D48-A151-F485186C1C32}" type="datetimeFigureOut">
              <a:rPr lang="ru-RU" smtClean="0"/>
              <a:pPr/>
              <a:t>27.01.2016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40AB5-9BED-431C-8AB9-B3942A6B503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5D28D-E3AF-4D48-A151-F485186C1C32}" type="datetimeFigureOut">
              <a:rPr lang="ru-RU" smtClean="0"/>
              <a:pPr/>
              <a:t>27.01.2016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40AB5-9BED-431C-8AB9-B3942A6B503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5D28D-E3AF-4D48-A151-F485186C1C32}" type="datetimeFigureOut">
              <a:rPr lang="ru-RU" smtClean="0"/>
              <a:pPr/>
              <a:t>27.01.2016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40AB5-9BED-431C-8AB9-B3942A6B503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92D05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25D28D-E3AF-4D48-A151-F485186C1C32}" type="datetimeFigureOut">
              <a:rPr lang="ru-RU" smtClean="0"/>
              <a:pPr/>
              <a:t>27.01.2016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E40AB5-9BED-431C-8AB9-B3942A6B503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2571744"/>
            <a:ext cx="8272466" cy="1470025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Характеристика объекта</a:t>
            </a:r>
            <a:b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(информатика, 3 класс)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59739" y="4437112"/>
            <a:ext cx="5883566" cy="1736172"/>
          </a:xfrm>
        </p:spPr>
        <p:txBody>
          <a:bodyPr>
            <a:normAutofit lnSpcReduction="10000"/>
          </a:bodyPr>
          <a:lstStyle/>
          <a:p>
            <a:pPr algn="l"/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Автор: </a:t>
            </a:r>
            <a:r>
              <a:rPr lang="ru-RU" sz="2400" b="1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Лепахина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Елена Дмитриевна, </a:t>
            </a:r>
          </a:p>
          <a:p>
            <a:pPr algn="l"/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учитель информатики и ИКТ </a:t>
            </a:r>
          </a:p>
          <a:p>
            <a:pPr algn="l"/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МБОУ «</a:t>
            </a:r>
            <a:r>
              <a:rPr lang="ru-RU" sz="2400" b="1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Лакшинская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школа»</a:t>
            </a:r>
          </a:p>
          <a:p>
            <a:pPr algn="l"/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1\Desktop\comput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736" y="188640"/>
            <a:ext cx="2528239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\Desktop\search engine optimization made easy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7427"/>
            <a:ext cx="2304163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806382" y="2629995"/>
            <a:ext cx="2188301" cy="1164390"/>
          </a:xfrm>
          <a:prstGeom prst="roundRect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Характеристика объекта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35596" y="1628800"/>
            <a:ext cx="1512168" cy="684786"/>
          </a:xfrm>
          <a:prstGeom prst="roundRect">
            <a:avLst/>
          </a:prstGeom>
          <a:solidFill>
            <a:srgbClr val="CC66FF"/>
          </a:solidFill>
          <a:ln>
            <a:solidFill>
              <a:srgbClr val="7030A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Имя </a:t>
            </a:r>
            <a:r>
              <a:rPr lang="ru-RU" b="1" dirty="0">
                <a:solidFill>
                  <a:schemeClr val="tx1"/>
                </a:solidFill>
              </a:rPr>
              <a:t>объекта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28927" y="4480055"/>
            <a:ext cx="1424240" cy="922226"/>
          </a:xfrm>
          <a:prstGeom prst="roundRect">
            <a:avLst/>
          </a:prstGeom>
          <a:solidFill>
            <a:srgbClr val="CC66FF"/>
          </a:solidFill>
          <a:ln>
            <a:solidFill>
              <a:srgbClr val="7030A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Действия </a:t>
            </a:r>
            <a:r>
              <a:rPr lang="ru-RU" b="1" dirty="0">
                <a:solidFill>
                  <a:schemeClr val="tx1"/>
                </a:solidFill>
              </a:rPr>
              <a:t>объекта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28090" y="4074952"/>
            <a:ext cx="1911662" cy="1008112"/>
          </a:xfrm>
          <a:prstGeom prst="roundRect">
            <a:avLst/>
          </a:prstGeom>
          <a:solidFill>
            <a:srgbClr val="CC66FF"/>
          </a:solidFill>
          <a:ln>
            <a:solidFill>
              <a:srgbClr val="7030A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Составные части </a:t>
            </a:r>
            <a:r>
              <a:rPr lang="ru-RU" b="1" dirty="0">
                <a:solidFill>
                  <a:schemeClr val="tx1"/>
                </a:solidFill>
              </a:rPr>
              <a:t>объекта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662318" y="3535075"/>
            <a:ext cx="2002093" cy="760600"/>
          </a:xfrm>
          <a:prstGeom prst="roundRect">
            <a:avLst/>
          </a:prstGeom>
          <a:solidFill>
            <a:srgbClr val="CC66FF"/>
          </a:solidFill>
          <a:ln>
            <a:solidFill>
              <a:srgbClr val="7030A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Внешние признаки </a:t>
            </a:r>
            <a:r>
              <a:rPr lang="ru-RU" b="1" dirty="0">
                <a:solidFill>
                  <a:schemeClr val="tx1"/>
                </a:solidFill>
              </a:rPr>
              <a:t>объекта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043569" y="988909"/>
            <a:ext cx="1713925" cy="639891"/>
          </a:xfrm>
          <a:prstGeom prst="roundRect">
            <a:avLst/>
          </a:prstGeom>
          <a:solidFill>
            <a:srgbClr val="CC66FF"/>
          </a:solidFill>
          <a:ln>
            <a:solidFill>
              <a:srgbClr val="7030A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Назначение </a:t>
            </a:r>
            <a:r>
              <a:rPr lang="ru-RU" b="1" dirty="0">
                <a:solidFill>
                  <a:schemeClr val="tx1"/>
                </a:solidFill>
              </a:rPr>
              <a:t>объекта</a:t>
            </a:r>
          </a:p>
        </p:txBody>
      </p:sp>
      <p:sp>
        <p:nvSpPr>
          <p:cNvPr id="5" name="Овал 4"/>
          <p:cNvSpPr/>
          <p:nvPr/>
        </p:nvSpPr>
        <p:spPr>
          <a:xfrm>
            <a:off x="5678311" y="2571303"/>
            <a:ext cx="1483229" cy="501217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форма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6451028" y="2006056"/>
            <a:ext cx="1442898" cy="49587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цвет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7161540" y="1391070"/>
            <a:ext cx="1300808" cy="47546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размер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7472316" y="733534"/>
            <a:ext cx="1671684" cy="510749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материал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952815" y="6021288"/>
            <a:ext cx="2088232" cy="7200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Выполняет сам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4395666" y="5986333"/>
            <a:ext cx="2088232" cy="7200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Выполняют над ним</a:t>
            </a:r>
            <a:endParaRPr lang="ru-RU" b="1" dirty="0">
              <a:solidFill>
                <a:schemeClr val="tx1"/>
              </a:solidFill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4041047" y="3780821"/>
            <a:ext cx="0" cy="58428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4962461" y="3402482"/>
            <a:ext cx="728930" cy="37833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V="1">
            <a:off x="3900531" y="1772816"/>
            <a:ext cx="2" cy="8151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H="1" flipV="1">
            <a:off x="1907705" y="2420888"/>
            <a:ext cx="864095" cy="58440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H="1">
            <a:off x="2123728" y="3563156"/>
            <a:ext cx="648072" cy="37833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Соединительная линия уступом 33"/>
          <p:cNvCxnSpPr/>
          <p:nvPr/>
        </p:nvCxnSpPr>
        <p:spPr>
          <a:xfrm rot="16200000" flipV="1">
            <a:off x="6833961" y="3186825"/>
            <a:ext cx="490634" cy="262028"/>
          </a:xfrm>
          <a:prstGeom prst="bentConnector3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Соединительная линия уступом 36"/>
          <p:cNvCxnSpPr>
            <a:endCxn id="12" idx="4"/>
          </p:cNvCxnSpPr>
          <p:nvPr/>
        </p:nvCxnSpPr>
        <p:spPr>
          <a:xfrm rot="5400000" flipH="1" flipV="1">
            <a:off x="6622819" y="3013500"/>
            <a:ext cx="1061226" cy="38089"/>
          </a:xfrm>
          <a:prstGeom prst="bentConnector3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Соединительная линия уступом 39"/>
          <p:cNvCxnSpPr/>
          <p:nvPr/>
        </p:nvCxnSpPr>
        <p:spPr>
          <a:xfrm rot="5400000" flipH="1" flipV="1">
            <a:off x="6753887" y="2332582"/>
            <a:ext cx="1658899" cy="746088"/>
          </a:xfrm>
          <a:prstGeom prst="bentConnector3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Соединительная линия уступом 43"/>
          <p:cNvCxnSpPr/>
          <p:nvPr/>
        </p:nvCxnSpPr>
        <p:spPr>
          <a:xfrm rot="5400000" flipH="1" flipV="1">
            <a:off x="6761974" y="1692601"/>
            <a:ext cx="2290793" cy="1394159"/>
          </a:xfrm>
          <a:prstGeom prst="bentConnector3">
            <a:avLst>
              <a:gd name="adj1" fmla="val 18183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 flipH="1">
            <a:off x="3167844" y="5402281"/>
            <a:ext cx="468052" cy="47979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>
            <a:off x="4395666" y="5402281"/>
            <a:ext cx="543560" cy="47979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33425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85852" y="0"/>
            <a:ext cx="65008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Методические рекомендации          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5858008"/>
              </p:ext>
            </p:extLst>
          </p:nvPr>
        </p:nvGraphicFramePr>
        <p:xfrm>
          <a:off x="285720" y="714354"/>
          <a:ext cx="8572560" cy="49416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72560"/>
              </a:tblGrid>
              <a:tr h="42863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Задание №1</a:t>
                      </a:r>
                      <a:endParaRPr lang="ru-RU" sz="2000" dirty="0"/>
                    </a:p>
                  </a:txBody>
                  <a:tcPr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16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en-US" dirty="0" smtClean="0"/>
                        <a:t>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На выполнение отводится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не более 5 минут;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Каждый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ученик в классе выполняет это задание индивидуально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;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Задание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состоит из несколько этапов, с нарастанием  уровня сложности. В целом, задание среднего уровня сложности, поэтому рекомендую использовать его при изучении или повторении нового материала, а также можно рассматривать как домашнее задание;</a:t>
                      </a: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При  оценке деятельности  использовать самопроверку/взаимопроверку по ключу, который после выполнения задания размещается на интерактивной доске , учитель только контролирует и делает коррекцию;</a:t>
                      </a:r>
                      <a:endParaRPr lang="ru-RU" sz="1600" dirty="0"/>
                    </a:p>
                  </a:txBody>
                  <a:tcPr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981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Задание №5</a:t>
                      </a:r>
                      <a:endParaRPr lang="ru-RU" sz="2000" dirty="0"/>
                    </a:p>
                  </a:txBody>
                  <a:tcPr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5715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Для мотивации учащихся рекомендую разделить класс на 2 группы по 6-7 человек,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имеющих разный уровень знаний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endParaRPr lang="ru-RU" sz="16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buFont typeface="Wingdings" pitchFamily="2" charset="2"/>
                        <a:buChar char="§"/>
                      </a:pP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Каждой группе дается 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одинаковое задание.</a:t>
                      </a:r>
                      <a:endParaRPr lang="ru-RU" sz="16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выполнение отводится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 более 10 минут;</a:t>
                      </a:r>
                    </a:p>
                    <a:p>
                      <a:pPr algn="just">
                        <a:buFont typeface="Wingdings" pitchFamily="2" charset="2"/>
                        <a:buChar char="§"/>
                      </a:pP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Обратите внимания, что в задании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несколько этапов, они разноуровневые, это сделано специально, чтобы каждый ученик в группе мог себя проявить, причем более сильный, при надобности, пришел на помощь  более слабому;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600" dirty="0"/>
                    </a:p>
                  </a:txBody>
                  <a:tcPr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2290279"/>
              </p:ext>
            </p:extLst>
          </p:nvPr>
        </p:nvGraphicFramePr>
        <p:xfrm>
          <a:off x="214282" y="142844"/>
          <a:ext cx="8786874" cy="569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86874"/>
              </a:tblGrid>
              <a:tr h="7858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6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Процессы возбуждения и торможения в коре больших полушарий головного мозга у младших школьников сменяются довольно быстро, поэтому внимание ребенка отличается легкой переключаемостью и отвлечением. Это мешает ему сосредоточиться на одном объекте,</a:t>
                      </a:r>
                      <a:r>
                        <a:rPr lang="ru-RU" sz="1600" b="0" i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он быстро отвлекается. Для того, чтобы этого не произошло, в данном задании 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предусмотрены разные виды деятельности.</a:t>
                      </a:r>
                    </a:p>
                    <a:p>
                      <a:pPr algn="just">
                        <a:buFont typeface="Wingdings" pitchFamily="2" charset="2"/>
                        <a:buChar char="§"/>
                      </a:pP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Важно не забыть, что после работы на компьютере, надо сделать зарядку для глаз.</a:t>
                      </a:r>
                    </a:p>
                    <a:p>
                      <a:pPr algn="just">
                        <a:buFont typeface="Wingdings" pitchFamily="2" charset="2"/>
                        <a:buChar char="§"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Первые четыре этапа ведется групповая работа, этап 5 и 6 - совместная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работа всего класса, контроль и модерация действий осуществляется учителем. Р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езультаты групповой работы сравниваются с шаблоном, выведенном на интерактивную доску;</a:t>
                      </a:r>
                    </a:p>
                    <a:p>
                      <a:pPr algn="just">
                        <a:buFont typeface="Wingdings" pitchFamily="2" charset="2"/>
                        <a:buChar char="§"/>
                      </a:pP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Оценка деятельности проводится самими учащимися, учитель делает коррекцию и  предлагает критерии оценки, которые выведены на доску или распечатаны и выданы в каждую группу.</a:t>
                      </a:r>
                    </a:p>
                    <a:p>
                      <a:pPr algn="just">
                        <a:buFont typeface="Wingdings" pitchFamily="2" charset="2"/>
                        <a:buChar char="§"/>
                      </a:pP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Задание довольно сложное, поэтому его рекомендую  использовать на этапах  закрепления,    </a:t>
                      </a:r>
                    </a:p>
                    <a:p>
                      <a:pPr algn="just">
                        <a:buFont typeface="Wingdings" pitchFamily="2" charset="2"/>
                        <a:buNone/>
                      </a:pP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контроля или повторения темы.</a:t>
                      </a:r>
                      <a:endParaRPr lang="ru-RU" sz="1600" dirty="0"/>
                    </a:p>
                  </a:txBody>
                  <a:tcPr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648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Задание №4</a:t>
                      </a:r>
                      <a:endParaRPr lang="ru-RU" sz="1600" dirty="0"/>
                    </a:p>
                  </a:txBody>
                  <a:tcPr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785819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Данное задание среднего уровня сложности, рекомендую использовать его при объяснении или закрепление нового материала;</a:t>
                      </a: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Работа ведется с целым классом, используется  интерактивная доска;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Чтобы задействовать весь класс, таблица заполняется по цепочки;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Варианты заполнения таблицы:</a:t>
                      </a:r>
                    </a:p>
                    <a:p>
                      <a:pPr>
                        <a:buFont typeface="Wingdings" pitchFamily="2" charset="2"/>
                        <a:buNone/>
                      </a:pP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а) слова вписываются маркером (например, красным – части компьютера, синим- функции);</a:t>
                      </a:r>
                    </a:p>
                    <a:p>
                      <a:pPr>
                        <a:buFont typeface="Wingdings" pitchFamily="2" charset="2"/>
                        <a:buNone/>
                      </a:pP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б) после того как учащиеся называют все части объекта и их  функции, на интерактивной доске </a:t>
                      </a:r>
                    </a:p>
                    <a:p>
                      <a:pPr>
                        <a:buFont typeface="Wingdings" pitchFamily="2" charset="2"/>
                        <a:buNone/>
                      </a:pP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 учитель открывает  шторку со словами для справки, они перетаскиваются в таблицу.</a:t>
                      </a:r>
                      <a:endParaRPr lang="ru-RU" sz="1600" dirty="0"/>
                    </a:p>
                  </a:txBody>
                  <a:tcPr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85852" y="0"/>
            <a:ext cx="65008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4859682"/>
              </p:ext>
            </p:extLst>
          </p:nvPr>
        </p:nvGraphicFramePr>
        <p:xfrm>
          <a:off x="357158" y="428604"/>
          <a:ext cx="8429684" cy="54597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29684"/>
              </a:tblGrid>
              <a:tr h="42863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Задание №3</a:t>
                      </a:r>
                      <a:endParaRPr lang="ru-RU" sz="2000" dirty="0"/>
                    </a:p>
                  </a:txBody>
                  <a:tcPr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16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en-US" dirty="0" smtClean="0"/>
                        <a:t>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Данное задание большое по объему, 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состоит из несколько этапов, с нарастанием  уровня  сложности, предусматривает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разные виды деятельности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;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Для выполнения первых двух этапов используется рабочая тетрадь на печатной основе, 3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 4 этапы выполняются на компьютере,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учащиеся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отрабатывают навыки работы с текстом в графическом редакторе и  демонстрирует умения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использовать инструмент «Надпись»;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Важно! 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Каждый ребенок при выполнении 3 этапа сам выбирает общее свойство объектов (цвет, форму, действия, элементный состав), поэтому рисунки  у всех должны получится абсолютно разные. 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Обязательно отметить оригинальность!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Проконтролировать, чтобы не случилось копирования чужих идей. </a:t>
                      </a: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Между сменой деятельности рекомендую сделать физ.минутку .</a:t>
                      </a:r>
                      <a:endParaRPr lang="ru-RU" sz="1600" dirty="0"/>
                    </a:p>
                  </a:txBody>
                  <a:tcPr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981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Задание №2</a:t>
                      </a:r>
                      <a:endParaRPr lang="ru-RU" sz="2000" dirty="0"/>
                    </a:p>
                  </a:txBody>
                  <a:tcPr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5715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Это задание имеет невысокий уровень сложность, поэтому первую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часть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рекомендую 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выполнять как домашнее задание, вторую часть - в классе, используя  электронное пособие к учебнику. Компьютер заменить роль учителя и  контролера правильности выполнения задания. Каждый ученик проверку осуществлять индивидуально, вначале урока или на перемене перед ним;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При объяснении домашнего задания, подчеркнуть, что действия объекта в данном случае являются отличительным свойством каждого объекта, составляющим его специфичность. </a:t>
                      </a:r>
                    </a:p>
                    <a:p>
                      <a:pPr algn="just">
                        <a:buFont typeface="Wingdings" pitchFamily="2" charset="2"/>
                        <a:buNone/>
                      </a:pPr>
                      <a:endParaRPr lang="ru-RU" sz="1600" dirty="0"/>
                    </a:p>
                  </a:txBody>
                  <a:tcPr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7158" y="0"/>
            <a:ext cx="7715272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6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Планируемые результаты обучения</a:t>
            </a:r>
            <a:endParaRPr lang="ru-RU" sz="3600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9028882"/>
              </p:ext>
            </p:extLst>
          </p:nvPr>
        </p:nvGraphicFramePr>
        <p:xfrm>
          <a:off x="142844" y="714356"/>
          <a:ext cx="8858313" cy="5915373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4393147"/>
                <a:gridCol w="504132"/>
                <a:gridCol w="3961034"/>
              </a:tblGrid>
              <a:tr h="428628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Личностные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dirty="0" err="1" smtClean="0"/>
                        <a:t>Метапредметные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6859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Самоопределение: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600" dirty="0" smtClean="0"/>
                        <a:t> способность адекватно судить о причинах своего успеха /неуспеха в учении , умение аргументировать свои взгляды;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600" dirty="0" smtClean="0"/>
                        <a:t>развитие инициативности</a:t>
                      </a:r>
                      <a:r>
                        <a:rPr lang="ru-RU" sz="1600" baseline="0" dirty="0" smtClean="0"/>
                        <a:t> и любознательности</a:t>
                      </a:r>
                      <a:endParaRPr lang="en-US" sz="1600" baseline="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600" baseline="0" dirty="0" smtClean="0"/>
                        <a:t> формирование сознательного отношения к ЗОЖ</a:t>
                      </a:r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600" dirty="0" smtClean="0"/>
                        <a:t>Регулятивные УУД: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600" dirty="0" smtClean="0"/>
                        <a:t> умение работать в материальной и информационной среде, применять ИКТ- компетенции для решения учебных задач 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8493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err="1" smtClean="0"/>
                        <a:t>Смыслообразование</a:t>
                      </a:r>
                      <a:r>
                        <a:rPr lang="ru-RU" sz="1600" dirty="0" smtClean="0"/>
                        <a:t>: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600" dirty="0" smtClean="0"/>
                        <a:t> формирование  положительной мотивации к творческому труду, учебно-познавательной</a:t>
                      </a:r>
                    </a:p>
                    <a:p>
                      <a:r>
                        <a:rPr lang="ru-RU" sz="1600" dirty="0" smtClean="0"/>
                        <a:t>деятельности, работе на результат;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600" dirty="0" smtClean="0"/>
                        <a:t> формирование научного мировоззрения на основе современных достижений науки и техники;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600" dirty="0" smtClean="0"/>
                        <a:t> </a:t>
                      </a:r>
                      <a:r>
                        <a:rPr lang="ru-RU" sz="1800" dirty="0" smtClean="0"/>
                        <a:t> </a:t>
                      </a:r>
                      <a:r>
                        <a:rPr lang="ru-RU" sz="1600" dirty="0" smtClean="0"/>
                        <a:t>актуализация сведений из личного жизненного опыта;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600" dirty="0" smtClean="0"/>
                        <a:t> предоставление права выбора</a:t>
                      </a:r>
                      <a:endParaRPr lang="ru-RU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600" smtClean="0"/>
                        <a:t>              Познавательные УУД: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17925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600" u="none" dirty="0" smtClean="0"/>
                        <a:t>общеучебные УДД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ru-RU" sz="1200" b="1" i="0" u="none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600" dirty="0" smtClean="0"/>
                        <a:t>  развитие читательских умений, </a:t>
                      </a:r>
                      <a:r>
                        <a:rPr lang="ru-RU" sz="1600" dirty="0" err="1" smtClean="0"/>
                        <a:t>готов-ность</a:t>
                      </a:r>
                      <a:r>
                        <a:rPr lang="ru-RU" sz="1600" dirty="0" smtClean="0"/>
                        <a:t> и способность к самостоятельной информационно-познавательной </a:t>
                      </a:r>
                      <a:r>
                        <a:rPr lang="ru-RU" sz="1600" dirty="0" err="1" smtClean="0"/>
                        <a:t>деятель-ности</a:t>
                      </a:r>
                      <a:r>
                        <a:rPr lang="ru-RU" sz="1600" dirty="0" smtClean="0"/>
                        <a:t>, включая умение ориентироваться в  различных источниках информации;</a:t>
                      </a:r>
                    </a:p>
                    <a:p>
                      <a:pPr lvl="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Char char="•"/>
                      </a:pPr>
                      <a:r>
                        <a:rPr lang="ru-RU" sz="1600" dirty="0" smtClean="0"/>
                        <a:t> овладение сведениями о свойствах и отношениях между объектами;</a:t>
                      </a:r>
                    </a:p>
                    <a:p>
                      <a:pPr lvl="0" algn="l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Char char="•"/>
                      </a:pPr>
                      <a:r>
                        <a:rPr lang="ru-RU" sz="1600" dirty="0" smtClean="0"/>
                        <a:t> владение навыками познавательной рефлексии, как осознания совершаемых</a:t>
                      </a:r>
                    </a:p>
                    <a:p>
                      <a:pPr algn="l" fontAlgn="base"/>
                      <a:r>
                        <a:rPr lang="ru-RU" sz="1600" dirty="0" smtClean="0"/>
                        <a:t>действий и мыслительных процессов, их результатов и оснований, границ своего </a:t>
                      </a:r>
                    </a:p>
                    <a:p>
                      <a:pPr algn="l" fontAlgn="base"/>
                      <a:r>
                        <a:rPr lang="ru-RU" sz="1600" dirty="0" smtClean="0"/>
                        <a:t>знания и незнания, новых познавательных задач и средств их достижения;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1192194"/>
              </p:ext>
            </p:extLst>
          </p:nvPr>
        </p:nvGraphicFramePr>
        <p:xfrm>
          <a:off x="214282" y="571480"/>
          <a:ext cx="8786874" cy="5974080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4357718"/>
                <a:gridCol w="500066"/>
                <a:gridCol w="3929090"/>
              </a:tblGrid>
              <a:tr h="678661">
                <a:tc row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Действия нравственно-этического оценивания: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800" dirty="0" smtClean="0"/>
                        <a:t> </a:t>
                      </a:r>
                      <a:r>
                        <a:rPr lang="ru-RU" sz="1600" dirty="0" smtClean="0"/>
                        <a:t>формирование уважительного отношения к истории, приобщение к культуре страны;</a:t>
                      </a:r>
                    </a:p>
                    <a:p>
                      <a:pPr lvl="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Char char="•"/>
                      </a:pPr>
                      <a:r>
                        <a:rPr lang="ru-RU" sz="1600" dirty="0" smtClean="0"/>
                        <a:t> развитие навыков сотрудничества со сверстниками, умения не создавать конфликтов  </a:t>
                      </a:r>
                    </a:p>
                    <a:p>
                      <a:r>
                        <a:rPr lang="ru-RU" sz="1600" dirty="0" smtClean="0"/>
                        <a:t>и находить выходы из спорных ситуаций, быть полезным обществу</a:t>
                      </a:r>
                      <a:endParaRPr lang="ru-RU" sz="16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dirty="0" smtClean="0"/>
                        <a:t>логические УДД</a:t>
                      </a:r>
                      <a:endParaRPr lang="ru-RU" sz="1200" b="1" i="0" u="none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600" dirty="0" smtClean="0"/>
                        <a:t> развитие умения классифицировать и обобщать, выявлять аналогичные свойства, делать выводы и умозаключения</a:t>
                      </a:r>
                    </a:p>
                    <a:p>
                      <a:pPr lvl="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Char char="•"/>
                      </a:pPr>
                      <a:r>
                        <a:rPr lang="ru-RU" sz="1600" dirty="0" smtClean="0"/>
                        <a:t> владение языковыми средствами – умение ясно, логично и точно излагать свою точку зрения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7866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dirty="0" smtClean="0"/>
                        <a:t>знаково-символические УДД </a:t>
                      </a:r>
                      <a:endParaRPr lang="ru-RU" sz="1200" b="1" i="0" u="none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600" dirty="0" smtClean="0"/>
                        <a:t> развитие умения работы с разными видами информации: текстом,  рисунком, схемой;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600" dirty="0" smtClean="0"/>
                        <a:t> применять условные знаки, модели и схемы, для решения и оформления учебных и познавательных задач</a:t>
                      </a:r>
                      <a:endParaRPr lang="ru-RU" sz="16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7866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dirty="0" smtClean="0"/>
                        <a:t>постановка и решение проблемы </a:t>
                      </a:r>
                      <a:endParaRPr lang="ru-RU" sz="1200" b="1" i="0" u="none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600" dirty="0" smtClean="0"/>
                        <a:t> способность поставить цель и осуществить поиск путей её достижения</a:t>
                      </a:r>
                    </a:p>
                    <a:p>
                      <a:pPr lvl="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Char char="•"/>
                      </a:pPr>
                      <a:r>
                        <a:rPr lang="ru-RU" sz="1600" baseline="0" dirty="0" smtClean="0"/>
                        <a:t> </a:t>
                      </a:r>
                      <a:r>
                        <a:rPr lang="ru-RU" sz="1600" dirty="0" smtClean="0"/>
                        <a:t>умение самостоятельно оценивать и принимать решения</a:t>
                      </a:r>
                      <a:endParaRPr lang="en-US" sz="1600" dirty="0" smtClean="0"/>
                    </a:p>
                    <a:p>
                      <a:pPr lvl="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endParaRPr lang="en-US" sz="1600" dirty="0" smtClean="0"/>
                    </a:p>
                    <a:p>
                      <a:pPr lvl="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endParaRPr lang="ru-RU" sz="16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7866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1600" dirty="0" smtClean="0"/>
                        <a:t>Коммуникативные УУД:</a:t>
                      </a:r>
                    </a:p>
                    <a:p>
                      <a:pPr lvl="0" algn="l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Char char="•"/>
                      </a:pPr>
                      <a:r>
                        <a:rPr lang="ru-RU" sz="1600" dirty="0" smtClean="0"/>
                        <a:t> развитие умения продуктивно общаться и взаимодействовать в процессе  совместной деятельности, учитывать позиции другого.</a:t>
                      </a: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122" name="Picture 2" descr="C:\Users\1\Desktop\comput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509120"/>
            <a:ext cx="2359690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Таблица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2166089"/>
              </p:ext>
            </p:extLst>
          </p:nvPr>
        </p:nvGraphicFramePr>
        <p:xfrm>
          <a:off x="500363" y="1428763"/>
          <a:ext cx="8280919" cy="137589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35494"/>
                <a:gridCol w="1635494"/>
                <a:gridCol w="1635494"/>
                <a:gridCol w="1635494"/>
                <a:gridCol w="1738943"/>
              </a:tblGrid>
              <a:tr h="104061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1670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/>
                        <a:t>№ 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/>
                        <a:t>№ 2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/>
                        <a:t>№ 3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/>
                        <a:t>№ 4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/>
                        <a:t>№ 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847682" y="285728"/>
            <a:ext cx="2670924" cy="689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6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Задание №1</a:t>
            </a:r>
            <a:endParaRPr lang="ru-RU" sz="3600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sp>
        <p:nvSpPr>
          <p:cNvPr id="2065" name="AutoShape 17"/>
          <p:cNvSpPr>
            <a:spLocks noChangeArrowheads="1"/>
          </p:cNvSpPr>
          <p:nvPr/>
        </p:nvSpPr>
        <p:spPr bwMode="auto">
          <a:xfrm>
            <a:off x="714348" y="1500174"/>
            <a:ext cx="914400" cy="9144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6" name="AutoShape 18"/>
          <p:cNvSpPr>
            <a:spLocks noChangeArrowheads="1"/>
          </p:cNvSpPr>
          <p:nvPr/>
        </p:nvSpPr>
        <p:spPr bwMode="auto">
          <a:xfrm>
            <a:off x="4214810" y="1500174"/>
            <a:ext cx="914400" cy="914400"/>
          </a:xfrm>
          <a:prstGeom prst="rtTriangle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7" name="AutoShape 19"/>
          <p:cNvSpPr>
            <a:spLocks noChangeArrowheads="1"/>
          </p:cNvSpPr>
          <p:nvPr/>
        </p:nvSpPr>
        <p:spPr bwMode="auto">
          <a:xfrm rot="2730831">
            <a:off x="5579283" y="1500174"/>
            <a:ext cx="1028700" cy="1000132"/>
          </a:xfrm>
          <a:prstGeom prst="diamond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9" name="AutoShape 21"/>
          <p:cNvSpPr>
            <a:spLocks noChangeArrowheads="1"/>
          </p:cNvSpPr>
          <p:nvPr/>
        </p:nvSpPr>
        <p:spPr bwMode="auto">
          <a:xfrm>
            <a:off x="7094465" y="1505246"/>
            <a:ext cx="1371600" cy="942976"/>
          </a:xfrm>
          <a:prstGeom prst="diamond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70" name="Rectangle 22"/>
          <p:cNvSpPr>
            <a:spLocks noChangeArrowheads="1"/>
          </p:cNvSpPr>
          <p:nvPr/>
        </p:nvSpPr>
        <p:spPr bwMode="auto">
          <a:xfrm>
            <a:off x="285720" y="1028653"/>
            <a:ext cx="435510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Рассмотри геометрические фигуры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71" name="Rectangle 23"/>
          <p:cNvSpPr>
            <a:spLocks noChangeArrowheads="1"/>
          </p:cNvSpPr>
          <p:nvPr/>
        </p:nvSpPr>
        <p:spPr bwMode="auto">
          <a:xfrm>
            <a:off x="285720" y="2786058"/>
            <a:ext cx="864871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Каким общим свойством обладают все нарисованные объекты?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Раздели объекты на две группы так, чтобы объекты каждой группы имели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общее свойство – одинаковое число углов, сторон и одинаковый цвет.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1071538" y="3929066"/>
            <a:ext cx="1928826" cy="71438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2428860" y="5000636"/>
            <a:ext cx="1714512" cy="785818"/>
          </a:xfrm>
          <a:prstGeom prst="round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285720" y="5000636"/>
            <a:ext cx="1714512" cy="785818"/>
          </a:xfrm>
          <a:prstGeom prst="round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TextBox 34"/>
          <p:cNvSpPr txBox="1"/>
          <p:nvPr/>
        </p:nvSpPr>
        <p:spPr>
          <a:xfrm>
            <a:off x="1071538" y="3929066"/>
            <a:ext cx="2000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Геометрические фигуры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42844" y="5072074"/>
            <a:ext cx="2000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Первая группа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№___,№___,№___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285984" y="5072074"/>
            <a:ext cx="2000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Вторая группа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№___,№___,№___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0" name="Прямая со стрелкой 39"/>
          <p:cNvCxnSpPr/>
          <p:nvPr/>
        </p:nvCxnSpPr>
        <p:spPr>
          <a:xfrm>
            <a:off x="2357422" y="4643446"/>
            <a:ext cx="428628" cy="35719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rot="10800000" flipV="1">
            <a:off x="1428728" y="4643446"/>
            <a:ext cx="428628" cy="35719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4" name="Rectangle 26"/>
          <p:cNvSpPr>
            <a:spLocks noChangeArrowheads="1"/>
          </p:cNvSpPr>
          <p:nvPr/>
        </p:nvSpPr>
        <p:spPr bwMode="auto">
          <a:xfrm>
            <a:off x="4214810" y="4011516"/>
            <a:ext cx="478634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Найди общее свойство всех объектов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первой группы.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Найди общее свойство всех объектов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второй группы.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6. Оформи решение в рабочей тетради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5984" y="1624193"/>
            <a:ext cx="1349912" cy="666362"/>
          </a:xfrm>
          <a:prstGeom prst="rect">
            <a:avLst/>
          </a:prstGeom>
          <a:solidFill>
            <a:srgbClr val="00B050"/>
          </a:solidFill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00364" y="0"/>
            <a:ext cx="2670924" cy="689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6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Задание №2</a:t>
            </a:r>
            <a:endParaRPr lang="ru-RU" sz="3600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596" y="3643314"/>
            <a:ext cx="56436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58" y="642918"/>
            <a:ext cx="85011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1. Установи соответствие между объектами и характерными действиями, которые  они выполняют.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8242100"/>
              </p:ext>
            </p:extLst>
          </p:nvPr>
        </p:nvGraphicFramePr>
        <p:xfrm>
          <a:off x="785787" y="1428737"/>
          <a:ext cx="2058022" cy="2214576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457713"/>
                <a:gridCol w="1600309"/>
              </a:tblGrid>
              <a:tr h="352921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Имя объекта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2331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медведь 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2331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белка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2331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кошка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2331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колобок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2331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бобр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6842973"/>
              </p:ext>
            </p:extLst>
          </p:nvPr>
        </p:nvGraphicFramePr>
        <p:xfrm>
          <a:off x="4427984" y="1370043"/>
          <a:ext cx="2808312" cy="2303508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591471"/>
                <a:gridCol w="2216841"/>
              </a:tblGrid>
              <a:tr h="263273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Действие объекта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2069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7030A0"/>
                          </a:solidFill>
                        </a:rPr>
                        <a:t>1</a:t>
                      </a:r>
                      <a:endParaRPr lang="ru-RU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грызет орешки 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1743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7030A0"/>
                          </a:solidFill>
                        </a:rPr>
                        <a:t>2</a:t>
                      </a:r>
                      <a:endParaRPr lang="ru-RU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катится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89205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7030A0"/>
                          </a:solidFill>
                        </a:rPr>
                        <a:t>3</a:t>
                      </a:r>
                      <a:endParaRPr lang="ru-RU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Зимой спит</a:t>
                      </a:r>
                      <a:r>
                        <a:rPr lang="ru-RU" sz="1600" b="1" baseline="0" dirty="0" smtClean="0"/>
                        <a:t> в берлоге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2069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7030A0"/>
                          </a:solidFill>
                        </a:rPr>
                        <a:t>4</a:t>
                      </a:r>
                      <a:endParaRPr lang="ru-RU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Ловит мышей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2069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7030A0"/>
                          </a:solidFill>
                        </a:rPr>
                        <a:t>5</a:t>
                      </a:r>
                      <a:endParaRPr lang="ru-RU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Строит плотины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84847" y="3681307"/>
            <a:ext cx="82472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Ответ записать в тетрадь.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1\Desktop\1373868_html_m660110b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45" y="4149080"/>
            <a:ext cx="2034447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\Desktop\80999ac4d51411e49d0274d4352ba423_8b255c6ed55911e49d0274d4352ba423-480x6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292" y="4100100"/>
            <a:ext cx="1512168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1\Desktop\03labv1gu12226864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1460" y="4830769"/>
            <a:ext cx="1482724" cy="2017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1\Desktop\0_59e0a_bedf1a3_X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989374"/>
            <a:ext cx="1905072" cy="134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1\Desktop\7e1258b760fe9019042caaa6ca1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48" t="26156" r="59491" b="22087"/>
          <a:stretch/>
        </p:blipFill>
        <p:spPr bwMode="auto">
          <a:xfrm>
            <a:off x="6719090" y="4637658"/>
            <a:ext cx="2361403" cy="2058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00364" y="214290"/>
            <a:ext cx="2670924" cy="689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6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Задание №3</a:t>
            </a:r>
            <a:endParaRPr lang="ru-RU" sz="3600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sp>
        <p:nvSpPr>
          <p:cNvPr id="2071" name="Rectangle 23"/>
          <p:cNvSpPr>
            <a:spLocks noChangeArrowheads="1"/>
          </p:cNvSpPr>
          <p:nvPr/>
        </p:nvSpPr>
        <p:spPr bwMode="auto">
          <a:xfrm>
            <a:off x="428596" y="774782"/>
            <a:ext cx="8429684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В рабочей тетради нарисуй объект, который обладает свойствами: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зеленая, колючая, состоит из хвои и ствола.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Составь его характеристику по схеме: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1. Имя объекта: _______________________________________________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2. Назначение: ________________________________________________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3. Внешние признаки: __________________________________________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4. Составные части: ____________________________________________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5. Действия: выполняет сам: _______________, люди выполняют с ним: ___________________________________________________________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А какие еще растут деревья в нашей стране? Для чего они нужны?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В тетради нарисовать объект, обладающий таким же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свойством как заданный.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Подписать имя нарисованного объекта.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1\Desktop\img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149080"/>
            <a:ext cx="3312368" cy="248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69849" y="5517232"/>
            <a:ext cx="4131965" cy="689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600" b="1" dirty="0" err="1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Физкульт</a:t>
            </a:r>
            <a:r>
              <a:rPr lang="ru-RU" sz="36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минутка</a:t>
            </a:r>
            <a:endParaRPr lang="ru-RU" sz="3600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6362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707904" y="270831"/>
            <a:ext cx="2670924" cy="689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6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Задание №4</a:t>
            </a:r>
            <a:endParaRPr lang="ru-RU" sz="3600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sp>
        <p:nvSpPr>
          <p:cNvPr id="2071" name="Rectangle 23"/>
          <p:cNvSpPr>
            <a:spLocks noChangeArrowheads="1"/>
          </p:cNvSpPr>
          <p:nvPr/>
        </p:nvSpPr>
        <p:spPr bwMode="auto">
          <a:xfrm>
            <a:off x="3044992" y="1104300"/>
            <a:ext cx="621510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Рассмотрите картинку.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Как называется объект, изображенный на ней?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В таблицу впишите название составных элементов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данного объекта.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Назовите функции основных элементов объекта.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74" name="Rectangle 26"/>
          <p:cNvSpPr>
            <a:spLocks noChangeArrowheads="1"/>
          </p:cNvSpPr>
          <p:nvPr/>
        </p:nvSpPr>
        <p:spPr bwMode="auto">
          <a:xfrm>
            <a:off x="214282" y="2643182"/>
            <a:ext cx="864399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Впишите в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таблицу функции каждого элемента объекта.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7" name="Таблица 26"/>
          <p:cNvGraphicFramePr>
            <a:graphicFrameLocks noGrp="1"/>
          </p:cNvGraphicFramePr>
          <p:nvPr/>
        </p:nvGraphicFramePr>
        <p:xfrm>
          <a:off x="500034" y="3214686"/>
          <a:ext cx="4000528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4066"/>
                <a:gridCol w="2516462"/>
              </a:tblGrid>
              <a:tr h="32147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устройство</a:t>
                      </a:r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функция</a:t>
                      </a:r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47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2147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47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2147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47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8" name="Rectangle 26"/>
          <p:cNvSpPr>
            <a:spLocks noChangeArrowheads="1"/>
          </p:cNvSpPr>
          <p:nvPr/>
        </p:nvSpPr>
        <p:spPr bwMode="auto">
          <a:xfrm>
            <a:off x="285720" y="5572140"/>
            <a:ext cx="864399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Какие функции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выполняет объект, когда все его части работают?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ectangle 26"/>
          <p:cNvSpPr>
            <a:spLocks noChangeArrowheads="1"/>
          </p:cNvSpPr>
          <p:nvPr/>
        </p:nvSpPr>
        <p:spPr bwMode="auto">
          <a:xfrm>
            <a:off x="4786314" y="3665338"/>
            <a:ext cx="392909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Слова для справки: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Монитор, процессор, клавиатура, память, мышь,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ввод данных, обработка данных,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хранение данных, управление объектами, отображение данных</a:t>
            </a:r>
          </a:p>
        </p:txBody>
      </p:sp>
      <p:pic>
        <p:nvPicPr>
          <p:cNvPr id="3074" name="Picture 2" descr="C:\Users\1\Desktop\u11.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0" y="394138"/>
            <a:ext cx="2414301" cy="1810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ttp://it.icmp.ru/postimages/616/4887/full/1157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517267">
            <a:off x="2390609" y="188326"/>
            <a:ext cx="1055430" cy="1205988"/>
          </a:xfrm>
          <a:prstGeom prst="rect">
            <a:avLst/>
          </a:prstGeom>
          <a:noFill/>
        </p:spPr>
      </p:pic>
      <p:pic>
        <p:nvPicPr>
          <p:cNvPr id="24" name="Picture 2" descr="http://www.ardanta.ru/images/big0/1112400.jpg"/>
          <p:cNvPicPr>
            <a:picLocks noChangeAspect="1" noChangeArrowheads="1"/>
          </p:cNvPicPr>
          <p:nvPr/>
        </p:nvPicPr>
        <p:blipFill>
          <a:blip r:embed="rId4" cstate="print"/>
          <a:srcRect l="11250" t="7500" r="12812" b="7500"/>
          <a:stretch>
            <a:fillRect/>
          </a:stretch>
        </p:blipFill>
        <p:spPr bwMode="auto">
          <a:xfrm>
            <a:off x="2141029" y="1555829"/>
            <a:ext cx="979026" cy="1011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9930" y="285728"/>
            <a:ext cx="4066434" cy="689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6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Домашнее задание</a:t>
            </a:r>
            <a:endParaRPr lang="ru-RU" sz="3600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86116" y="1214422"/>
            <a:ext cx="57150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Рассмотрите картинку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Дайте общую характеристику объекту по плану:</a:t>
            </a:r>
          </a:p>
          <a:p>
            <a:pPr marL="457200" indent="-4572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имя объекта, функции объекта, элементный </a:t>
            </a:r>
          </a:p>
          <a:p>
            <a:pPr marL="457200" indent="-4572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состав, свойства объекта.</a:t>
            </a:r>
          </a:p>
          <a:p>
            <a:pPr marL="457200" indent="-4572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Оформите  эту характеристику письменно в </a:t>
            </a:r>
          </a:p>
          <a:p>
            <a:pPr marL="457200" indent="-4572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рабочей тетради и с помощью текстового </a:t>
            </a:r>
          </a:p>
          <a:p>
            <a:pPr marL="457200" indent="-4572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редактора на компьютере.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4282" y="3786190"/>
            <a:ext cx="87154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 Постройте в рабочей тетради или на компьютере общую схему, которая</a:t>
            </a:r>
          </a:p>
          <a:p>
            <a:pPr marL="457200" indent="-4572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отражает элементный состав объекта.</a:t>
            </a:r>
          </a:p>
          <a:p>
            <a:pPr marL="457200" indent="-4572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5. Проведите сравнительный анализ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результатами другой группы и </a:t>
            </a:r>
          </a:p>
          <a:p>
            <a:pPr marL="457200" indent="-4572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шаблоном учителя.</a:t>
            </a:r>
          </a:p>
          <a:p>
            <a:pPr marL="457200" indent="-4572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6. Сделайте выводы и оценить работу каждого в своей  группе и группы </a:t>
            </a:r>
          </a:p>
          <a:p>
            <a:pPr marL="457200" indent="-4572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в  целом.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1\Desktop\8b3e961f63d949e687bc67348e00082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815" y="-171400"/>
            <a:ext cx="3500263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1866</TotalTime>
  <Words>1428</Words>
  <Application>Microsoft Office PowerPoint</Application>
  <PresentationFormat>Экран (4:3)</PresentationFormat>
  <Paragraphs>174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Характеристика объекта (информатика, 3 класс)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166</cp:revision>
  <dcterms:created xsi:type="dcterms:W3CDTF">2014-02-02T18:21:04Z</dcterms:created>
  <dcterms:modified xsi:type="dcterms:W3CDTF">2016-01-27T08:38:38Z</dcterms:modified>
</cp:coreProperties>
</file>