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766" y="-10394"/>
            <a:ext cx="9144000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  <a:p>
            <a:pPr algn="ctr"/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  <a:p>
            <a:pPr algn="ctr"/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  <a:p>
            <a:pPr algn="ctr"/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НЕ ЗАБОЛЕТЬ ГРИППОМ?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ПРЕДУПРЕЖДЕН – ЗНАЧИТ ВООРУЖЕН!</a:t>
            </a:r>
          </a:p>
          <a:p>
            <a:pPr algn="r"/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itchFamily="66" charset="0"/>
              </a:rPr>
              <a:t>					Подготовила: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itchFamily="66" charset="0"/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itchFamily="66" charset="0"/>
              </a:rPr>
              <a:t>					воспитатель 1 кв.категории 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itchFamily="66" charset="0"/>
              </a:rPr>
              <a:t>					Перовская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itchFamily="66" charset="0"/>
              </a:rPr>
              <a:t>С.А.</a:t>
            </a:r>
          </a:p>
          <a:p>
            <a:pPr algn="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itchFamily="66" charset="0"/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itchFamily="66" charset="0"/>
              </a:rPr>
              <a:t>    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  <a:p>
            <a:pPr algn="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  <a:p>
            <a:pPr algn="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  <a:p>
            <a:pPr algn="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itchFamily="66" charset="0"/>
              </a:rPr>
              <a:t>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itchFamily="66" charset="0"/>
              </a:rPr>
              <a:t>Екатеринбург,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omic Sans MS" pitchFamily="66" charset="0"/>
              </a:rPr>
              <a:t>2017 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00372"/>
            <a:ext cx="2808312" cy="310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96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Эти несложные рекомендации помогут избежать болезни и сохранить свое здоровье.</a:t>
            </a:r>
          </a:p>
        </p:txBody>
      </p:sp>
      <p:pic>
        <p:nvPicPr>
          <p:cNvPr id="2050" name="Picture 2" descr="http://tochkanews.com/wp-content/uploads/2015/04/zeJJIpvUe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352928" cy="410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293/292963/640/img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7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ГРИПП </a:t>
            </a:r>
            <a:r>
              <a:rPr lang="ru-RU" sz="2400" dirty="0" smtClean="0">
                <a:latin typeface="Comic Sans MS" pitchFamily="66" charset="0"/>
              </a:rPr>
              <a:t>— острое </a:t>
            </a:r>
            <a:r>
              <a:rPr lang="ru-RU" sz="2400" dirty="0">
                <a:latin typeface="Comic Sans MS" pitchFamily="66" charset="0"/>
              </a:rPr>
              <a:t>вирусное  заболевание, передающееся воздушно-капельным путем. Болезнь опасна своей непредсказуемостью.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23" y="3001791"/>
            <a:ext cx="4429547" cy="259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960440" cy="528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90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8864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Когда существует опасность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заражения?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Инфицированный </a:t>
            </a:r>
            <a:r>
              <a:rPr lang="ru-RU" sz="2000" dirty="0">
                <a:latin typeface="Comic Sans MS" pitchFamily="66" charset="0"/>
              </a:rPr>
              <a:t>гриппом человек заразен для окружающих в первые три-четыре дня, а вот маленькие детки вообще могут выделять вирус от 7 до 10 дней.</a:t>
            </a:r>
          </a:p>
          <a:p>
            <a:pPr algn="just"/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Вирусы </a:t>
            </a:r>
            <a:r>
              <a:rPr lang="ru-RU" sz="2000" dirty="0">
                <a:latin typeface="Comic Sans MS" pitchFamily="66" charset="0"/>
              </a:rPr>
              <a:t>восприимчивы к особенностям внешней среды, вне тела человека они не могут долго существовать (от 2х до 8 часов). Вирус гриппа погибает от высоких температур (75-100 градусов), а также от бактерицидных средств, среди которых перекись водорода, спирт, щелочь (содержится в мыле).</a:t>
            </a:r>
          </a:p>
        </p:txBody>
      </p:sp>
      <p:pic>
        <p:nvPicPr>
          <p:cNvPr id="2051" name="Picture 3" descr="M:\БУКЛЕТ\1297867655_vizi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6080">
            <a:off x="296377" y="3894635"/>
            <a:ext cx="3740677" cy="231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3158">
            <a:off x="315242" y="351788"/>
            <a:ext cx="3623735" cy="266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14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8245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Причина заражения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болезнью: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Для </a:t>
            </a:r>
            <a:r>
              <a:rPr lang="ru-RU" sz="2000" dirty="0">
                <a:latin typeface="Comic Sans MS" pitchFamily="66" charset="0"/>
              </a:rPr>
              <a:t>того чтобы понимать, от чего стоит себя и своих близких беречь, стоит вспомнить, каким образом передается вирус гриппа</a:t>
            </a:r>
            <a:r>
              <a:rPr lang="ru-RU" sz="2000" dirty="0" smtClean="0">
                <a:latin typeface="Comic Sans MS" pitchFamily="66" charset="0"/>
              </a:rPr>
              <a:t>:</a:t>
            </a:r>
          </a:p>
          <a:p>
            <a:pPr algn="just"/>
            <a:endParaRPr lang="ru-RU" sz="2000" dirty="0">
              <a:latin typeface="Comic Sans MS" pitchFamily="66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sz="2000" dirty="0" smtClean="0">
                <a:latin typeface="Comic Sans MS" pitchFamily="66" charset="0"/>
              </a:rPr>
              <a:t>рукопожатия </a:t>
            </a:r>
            <a:r>
              <a:rPr lang="ru-RU" sz="2000" dirty="0">
                <a:latin typeface="Comic Sans MS" pitchFamily="66" charset="0"/>
              </a:rPr>
              <a:t>с инфицированным</a:t>
            </a:r>
            <a:r>
              <a:rPr lang="ru-RU" sz="2000" dirty="0" smtClean="0">
                <a:latin typeface="Comic Sans MS" pitchFamily="66" charset="0"/>
              </a:rPr>
              <a:t>;</a:t>
            </a:r>
          </a:p>
          <a:p>
            <a:pPr marL="285750" indent="-285750" algn="just">
              <a:buBlip>
                <a:blip r:embed="rId2"/>
              </a:buBlip>
            </a:pPr>
            <a:endParaRPr lang="ru-RU" sz="2000" dirty="0">
              <a:latin typeface="Comic Sans MS" pitchFamily="66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sz="2000" dirty="0" smtClean="0">
                <a:latin typeface="Comic Sans MS" pitchFamily="66" charset="0"/>
              </a:rPr>
              <a:t>воздушно-капельный </a:t>
            </a:r>
            <a:r>
              <a:rPr lang="ru-RU" sz="2000" dirty="0">
                <a:latin typeface="Comic Sans MS" pitchFamily="66" charset="0"/>
              </a:rPr>
              <a:t>путь передачи – </a:t>
            </a:r>
            <a:r>
              <a:rPr lang="ru-RU" sz="2000" dirty="0" smtClean="0">
                <a:latin typeface="Comic Sans MS" pitchFamily="66" charset="0"/>
              </a:rPr>
              <a:t>микро капли, </a:t>
            </a:r>
            <a:r>
              <a:rPr lang="ru-RU" sz="2000" dirty="0">
                <a:latin typeface="Comic Sans MS" pitchFamily="66" charset="0"/>
              </a:rPr>
              <a:t>в которых содержится вирус при чихании и кашле распространяются в воздухе, а уже оттуда попадает в дыхательные пути здорового человека, перенося болезнь</a:t>
            </a:r>
            <a:r>
              <a:rPr lang="ru-RU" sz="2000" dirty="0" smtClean="0">
                <a:latin typeface="Comic Sans MS" pitchFamily="66" charset="0"/>
              </a:rPr>
              <a:t>;</a:t>
            </a:r>
          </a:p>
          <a:p>
            <a:pPr marL="285750" indent="-285750" algn="just">
              <a:buBlip>
                <a:blip r:embed="rId2"/>
              </a:buBlip>
            </a:pPr>
            <a:endParaRPr lang="ru-RU" sz="2000" dirty="0">
              <a:latin typeface="Comic Sans MS" pitchFamily="66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sz="2000" dirty="0" smtClean="0">
                <a:latin typeface="Comic Sans MS" pitchFamily="66" charset="0"/>
              </a:rPr>
              <a:t>несоблюдение </a:t>
            </a:r>
            <a:r>
              <a:rPr lang="ru-RU" sz="2000" dirty="0">
                <a:latin typeface="Comic Sans MS" pitchFamily="66" charset="0"/>
              </a:rPr>
              <a:t>правил личной гигиены.</a:t>
            </a:r>
          </a:p>
        </p:txBody>
      </p:sp>
      <p:pic>
        <p:nvPicPr>
          <p:cNvPr id="3074" name="Picture 2" descr="M:\БУКЛЕТ\20150211101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3841"/>
            <a:ext cx="4238055" cy="3007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6585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98072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Первые признаки гриппа:</a:t>
            </a:r>
          </a:p>
          <a:p>
            <a:pPr algn="just"/>
            <a:r>
              <a:rPr lang="ru-RU" sz="2000" dirty="0">
                <a:latin typeface="Comic Sans MS" pitchFamily="66" charset="0"/>
              </a:rPr>
              <a:t> 	</a:t>
            </a:r>
            <a:endParaRPr lang="ru-RU" sz="2000" dirty="0" smtClean="0">
              <a:latin typeface="Comic Sans MS" pitchFamily="66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sz="2000" dirty="0" smtClean="0">
                <a:latin typeface="Comic Sans MS" pitchFamily="66" charset="0"/>
              </a:rPr>
              <a:t>Повышение </a:t>
            </a:r>
            <a:r>
              <a:rPr lang="ru-RU" sz="2000" dirty="0">
                <a:latin typeface="Comic Sans MS" pitchFamily="66" charset="0"/>
              </a:rPr>
              <a:t>температуры до </a:t>
            </a:r>
            <a:r>
              <a:rPr lang="ru-RU" sz="2000" dirty="0" smtClean="0">
                <a:latin typeface="Comic Sans MS" pitchFamily="66" charset="0"/>
              </a:rPr>
              <a:t>38 </a:t>
            </a:r>
            <a:r>
              <a:rPr lang="ru-RU" sz="2000" dirty="0">
                <a:latin typeface="Comic Sans MS" pitchFamily="66" charset="0"/>
              </a:rPr>
              <a:t>и </a:t>
            </a:r>
            <a:r>
              <a:rPr lang="ru-RU" sz="2000" dirty="0" smtClean="0">
                <a:latin typeface="Comic Sans MS" pitchFamily="66" charset="0"/>
              </a:rPr>
              <a:t>выше;</a:t>
            </a:r>
            <a:endParaRPr lang="ru-RU" sz="2000" dirty="0">
              <a:latin typeface="Comic Sans MS" pitchFamily="66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sz="2000" dirty="0" smtClean="0">
                <a:latin typeface="Comic Sans MS" pitchFamily="66" charset="0"/>
              </a:rPr>
              <a:t>Ломота </a:t>
            </a:r>
            <a:r>
              <a:rPr lang="ru-RU" sz="2000" dirty="0">
                <a:latin typeface="Comic Sans MS" pitchFamily="66" charset="0"/>
              </a:rPr>
              <a:t>в мышцах и </a:t>
            </a:r>
            <a:r>
              <a:rPr lang="ru-RU" sz="2000" dirty="0" smtClean="0">
                <a:latin typeface="Comic Sans MS" pitchFamily="66" charset="0"/>
              </a:rPr>
              <a:t>костях;</a:t>
            </a:r>
            <a:endParaRPr lang="ru-RU" sz="2000" dirty="0">
              <a:latin typeface="Comic Sans MS" pitchFamily="66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sz="2000" dirty="0" smtClean="0">
                <a:latin typeface="Comic Sans MS" pitchFamily="66" charset="0"/>
              </a:rPr>
              <a:t>Головная </a:t>
            </a:r>
            <a:r>
              <a:rPr lang="ru-RU" sz="2000" dirty="0">
                <a:latin typeface="Comic Sans MS" pitchFamily="66" charset="0"/>
              </a:rPr>
              <a:t>боль, которая локализуется преимущественно в лобно-височной </a:t>
            </a:r>
            <a:r>
              <a:rPr lang="ru-RU" sz="2000" dirty="0" smtClean="0">
                <a:latin typeface="Comic Sans MS" pitchFamily="66" charset="0"/>
              </a:rPr>
              <a:t>части;</a:t>
            </a:r>
            <a:endParaRPr lang="ru-RU" sz="2000" dirty="0">
              <a:latin typeface="Comic Sans MS" pitchFamily="66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sz="2000" dirty="0" smtClean="0">
                <a:latin typeface="Comic Sans MS" pitchFamily="66" charset="0"/>
              </a:rPr>
              <a:t>Слабость</a:t>
            </a:r>
            <a:r>
              <a:rPr lang="ru-RU" sz="2000" dirty="0">
                <a:latin typeface="Comic Sans MS" pitchFamily="66" charset="0"/>
              </a:rPr>
              <a:t>, быстрая </a:t>
            </a:r>
            <a:r>
              <a:rPr lang="ru-RU" sz="2000" dirty="0" smtClean="0">
                <a:latin typeface="Comic Sans MS" pitchFamily="66" charset="0"/>
              </a:rPr>
              <a:t>утомляемость;</a:t>
            </a:r>
            <a:endParaRPr lang="ru-RU" sz="2000" dirty="0">
              <a:latin typeface="Comic Sans MS" pitchFamily="66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sz="2000" dirty="0" smtClean="0">
                <a:latin typeface="Comic Sans MS" pitchFamily="66" charset="0"/>
              </a:rPr>
              <a:t>Чихание </a:t>
            </a:r>
            <a:r>
              <a:rPr lang="ru-RU" sz="2000" dirty="0">
                <a:latin typeface="Comic Sans MS" pitchFamily="66" charset="0"/>
              </a:rPr>
              <a:t>и сухой </a:t>
            </a:r>
            <a:r>
              <a:rPr lang="ru-RU" sz="2000" dirty="0" smtClean="0">
                <a:latin typeface="Comic Sans MS" pitchFamily="66" charset="0"/>
              </a:rPr>
              <a:t>кашель;</a:t>
            </a:r>
            <a:endParaRPr lang="ru-RU" sz="2000" dirty="0">
              <a:latin typeface="Comic Sans MS" pitchFamily="66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sz="2000" dirty="0" smtClean="0">
                <a:latin typeface="Comic Sans MS" pitchFamily="66" charset="0"/>
              </a:rPr>
              <a:t>Покраснение </a:t>
            </a:r>
            <a:r>
              <a:rPr lang="ru-RU" sz="2000" dirty="0">
                <a:latin typeface="Comic Sans MS" pitchFamily="66" charset="0"/>
              </a:rPr>
              <a:t>глаз, боль при движении глазных яблок, </a:t>
            </a:r>
            <a:r>
              <a:rPr lang="ru-RU" sz="2000" dirty="0" smtClean="0">
                <a:latin typeface="Comic Sans MS" pitchFamily="66" charset="0"/>
              </a:rPr>
              <a:t>светобоязнь;</a:t>
            </a:r>
            <a:endParaRPr lang="ru-RU" sz="2000" dirty="0">
              <a:latin typeface="Comic Sans MS" pitchFamily="66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ru-RU" sz="2000" dirty="0" smtClean="0">
                <a:latin typeface="Comic Sans MS" pitchFamily="66" charset="0"/>
              </a:rPr>
              <a:t>Может </a:t>
            </a:r>
            <a:r>
              <a:rPr lang="ru-RU" sz="2000" dirty="0">
                <a:latin typeface="Comic Sans MS" pitchFamily="66" charset="0"/>
              </a:rPr>
              <a:t>появиться тошнота, рвота.</a:t>
            </a:r>
          </a:p>
        </p:txBody>
      </p:sp>
      <p:pic>
        <p:nvPicPr>
          <p:cNvPr id="4098" name="Picture 2" descr="M:\БУКЛЕТ\gr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65" y="652413"/>
            <a:ext cx="4287189" cy="30427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9757">
            <a:off x="432902" y="3428999"/>
            <a:ext cx="4187825" cy="3676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08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1125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Профилактика гриппа и ОРВИ </a:t>
            </a:r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подразделяется на </a:t>
            </a:r>
            <a:r>
              <a:rPr lang="ru-RU" sz="2000" u="sng" dirty="0" smtClean="0">
                <a:latin typeface="Comic Sans MS" pitchFamily="66" charset="0"/>
              </a:rPr>
              <a:t>специфическую</a:t>
            </a:r>
            <a:r>
              <a:rPr lang="ru-RU" sz="2000" dirty="0" smtClean="0">
                <a:latin typeface="Comic Sans MS" pitchFamily="66" charset="0"/>
              </a:rPr>
              <a:t> и </a:t>
            </a:r>
            <a:r>
              <a:rPr lang="ru-RU" sz="2000" u="sng" dirty="0" smtClean="0">
                <a:latin typeface="Comic Sans MS" pitchFamily="66" charset="0"/>
              </a:rPr>
              <a:t>неспецифическую</a:t>
            </a:r>
            <a:r>
              <a:rPr lang="ru-RU" sz="2000" dirty="0">
                <a:latin typeface="Comic Sans MS" pitchFamily="66" charset="0"/>
              </a:rPr>
              <a:t>. Причем к первой относится именно вакцинация, которая считается самым надежным орудием против этого вируса. 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endParaRPr lang="ru-RU" sz="2000" dirty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Приобретенный </a:t>
            </a:r>
            <a:r>
              <a:rPr lang="ru-RU" sz="2000" dirty="0">
                <a:latin typeface="Comic Sans MS" pitchFamily="66" charset="0"/>
              </a:rPr>
              <a:t>после вакцинирования иммунитет способен оказать серьезное противостояние этой болезни.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687763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671" y="1212474"/>
            <a:ext cx="3104505" cy="423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1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476672"/>
            <a:ext cx="47160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Способы неспецифической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профилактики</a:t>
            </a:r>
          </a:p>
          <a:p>
            <a:pPr algn="just"/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ru-RU" sz="2000" u="sng" dirty="0" smtClean="0">
                <a:solidFill>
                  <a:srgbClr val="FF0000"/>
                </a:solidFill>
                <a:latin typeface="Comic Sans MS" pitchFamily="66" charset="0"/>
              </a:rPr>
              <a:t>. Личная </a:t>
            </a:r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гигиена</a:t>
            </a:r>
            <a:r>
              <a:rPr lang="ru-RU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just"/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sz="2000" dirty="0">
                <a:latin typeface="Comic Sans MS" pitchFamily="66" charset="0"/>
              </a:rPr>
              <a:t>Иначе говоря, множество заболеваний связано с немытыми руками. Источник, как и прежде, больной человек. Избегать в этот период необходимо рукопожатий. 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После </a:t>
            </a:r>
            <a:r>
              <a:rPr lang="ru-RU" sz="2000" dirty="0">
                <a:latin typeface="Comic Sans MS" pitchFamily="66" charset="0"/>
              </a:rPr>
              <a:t>соприкосновений с ручками дверей, уборными, поручнями в общественных местах, обработать руки антисептиком или тщательно их вымыть. Не трогайте грязными, немытыми руками нос, </a:t>
            </a:r>
          </a:p>
          <a:p>
            <a:pPr algn="just"/>
            <a:r>
              <a:rPr lang="ru-RU" sz="2000" dirty="0">
                <a:latin typeface="Comic Sans MS" pitchFamily="66" charset="0"/>
              </a:rPr>
              <a:t>глаза, рот.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43" y="471217"/>
            <a:ext cx="4572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309" y="3439842"/>
            <a:ext cx="4906763" cy="320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51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51125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ru-RU" sz="2000" u="sng" dirty="0" smtClean="0">
                <a:solidFill>
                  <a:srgbClr val="FF0000"/>
                </a:solidFill>
                <a:latin typeface="Comic Sans MS" pitchFamily="66" charset="0"/>
              </a:rPr>
              <a:t>. Промываем </a:t>
            </a:r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нос: </a:t>
            </a:r>
            <a:endParaRPr lang="ru-RU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sz="2000" dirty="0">
                <a:latin typeface="Comic Sans MS" pitchFamily="66" charset="0"/>
              </a:rPr>
              <a:t>Даже если вы не умеете этого делать, пришла пора учиться. Сейчас многие доктора советуют увлажнять или промывать в период эпидемий нос. Это можно сделать при помощи солевого раствора (на литр воды 1 </a:t>
            </a:r>
            <a:r>
              <a:rPr lang="ru-RU" sz="2000" dirty="0" err="1">
                <a:latin typeface="Comic Sans MS" pitchFamily="66" charset="0"/>
              </a:rPr>
              <a:t>ч.ложка</a:t>
            </a:r>
            <a:r>
              <a:rPr lang="ru-RU" sz="2000" dirty="0">
                <a:latin typeface="Comic Sans MS" pitchFamily="66" charset="0"/>
              </a:rPr>
              <a:t> соли) или специальными соляными спреями, коих в аптеках множество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ru-RU" sz="2000" dirty="0">
              <a:latin typeface="Comic Sans MS" pitchFamily="66" charset="0"/>
            </a:endParaRPr>
          </a:p>
          <a:p>
            <a:pPr algn="just"/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ru-RU" sz="2000" u="sng" dirty="0" smtClean="0">
                <a:solidFill>
                  <a:srgbClr val="FF0000"/>
                </a:solidFill>
                <a:latin typeface="Comic Sans MS" pitchFamily="66" charset="0"/>
              </a:rPr>
              <a:t>. Одеваем </a:t>
            </a:r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маски: </a:t>
            </a:r>
            <a:endParaRPr lang="ru-RU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sz="2000" dirty="0">
                <a:latin typeface="Comic Sans MS" pitchFamily="66" charset="0"/>
              </a:rPr>
              <a:t>Причем одевать как раз стоит ее на больного человека, чтобы исключить попадание в пространство крупных частиц слюны при кашле и чихании, мелкие же частицы она не задерживает.</a:t>
            </a:r>
          </a:p>
        </p:txBody>
      </p:sp>
      <p:pic>
        <p:nvPicPr>
          <p:cNvPr id="1026" name="Picture 2" descr="M:\БУКЛЕТ\copil_bolnav_4b8bd98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620" y="260648"/>
            <a:ext cx="2208585" cy="3314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M:\БУКЛЕТ\bademcik-iltiha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376378" cy="25569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0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5040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4.Тщательная уборка помещений</a:t>
            </a:r>
            <a:r>
              <a:rPr lang="ru-RU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just"/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Вирус </a:t>
            </a:r>
            <a:r>
              <a:rPr lang="ru-RU" sz="2000" dirty="0">
                <a:latin typeface="Comic Sans MS" pitchFamily="66" charset="0"/>
              </a:rPr>
              <a:t>любит теплые и пыльные помещения, поэтому стоит уделить время влажной уборке и проветриванию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ru-RU" sz="2000" u="sng" dirty="0">
              <a:latin typeface="Comic Sans MS" pitchFamily="66" charset="0"/>
            </a:endParaRPr>
          </a:p>
          <a:p>
            <a:pPr algn="just"/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ru-RU" sz="2000" u="sng" dirty="0" smtClean="0">
                <a:solidFill>
                  <a:srgbClr val="FF0000"/>
                </a:solidFill>
                <a:latin typeface="Comic Sans MS" pitchFamily="66" charset="0"/>
              </a:rPr>
              <a:t>. Избегайте </a:t>
            </a:r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массовых скоплений людей: </a:t>
            </a:r>
            <a:endParaRPr lang="ru-RU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sz="2000" dirty="0">
                <a:latin typeface="Comic Sans MS" pitchFamily="66" charset="0"/>
              </a:rPr>
              <a:t>В этот период лучше воздержаться от походов в театры, цирки, кафе и прочие места, где могут оказаться инфицированные люди и где шанс подцепить вирус высок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pPr algn="just"/>
            <a:endParaRPr lang="ru-RU" sz="2000" dirty="0">
              <a:latin typeface="Comic Sans MS" pitchFamily="66" charset="0"/>
            </a:endParaRPr>
          </a:p>
          <a:p>
            <a:pPr algn="just"/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6</a:t>
            </a:r>
            <a:r>
              <a:rPr lang="ru-RU" sz="2000" u="sng" dirty="0" smtClean="0">
                <a:solidFill>
                  <a:srgbClr val="FF0000"/>
                </a:solidFill>
                <a:latin typeface="Comic Sans MS" pitchFamily="66" charset="0"/>
              </a:rPr>
              <a:t>. Другие </a:t>
            </a:r>
            <a:r>
              <a:rPr lang="ru-RU" sz="2000" u="sng" dirty="0">
                <a:solidFill>
                  <a:srgbClr val="FF0000"/>
                </a:solidFill>
                <a:latin typeface="Comic Sans MS" pitchFamily="66" charset="0"/>
              </a:rPr>
              <a:t>методы, </a:t>
            </a:r>
            <a:r>
              <a:rPr lang="ru-RU" sz="2000" dirty="0">
                <a:latin typeface="Comic Sans MS" pitchFamily="66" charset="0"/>
              </a:rPr>
              <a:t>к которым можно </a:t>
            </a:r>
            <a:r>
              <a:rPr lang="ru-RU" sz="2000" dirty="0" smtClean="0">
                <a:latin typeface="Comic Sans MS" pitchFamily="66" charset="0"/>
              </a:rPr>
              <a:t>отнести: </a:t>
            </a:r>
            <a:r>
              <a:rPr lang="ru-RU" sz="2000" dirty="0">
                <a:latin typeface="Comic Sans MS" pitchFamily="66" charset="0"/>
              </a:rPr>
              <a:t>сбалансированное питание и здоровый образ жизни, занятие спортом, прогулки и многое другое.</a:t>
            </a:r>
          </a:p>
        </p:txBody>
      </p:sp>
      <p:pic>
        <p:nvPicPr>
          <p:cNvPr id="1026" name="Picture 2" descr="http://uborka3d.narod.ru/images/image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531" y="260648"/>
            <a:ext cx="310891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runia.com/wp-content/uploads/2012/02/crowd1-620x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4021" y="3501008"/>
            <a:ext cx="4021379" cy="2438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3755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</TotalTime>
  <Words>464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Светлана</cp:lastModifiedBy>
  <cp:revision>19</cp:revision>
  <dcterms:created xsi:type="dcterms:W3CDTF">2015-10-23T16:47:23Z</dcterms:created>
  <dcterms:modified xsi:type="dcterms:W3CDTF">2018-12-05T15:32:59Z</dcterms:modified>
</cp:coreProperties>
</file>