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1" r:id="rId5"/>
    <p:sldId id="27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2BAD2-E780-4D43-B9E2-9B719AB7E49F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0D41-2912-4EB5-93F8-221006394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2544-6E05-4641-BA75-69A401791B6A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6578-279A-4700-85CB-066DB94FB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541A-09C5-4C0F-B597-709B1ECB6794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CF86-E646-4041-BF9E-345C5AAB2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A592-4033-4846-B07A-C14519EA21A1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A00E-DE70-44E5-8806-442CBFA4D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D695-B8AF-42A4-913D-8E712DC96F56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EE45-61BA-40CD-A4B5-A88C4DC75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A813-7B01-44A1-BE01-28DA9F67FF1C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1CF4-2019-42A4-87B0-6D6A8EA24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336B-30B4-4FF4-9950-872FB8218EDB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6451-F8AD-4AFE-8B36-5FD79A74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0122-6549-470F-8606-8F9D77A4EA54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4112-F3F7-4B7A-BE8B-F07694977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701B-9233-4C83-B7A4-DAB334343E80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9A1A-9916-4266-B9A6-18B106F71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DCE40-784F-44E1-A9B8-5D03402736C9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4FF2-618F-491A-B614-36C574E5C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94E71D-B5AF-4C68-8558-1DDF35146A45}" type="datetimeFigureOut">
              <a:rPr lang="ru-RU"/>
              <a:pPr>
                <a:defRPr/>
              </a:pPr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4F602-B2B0-41E7-BA5C-E523B19B2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vk.com/gulnazik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5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685800" y="692696"/>
            <a:ext cx="7458100" cy="466513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20000"/>
              </a:avLst>
            </a:prstTxWarp>
          </a:bodyPr>
          <a:lstStyle/>
          <a:p>
            <a:pPr algn="r"/>
            <a:r>
              <a:rPr lang="ba-RU" sz="2400" b="1" dirty="0" smtClean="0"/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ba-RU" sz="11500" b="1" dirty="0" smtClean="0"/>
              <a:t>Башҡорт халыҡ ижадының балаға әһәмиәте</a:t>
            </a:r>
            <a:r>
              <a:rPr lang="be-BY" sz="80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  <a:t/>
            </a:r>
            <a:br>
              <a:rPr lang="be-BY" sz="80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</a:br>
            <a:r>
              <a:rPr lang="be-BY" sz="2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  <a:t/>
            </a:r>
            <a:br>
              <a:rPr lang="be-BY" sz="2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</a:br>
            <a:r>
              <a:rPr lang="be-BY" sz="2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  <a:t/>
            </a:r>
            <a:br>
              <a:rPr lang="be-BY" sz="2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</a:br>
            <a:endParaRPr lang="ru-RU" sz="24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80"/>
              </a:solidFill>
              <a:latin typeface="a_Helver(15%) Bashki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789040"/>
            <a:ext cx="86781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a-RU" sz="4000" b="1" dirty="0" smtClean="0">
                <a:latin typeface="Times New Roman" pitchFamily="18" charset="0"/>
                <a:cs typeface="Times New Roman" pitchFamily="18" charset="0"/>
              </a:rPr>
              <a:t>9-сы класс уҡыусылары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5"/>
          <p:cNvSpPr>
            <a:spLocks noChangeArrowheads="1" noChangeShapeType="1" noTextEdit="1"/>
          </p:cNvSpPr>
          <p:nvPr/>
        </p:nvSpPr>
        <p:spPr bwMode="auto">
          <a:xfrm>
            <a:off x="611560" y="260648"/>
            <a:ext cx="8136904" cy="5311492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5383"/>
              </a:avLst>
            </a:prstTxWarp>
          </a:bodyPr>
          <a:lstStyle/>
          <a:p>
            <a:pPr algn="ctr"/>
            <a:r>
              <a:rPr lang="ru-RU" sz="24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_Helver(15%) Bashkir"/>
              </a:rPr>
              <a:t> </a:t>
            </a:r>
            <a:endParaRPr lang="ru-RU" sz="24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80"/>
              </a:solidFill>
              <a:latin typeface="a_Helver(15%) Bashkir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ba-RU" b="1" u="sng" dirty="0" smtClean="0"/>
              <a:t>Эҙләнеү эшемдең маҡсаты:</a:t>
            </a:r>
            <a:endParaRPr lang="ru-RU" dirty="0" smtClean="0"/>
          </a:p>
          <a:p>
            <a:r>
              <a:rPr lang="ba-RU" dirty="0" smtClean="0"/>
              <a:t>Башҡорт халҡының ижадын өйрәнеү.</a:t>
            </a:r>
            <a:endParaRPr lang="ru-RU" dirty="0" smtClean="0"/>
          </a:p>
          <a:p>
            <a:r>
              <a:rPr lang="ba-RU" b="1" u="sng" dirty="0" smtClean="0"/>
              <a:t>Эҙләнеү эшемдең гипотезаһы</a:t>
            </a:r>
            <a:r>
              <a:rPr lang="ba-RU" dirty="0" smtClean="0"/>
              <a:t>:</a:t>
            </a:r>
            <a:endParaRPr lang="ru-RU" dirty="0" smtClean="0"/>
          </a:p>
          <a:p>
            <a:r>
              <a:rPr lang="ba-RU" dirty="0" smtClean="0"/>
              <a:t>Балалар бәләкәй саҡтан уҡ һәр ваҡыт насарлыҡты яҡшылыҡ еңәсәген белә, ыңғай геройҙарға оҡшарға теләк тыуа.</a:t>
            </a:r>
            <a:endParaRPr lang="ru-RU" dirty="0" smtClean="0"/>
          </a:p>
          <a:p>
            <a:r>
              <a:rPr lang="ba-RU" b="1" u="sng" dirty="0" smtClean="0"/>
              <a:t>Эҙләнеү эшемдең актуаллеге:</a:t>
            </a:r>
            <a:endParaRPr lang="ru-RU" dirty="0" smtClean="0"/>
          </a:p>
          <a:p>
            <a:r>
              <a:rPr lang="ba-RU" dirty="0" smtClean="0"/>
              <a:t>Хәҙерге ваҡытта йәштәрҙең башҡорт халыҡ ижады менән ҡыҙыҡһынмауы. 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a_Helver Bashkir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0782"/>
            <a:ext cx="8712968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5520750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ba-RU" sz="4800" b="1" dirty="0" smtClean="0"/>
              <a:t>Тыңлағыҙ, һеҙ йәмәғәт,</a:t>
            </a:r>
            <a:endParaRPr lang="ru-RU" sz="4800" b="1" dirty="0" smtClean="0"/>
          </a:p>
          <a:p>
            <a:pPr algn="ctr">
              <a:buNone/>
            </a:pPr>
            <a:r>
              <a:rPr lang="ba-RU" sz="4800" b="1" dirty="0" smtClean="0"/>
              <a:t>Боронғоларҙан аманат.</a:t>
            </a:r>
            <a:endParaRPr lang="ru-RU" sz="4800" b="1" dirty="0" smtClean="0"/>
          </a:p>
          <a:p>
            <a:pPr algn="ctr">
              <a:buNone/>
            </a:pPr>
            <a:r>
              <a:rPr lang="ba-RU" sz="4800" b="1" dirty="0" smtClean="0"/>
              <a:t>Уға ҡылһағыҙ хыянат,</a:t>
            </a:r>
            <a:endParaRPr lang="ru-RU" sz="4800" b="1" dirty="0" smtClean="0"/>
          </a:p>
          <a:p>
            <a:pPr algn="ctr">
              <a:buNone/>
            </a:pPr>
            <a:r>
              <a:rPr lang="ba-RU" sz="4800" b="1" dirty="0" smtClean="0"/>
              <a:t>Һеҙгә булыр яманат.</a:t>
            </a:r>
            <a:endParaRPr lang="ru-RU" sz="48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endParaRPr lang="ru-RU" sz="54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7043758" cy="1703366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888888"/>
                </a:solidFill>
                <a:ea typeface="Times New Roman" pitchFamily="18" charset="0"/>
                <a:cs typeface="Tahoma" pitchFamily="34" charset="0"/>
              </a:rPr>
              <a:t> 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err="1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Һеҙгә,</a:t>
            </a: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ba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бәләкәй саҡта,</a:t>
            </a: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әкиәт һөйләгәндәре </a:t>
            </a: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бармы? Кем </a:t>
            </a:r>
            <a:r>
              <a:rPr lang="ru-RU" sz="1800" dirty="0" err="1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һөйләне</a:t>
            </a: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?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(Вам рассказывали сказки в детстве? Кто рассказывал?)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Анонимное голосование </a:t>
            </a:r>
            <a:r>
              <a:rPr lang="ru-RU" sz="1800" b="1" dirty="0" err="1" smtClean="0">
                <a:solidFill>
                  <a:srgbClr val="45688E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Һөйләнеләрме</a:t>
            </a:r>
            <a:r>
              <a:rPr lang="ru-RU" sz="1800" b="1" dirty="0" smtClean="0">
                <a:solidFill>
                  <a:srgbClr val="45688E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? (Рассказывали?)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Проголосовало</a:t>
            </a:r>
            <a:r>
              <a:rPr lang="ru-RU" sz="1800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 </a:t>
            </a:r>
            <a:r>
              <a:rPr lang="ru-RU" sz="1800" b="1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57</a:t>
            </a:r>
            <a:r>
              <a:rPr lang="ru-RU" sz="1800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 </a:t>
            </a: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человек.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928802"/>
          <a:ext cx="7858180" cy="4643470"/>
        </p:xfrm>
        <a:graphic>
          <a:graphicData uri="http://schemas.openxmlformats.org/drawingml/2006/table">
            <a:tbl>
              <a:tblPr/>
              <a:tblGrid>
                <a:gridCol w="6912288"/>
                <a:gridCol w="945892"/>
              </a:tblGrid>
              <a:tr h="6313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2000" b="0" dirty="0">
                          <a:latin typeface="Times New Roman"/>
                          <a:ea typeface="Times New Roman"/>
                          <a:cs typeface="Arial"/>
                        </a:rPr>
                        <a:t>Э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Arial"/>
                        </a:rPr>
                        <a:t>йе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Arial"/>
                        </a:rPr>
                        <a:t>өләсәйем һөйләне.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Arial"/>
                        </a:rPr>
                        <a:t> (Да, бабушка рассказывала)</a:t>
                      </a:r>
                      <a:endParaRPr lang="ru-RU" sz="1800" b="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7281" marR="17281" marT="86913" marB="172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99"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Arial"/>
                        </a:rPr>
                        <a:t>33.3%</a:t>
                      </a:r>
                      <a:endParaRPr lang="ru-RU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351" marR="0" marT="172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4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2000" b="0" dirty="0">
                          <a:latin typeface="Times New Roman"/>
                          <a:ea typeface="Times New Roman"/>
                          <a:cs typeface="Arial"/>
                        </a:rPr>
                        <a:t>Э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Arial"/>
                        </a:rPr>
                        <a:t>йе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  <a:cs typeface="Arial"/>
                        </a:rPr>
                        <a:t>әсәйем һөйләне.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Arial"/>
                        </a:rPr>
                        <a:t> (Да, мама рассказывала)</a:t>
                      </a:r>
                      <a:endParaRPr lang="ru-RU" sz="1800" b="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7281" marR="17281" marT="86913" marB="172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768"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Arial"/>
                        </a:rPr>
                        <a:t>45.6%</a:t>
                      </a:r>
                      <a:endParaRPr lang="ru-RU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351" marR="0" marT="172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6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Times New Roman"/>
                          <a:ea typeface="Times New Roman"/>
                          <a:cs typeface="Arial"/>
                        </a:rPr>
                        <a:t>Атайым һөйләне. (Папа рассказывал)</a:t>
                      </a:r>
                      <a:endParaRPr lang="ru-RU" sz="1800" b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7281" marR="17281" marT="86913" marB="172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394"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Arial"/>
                        </a:rPr>
                        <a:t>3.5%</a:t>
                      </a:r>
                      <a:endParaRPr lang="ru-RU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351" marR="0" marT="172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4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Times New Roman"/>
                          <a:cs typeface="Arial"/>
                        </a:rPr>
                        <a:t>Юҡ, һөйләмәнеләр.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  <a:cs typeface="Arial"/>
                        </a:rPr>
                        <a:t> (Нет, не рассказывали)</a:t>
                      </a:r>
                      <a:endParaRPr lang="ru-RU" sz="1800" b="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17281" marR="17281" marT="86913" marB="172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768"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Arial"/>
                        </a:rPr>
                        <a:t>17.5%</a:t>
                      </a:r>
                      <a:endParaRPr lang="ru-RU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351" marR="0" marT="172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 descr="http://cs624828.vk.me/v624828334/1fd73/x4Z4tJgfC4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36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508</TotalTime>
  <Words>117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Луг</vt:lpstr>
      <vt:lpstr>.  Башҡорт халыҡ ижадының балаға әһәмиәте   </vt:lpstr>
      <vt:lpstr>Слайд 2</vt:lpstr>
      <vt:lpstr>Слайд 3</vt:lpstr>
      <vt:lpstr>Слайд 4</vt:lpstr>
      <vt:lpstr>  Һеҙгә, бәләкәй саҡта, әкиәт һөйләгәндәре бармы? Кем һөйләне?  (Вам рассказывали сказки в детстве? Кто рассказывал?) Анонимное голосование Һөйләнеләрме? (Рассказывали?) Проголосовало 57 человек.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Ноғман Мусин   “Атайымдың ос һәнәге.” Һүҙьяһалыш. </dc:title>
  <dc:creator>Admin</dc:creator>
  <cp:lastModifiedBy>Lenovo B570e</cp:lastModifiedBy>
  <cp:revision>65</cp:revision>
  <dcterms:created xsi:type="dcterms:W3CDTF">2013-02-13T12:13:50Z</dcterms:created>
  <dcterms:modified xsi:type="dcterms:W3CDTF">2020-02-17T06:31:33Z</dcterms:modified>
</cp:coreProperties>
</file>