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D9D059-09DB-4172-8331-472833B9FB28}">
  <a:tblStyle styleId="{F3D9D059-09DB-4172-8331-472833B9FB2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FED8CDC-35EA-4F55-80A5-3A61AC45CC1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hyperlink" Target="http://www.weddingmix.ru/files/9460220_svadba_rek__1_.jpg" TargetMode="External"/><Relationship Id="rId5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" y="223521"/>
            <a:ext cx="12070080" cy="638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1889760" y="1188720"/>
            <a:ext cx="795528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функциональной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уроках географии </a:t>
            </a:r>
            <a:endParaRPr sz="5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5557520" y="548701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43" y="14079"/>
            <a:ext cx="12193543" cy="684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type="title"/>
          </p:nvPr>
        </p:nvSpPr>
        <p:spPr>
          <a:xfrm>
            <a:off x="1981200" y="-1"/>
            <a:ext cx="8229600" cy="669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умения ЕНГ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261256" y="1132113"/>
            <a:ext cx="11930744" cy="5739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Объяснять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Исследовать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Проанализировать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данные и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сделать вывод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800">
                <a:latin typeface="Times New Roman"/>
                <a:ea typeface="Times New Roman"/>
                <a:cs typeface="Times New Roman"/>
                <a:sym typeface="Times New Roman"/>
              </a:rPr>
              <a:t>Объяснение или описание явлений на основе имеющихся научных знаний, а также прогнозируемых явлений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800">
                <a:latin typeface="Times New Roman"/>
                <a:ea typeface="Times New Roman"/>
                <a:cs typeface="Times New Roman"/>
                <a:sym typeface="Times New Roman"/>
              </a:rPr>
              <a:t>Распознавание научных вопросов и применение методов естественно-научного исследования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800">
                <a:latin typeface="Times New Roman"/>
                <a:ea typeface="Times New Roman"/>
                <a:cs typeface="Times New Roman"/>
                <a:sym typeface="Times New Roman"/>
              </a:rPr>
              <a:t>Интерпретация данных и использование           научных доказательств для получения выводов  </a:t>
            </a: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sz="3400"/>
              <a:t>                                                                                                                                                           </a:t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4207534" y="1544835"/>
            <a:ext cx="133844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4207534" y="3533883"/>
            <a:ext cx="1312427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207534" y="5483570"/>
            <a:ext cx="131242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1" y="15847"/>
            <a:ext cx="11981232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Умения учащихся 6-11 классов естественнонаучной грамотности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4536" y="5164260"/>
            <a:ext cx="1712913" cy="10969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23"/>
          <p:cNvGraphicFramePr/>
          <p:nvPr/>
        </p:nvGraphicFramePr>
        <p:xfrm>
          <a:off x="210766" y="1152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{F3D9D059-09DB-4172-8331-472833B9FB28}</a:tableStyleId>
              </a:tblPr>
              <a:tblGrid>
                <a:gridCol w="3923075"/>
                <a:gridCol w="3923075"/>
                <a:gridCol w="3924300"/>
              </a:tblGrid>
              <a:tr h="923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6–7 класс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8– 9 класс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10-11 класс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662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находить и извлекать информацию о естественнонаучных явлениях в разных источниках информации и различном контексте, объяснять и описывать естественнонаучные явления на основе имеющихся научных знаний.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распознавать и исследовать местные, национальные, глобальные естественнонаучные проблемы в различном контексте.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интерпретировать, оценивать, делать выводы и строить прогнозы о личных, местных, национальных, глобальных естественнонаучных проблемах в различном контексте в рамках метапредметного содержания.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71"/>
            <a:ext cx="12192000" cy="7658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>
            <p:ph type="title"/>
          </p:nvPr>
        </p:nvSpPr>
        <p:spPr>
          <a:xfrm>
            <a:off x="1904583" y="419967"/>
            <a:ext cx="8229600" cy="344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Характеристика заданий:</a:t>
            </a:r>
            <a:b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193039" y="-38969"/>
            <a:ext cx="11917681" cy="771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Задания должны содержать как текстовую информацию, так и информацию в виде таблиц, диаграмм, графиков, рисунков, схем;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Задания должны быть основаны на материале из разных предметных областей (для выполнения надо интегрировать разные знания и использовать общеучебные умения);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В заданиях может быть не ясно, к какой области знаний надо обратиться, чтобы определить способ действий или информацию для постановки и решения проблемы;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Задания могут требовать привлечения дополнительной информации или, напротив, содержать избыточную информацию и «лишние данные»;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Задания должны быть комплексными и структурированными, состоящими из нескольких взаимосвязанных вопросов.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1202"/>
            <a:ext cx="12191999" cy="701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>
            <p:ph type="title"/>
          </p:nvPr>
        </p:nvSpPr>
        <p:spPr>
          <a:xfrm>
            <a:off x="1981199" y="-104151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каждого задания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175606" y="953309"/>
            <a:ext cx="12016394" cy="5904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формируется не по предметному принципу, а относится к одному из контекстов.              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Контекстом</a:t>
            </a: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 можно назвать тематическую область, к которой относится описанная в задании проблемная ситуация.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Например, в PISA эти ситуации группируются по следующим контекстам: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здоровье;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природные ресурсы;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окружающая среда;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 опасности и риски;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 связь науки и технологий.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4736" y="4326145"/>
            <a:ext cx="3932839" cy="253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063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-192506" y="1010245"/>
            <a:ext cx="12031579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2" marL="91440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AutoNum type="arabicPeriod"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Разработать </a:t>
            </a:r>
            <a:r>
              <a:rPr b="1" i="0" lang="ru-RU" sz="3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комплект из трех заданий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направленных на формирование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естественнонаучной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грамотности</a:t>
            </a:r>
            <a:endParaRPr/>
          </a:p>
          <a:p>
            <a:pPr indent="-461963" lvl="2" marL="91440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AutoNum type="arabicPeriod"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Каждое из заданий должно соответствовать одной из тем учебного плана по вашему предмету (на ваш выбор)</a:t>
            </a:r>
            <a:endParaRPr/>
          </a:p>
          <a:p>
            <a:pPr indent="-461963" lvl="2" marL="91440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AutoNum type="arabicPeriod"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Каждое задание должно содержать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текстовую часть с описанием ситуации и визуальный компонент 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(графики, диаграммы, схемы, рисунки, фотографии)</a:t>
            </a:r>
            <a:endParaRPr/>
          </a:p>
          <a:p>
            <a:pPr indent="-461963" lvl="2" marL="91440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AutoNum type="arabicPeriod"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 задания должны иметь разный уровень  контекста (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личный, локальный/национальный, глобальный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Тематический контекст – на ваше усмотрение. </a:t>
            </a:r>
            <a:endParaRPr/>
          </a:p>
          <a:p>
            <a:pPr indent="-461963" lvl="2" marL="91440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AutoNum type="arabicPeriod"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Каждое задание должно включать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2-3 вопроса. </a:t>
            </a: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2738280" y="180459"/>
            <a:ext cx="50791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 ЕНГ</a:t>
            </a:r>
            <a:endParaRPr sz="3600">
              <a:solidFill>
                <a:srgbClr val="4E85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177"/>
            <a:ext cx="12192000" cy="87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/>
          <p:nvPr/>
        </p:nvSpPr>
        <p:spPr>
          <a:xfrm>
            <a:off x="0" y="735266"/>
            <a:ext cx="12043611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4524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Вопросы в заданиях должны быть направлены на формирование разных компетенций: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объяснять явления научно; оценивать и применять научные методы; интерпретировать данные и доказательства научно. 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комплекте заданий как минимум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два вопроса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должны быть посвящены формированию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каждой из компетенций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2" marL="4524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Вопросы в заданиях должны предполагать использование учащимися каждого из трех типов знаний: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содержательного, процедурного, гносеологического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В комплекте заданий как минимум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два вопроса 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должны соответствовать </a:t>
            </a:r>
            <a:r>
              <a:rPr b="1" i="0" lang="ru-RU" sz="34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каждому из типов знания</a:t>
            </a:r>
            <a:r>
              <a:rPr b="1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0590"/>
            <a:ext cx="12192000" cy="77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3812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218574" y="1027906"/>
            <a:ext cx="11754852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4524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В комплект должны входить задания, относящиеся к каждому </a:t>
            </a:r>
            <a:r>
              <a:rPr b="1" i="0" lang="ru-RU" sz="36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из 6 уровней </a:t>
            </a:r>
            <a:r>
              <a:rPr b="1" i="0" lang="ru-R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естественнонаучной грамотности </a:t>
            </a:r>
            <a:r>
              <a:rPr b="1" i="1" lang="ru-R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(как минимум один вопрос для одного уровня)</a:t>
            </a:r>
            <a:endParaRPr/>
          </a:p>
          <a:p>
            <a:pPr indent="0" lvl="2" marL="4524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1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4524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К каждому вопросу в  заданиях необходимо </a:t>
            </a:r>
            <a:r>
              <a:rPr b="1" i="0" lang="ru-RU" sz="3600" u="none" cap="none" strike="noStrike">
                <a:solidFill>
                  <a:srgbClr val="4E8542"/>
                </a:solidFill>
                <a:latin typeface="Calibri"/>
                <a:ea typeface="Calibri"/>
                <a:cs typeface="Calibri"/>
                <a:sym typeface="Calibri"/>
              </a:rPr>
              <a:t>составить «этикетку» (паспорт задания), </a:t>
            </a:r>
            <a:r>
              <a:rPr b="1" i="0" lang="ru-R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содержащую данные об уровне контекста, компетенции, типе знаний </a:t>
            </a:r>
            <a:endParaRPr/>
          </a:p>
          <a:p>
            <a:pPr indent="0" lvl="2" marL="4524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5287"/>
            <a:ext cx="12238121" cy="71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29"/>
          <p:cNvGraphicFramePr/>
          <p:nvPr/>
        </p:nvGraphicFramePr>
        <p:xfrm>
          <a:off x="274674" y="5025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392200"/>
                <a:gridCol w="6250450"/>
              </a:tblGrid>
              <a:tr h="504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/>
                        <a:t>Название задания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  <a:tr h="50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ru-RU" sz="2400"/>
                        <a:t>Тема учебного плана, предмет, класс </a:t>
                      </a:r>
                      <a:endParaRPr b="1"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  <a:tr h="96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ru-RU" sz="2400"/>
                        <a:t>Компетенция	</a:t>
                      </a:r>
                      <a:endParaRPr b="1"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ru-RU" sz="2400"/>
                        <a:t>объяснять явления научно;</a:t>
                      </a:r>
                      <a:endParaRPr b="1" sz="24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ru-RU" sz="2400"/>
                        <a:t>оценивать и применять научные методы; интерпретировать данные и доказательства научно.</a:t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  <a:tr h="96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Тип знания	</a:t>
                      </a:r>
                      <a:endParaRPr b="1"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содержательное,</a:t>
                      </a:r>
                      <a:endParaRPr b="1"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процедурное,</a:t>
                      </a:r>
                      <a:endParaRPr b="1"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гносеологическое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4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Контекст	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личный,</a:t>
                      </a:r>
                      <a:endParaRPr b="1"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локальный/национальный,</a:t>
                      </a:r>
                      <a:endParaRPr b="1"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Глобальный</a:t>
                      </a:r>
                      <a:endParaRPr b="1"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Тематический контекст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Уровень грамотности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1-6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/>
                        <a:t>Визуальный компонент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5" name="Google Shape;215;p29"/>
          <p:cNvSpPr/>
          <p:nvPr/>
        </p:nvSpPr>
        <p:spPr>
          <a:xfrm>
            <a:off x="6096000" y="0"/>
            <a:ext cx="6096000" cy="58665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62800" spcFirstLastPara="1" rIns="62800" wrap="square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b="1" i="0" lang="ru-RU" sz="3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Паспорт задания</a:t>
            </a:r>
            <a:endParaRPr b="0" i="0" sz="3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74674" y="-60619"/>
            <a:ext cx="701174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400"/>
              <a:buFont typeface="Calibri"/>
              <a:buNone/>
            </a:pPr>
            <a:r>
              <a:rPr b="1" i="0" lang="ru-RU" sz="3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Естественнонаучная грамотность</a:t>
            </a:r>
            <a:endParaRPr b="1" i="0" sz="34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461" y="0"/>
            <a:ext cx="11642651" cy="5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842"/>
            <a:ext cx="12192001" cy="702960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/>
          <p:nvPr/>
        </p:nvSpPr>
        <p:spPr>
          <a:xfrm>
            <a:off x="233082" y="-24842"/>
            <a:ext cx="11958915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1</a:t>
            </a:r>
            <a:r>
              <a:rPr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Королева рек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самая полноводная река на нашей планете.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несет четверть всех вод, выносимых в океан реками нашей планеты. Индейцы называют ее «Парана-Тинго», что означает «Королева рек». Бассейн реки площадью - более                                    7 млн. км²  - позволяет разместить в нем весь материк Австралия или такую страну, как США.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неё более 1100 притоков, которые собирают воду с территории 6 государств. Находится она в природной зоне влажных вечнозеленых экваториальных лесов. 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какой реке идет речь?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Янцзы            Б) Нил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Конго             Г) Амазонка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5744" y="4427832"/>
            <a:ext cx="4449848" cy="243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50" y="-13320"/>
            <a:ext cx="1214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>
            <p:ph type="title"/>
          </p:nvPr>
        </p:nvSpPr>
        <p:spPr>
          <a:xfrm>
            <a:off x="550672" y="13320"/>
            <a:ext cx="8229600" cy="564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задания 1  </a:t>
            </a:r>
            <a:r>
              <a:rPr lang="ru-RU"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Королева рек</a:t>
            </a:r>
            <a:endParaRPr b="1" sz="3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4" name="Google Shape;234;p31"/>
          <p:cNvGraphicFramePr/>
          <p:nvPr/>
        </p:nvGraphicFramePr>
        <p:xfrm>
          <a:off x="229759" y="565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342475"/>
                <a:gridCol w="6308875"/>
              </a:tblGrid>
              <a:tr h="124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Содержательная область  оценки</a:t>
                      </a:r>
                      <a:endParaRPr b="1" sz="26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Тема: Внутренние воды Южной Америки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Науки о Земле и    Вселенной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География. 7 класс</a:t>
                      </a:r>
                      <a:endParaRPr/>
                    </a:p>
                  </a:txBody>
                  <a:tcPr marT="0" marB="0" marR="68575" marL="68575"/>
                </a:tc>
              </a:tr>
              <a:tr h="77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Компетенция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Интерпретация данных для получения выводов</a:t>
                      </a: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1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Контекст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Глобальный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6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сложности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Низкий, 1b</a:t>
                      </a: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7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ответа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Выбор одного правильного ответа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7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Область применения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Качество окружающей среды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7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знания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Процедурное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7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Визуальный компонент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Фотография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5" name="Google Shape;235;p31"/>
          <p:cNvSpPr/>
          <p:nvPr/>
        </p:nvSpPr>
        <p:spPr>
          <a:xfrm>
            <a:off x="310896" y="6252163"/>
            <a:ext cx="82661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оценивания: Выбран ответ Г – 1 балл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1676400" y="-1407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 грамотность</a:t>
            </a:r>
            <a:endParaRPr b="1"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36187" y="982494"/>
            <a:ext cx="12208213" cy="5875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3400"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 грамотность </a:t>
            </a: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– это способность применять приобретённые знания, умения и навыки для решения жизненных задач в различных сферах.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t/>
            </a:r>
            <a:endParaRPr i="1"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i="1" lang="ru-RU" sz="3400">
                <a:latin typeface="Times New Roman"/>
                <a:ea typeface="Times New Roman"/>
                <a:cs typeface="Times New Roman"/>
                <a:sym typeface="Times New Roman"/>
              </a:rPr>
              <a:t>Метапредметность</a:t>
            </a:r>
            <a:endParaRPr i="1"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7164" y="3692251"/>
            <a:ext cx="4513965" cy="306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/>
          <p:nvPr/>
        </p:nvSpPr>
        <p:spPr>
          <a:xfrm>
            <a:off x="2024552" y="161525"/>
            <a:ext cx="26564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2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5475793" y="153876"/>
            <a:ext cx="50795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Судоходство на реке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144377" y="1137444"/>
            <a:ext cx="748364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поднимается вопрос о хозяйственном использовании Амазонки, первое, что стоит упомянуть – развитое судоходство. Протяженность водных путей составляет порядка 25 тыс. км.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Ширина русла 2 – 20 – 70 – 150 км в разных частях течения реки. В паводок ширина в районе дельты и устья увеличивается до 300 км. Глубина от 20 до 130 м.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304800" y="5298262"/>
            <a:ext cx="1140192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 ли океанические суда плавать по реке?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Запишите ответ </a:t>
            </a: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«Могут»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 </a:t>
            </a: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 могут»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объясните свое решение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8021" y="1414466"/>
            <a:ext cx="4563980" cy="33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>
            <p:ph type="title"/>
          </p:nvPr>
        </p:nvSpPr>
        <p:spPr>
          <a:xfrm>
            <a:off x="932688" y="150739"/>
            <a:ext cx="8396224" cy="630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задания 2         </a:t>
            </a:r>
            <a:r>
              <a:rPr lang="ru-RU"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Судоходство на реке</a:t>
            </a:r>
            <a:br>
              <a:rPr lang="ru-RU" sz="3600"/>
            </a:br>
            <a:endParaRPr b="1" sz="3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55" name="Google Shape;255;p33"/>
          <p:cNvGraphicFramePr/>
          <p:nvPr/>
        </p:nvGraphicFramePr>
        <p:xfrm>
          <a:off x="248047" y="7810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609000"/>
                <a:gridCol w="6040450"/>
              </a:tblGrid>
              <a:tr h="51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Содержательная область 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Науки о Земле и     Вселенной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1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Компетенция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Научное объяснение явлений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5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Контекст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Локальный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4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сложности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4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вопроса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Задание с открытым ответом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1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Область применения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Качество окружающей среды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1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знания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Процедурное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1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Визуальный компонент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Фотография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56" name="Google Shape;256;p33"/>
          <p:cNvSpPr/>
          <p:nvPr/>
        </p:nvSpPr>
        <p:spPr>
          <a:xfrm>
            <a:off x="46450" y="6214819"/>
            <a:ext cx="1164945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оценивания. 2 балла: выбрано «Могут» и дано верное объяснение.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2625" y="140040"/>
            <a:ext cx="10252984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5"/>
          <p:cNvSpPr txBox="1"/>
          <p:nvPr>
            <p:ph type="title"/>
          </p:nvPr>
        </p:nvSpPr>
        <p:spPr>
          <a:xfrm>
            <a:off x="640082" y="587027"/>
            <a:ext cx="5434147" cy="42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ru-RU"/>
            </a:b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3</a:t>
            </a:r>
            <a:br>
              <a:rPr b="1" lang="ru-RU" sz="3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Уникальное явление</a:t>
            </a:r>
            <a:br>
              <a:rPr b="1" lang="ru-RU"/>
            </a:br>
            <a:br>
              <a:rPr b="1" lang="ru-RU"/>
            </a:br>
            <a:endParaRPr b="1"/>
          </a:p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65316" y="1340768"/>
            <a:ext cx="7788208" cy="4477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Близ города Манаус (Бразилия) можно наблюдать уникальное явление природы – два широких водных потока около четырех километров текут бок о бок, не смешиваясь. Это река Рио-Негро («Черная река») впадает в реку главную реку - Амазонку. На протяжении всего течения ее воды насыщаются огромным количеством ила. Из-за этого вода становится очень мутной. Местные ее называют «Беловой рекой».</a:t>
            </a:r>
            <a:b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Рио-Негро по ходу своего течения насыщается огромным числом минералов, становясь непрозрачной и черной.</a:t>
            </a:r>
            <a:b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По словам индейцев Амазонии эти два потока одной реки олицетворяют жену и мужа: должно пройти некоторое время, чтобы супруги стали единым, притерлись друг к другу, слились в одно целое, стали не мужчиной и женщиной по-отдельности, а полноценной семьей.</a:t>
            </a: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6456040" y="1340768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pic>
        <p:nvPicPr>
          <p:cNvPr descr="http://www.weddingmix.ru/files/9460220_svadba_rek__1_.jpg" id="273" name="Google Shape;273;p3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2715" y="853440"/>
            <a:ext cx="4325409" cy="306641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/>
          <p:nvPr/>
        </p:nvSpPr>
        <p:spPr>
          <a:xfrm>
            <a:off x="418012" y="5818404"/>
            <a:ext cx="113124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Вопросы:  1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Как называется такое явление?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2. Почему оно происходит? Укажите причины.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 txBox="1"/>
          <p:nvPr>
            <p:ph type="title"/>
          </p:nvPr>
        </p:nvSpPr>
        <p:spPr>
          <a:xfrm>
            <a:off x="550672" y="13320"/>
            <a:ext cx="8229600" cy="564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задания 3</a:t>
            </a:r>
            <a:endParaRPr/>
          </a:p>
        </p:txBody>
      </p:sp>
      <p:graphicFrame>
        <p:nvGraphicFramePr>
          <p:cNvPr id="282" name="Google Shape;282;p36"/>
          <p:cNvGraphicFramePr/>
          <p:nvPr/>
        </p:nvGraphicFramePr>
        <p:xfrm>
          <a:off x="195072" y="7096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046600"/>
                <a:gridCol w="6903875"/>
              </a:tblGrid>
              <a:tr h="89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Содержательная область 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Науки о Земле и Вселенной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2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Компетенция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Научное объяснение явлений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0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Контекст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Локальный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0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сложности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3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вопроса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Задание с открытым ответом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2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 проверки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Применить соответствующие научные знания для объяснения явления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0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знания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Процедурное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0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Визуальный компонент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Фотография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83" name="Google Shape;283;p36"/>
          <p:cNvSpPr/>
          <p:nvPr/>
        </p:nvSpPr>
        <p:spPr>
          <a:xfrm>
            <a:off x="195072" y="5914954"/>
            <a:ext cx="684020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оценивания.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балла: указано явление (1б), причины (1б)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0" name="Google Shape;2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691" y="0"/>
            <a:ext cx="9985109" cy="6725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7" name="Google Shape;29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8" name="Google Shape;2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5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/>
          <p:nvPr/>
        </p:nvSpPr>
        <p:spPr>
          <a:xfrm>
            <a:off x="510904" y="741846"/>
            <a:ext cx="753291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переводе с индейского диалекта это явление на реке называют – «большой шум» или «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гремящая вода»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огромная волна, длина которой порой достигает 13 километров, а высота 4 — 9 метров, которая неожиданно возникает в полнолуние в феврале и марте там, где мутные воды Амазонки вливаются в Атлантический океан.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рождается как рябь и вскоре начинает тяжело подниматься вверх по течению реки, превращаясь в гигантскую волну, которая сносит все на своем пути.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510904" y="-13744"/>
            <a:ext cx="1184452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4  </a:t>
            </a:r>
            <a:r>
              <a:rPr lang="ru-RU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Сёрфинг на Амазонке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4639" y="498233"/>
            <a:ext cx="4277361" cy="293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/>
          <p:nvPr/>
        </p:nvSpPr>
        <p:spPr>
          <a:xfrm>
            <a:off x="512120" y="4460154"/>
            <a:ext cx="753291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Возможен ли сёрфинг на реке?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Как называется данное явление? 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Причина его появления?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Какая опасность подстерегает сёрфенгистов на </a:t>
            </a: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легендарной волне?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3423" y="3457081"/>
            <a:ext cx="4279792" cy="337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 txBox="1"/>
          <p:nvPr>
            <p:ph type="title"/>
          </p:nvPr>
        </p:nvSpPr>
        <p:spPr>
          <a:xfrm>
            <a:off x="550672" y="13320"/>
            <a:ext cx="8229600" cy="564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задания 4</a:t>
            </a:r>
            <a:endParaRPr/>
          </a:p>
        </p:txBody>
      </p:sp>
      <p:graphicFrame>
        <p:nvGraphicFramePr>
          <p:cNvPr id="311" name="Google Shape;311;p39"/>
          <p:cNvGraphicFramePr/>
          <p:nvPr/>
        </p:nvGraphicFramePr>
        <p:xfrm>
          <a:off x="241522" y="591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046600"/>
                <a:gridCol w="6903875"/>
              </a:tblGrid>
              <a:tr h="92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Содержательная область 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Науки о Земле и Вселенной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62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Компетенция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Научное объяснение явлений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2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Контекст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Локальный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3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сложности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0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ответа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Развернутый ответ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62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Анализировать, интерпретировать данные и делать выводы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3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знания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Процедурное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3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Визуальный компонент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Фотография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12" name="Google Shape;312;p39"/>
          <p:cNvSpPr/>
          <p:nvPr/>
        </p:nvSpPr>
        <p:spPr>
          <a:xfrm>
            <a:off x="241522" y="6090061"/>
            <a:ext cx="117005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оценивания. 2 балла: Ответ: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Да. (0,5 б).    Поророка (0,5 б), причины (1б)        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баллов:   Ответ: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Нет.  Не указаны название и причины.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19" name="Google Shape;3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032" y="0"/>
            <a:ext cx="103508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878"/>
            <a:ext cx="12256968" cy="686087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>
            <p:ph type="title"/>
          </p:nvPr>
        </p:nvSpPr>
        <p:spPr>
          <a:xfrm>
            <a:off x="191794" y="7599"/>
            <a:ext cx="11707932" cy="780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5      </a:t>
            </a:r>
            <a:r>
              <a:rPr lang="ru-RU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Экологические проблемы реки</a:t>
            </a:r>
            <a:endParaRPr b="1" sz="4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1"/>
          <p:cNvSpPr txBox="1"/>
          <p:nvPr>
            <p:ph idx="1" type="body"/>
          </p:nvPr>
        </p:nvSpPr>
        <p:spPr>
          <a:xfrm>
            <a:off x="191794" y="798772"/>
            <a:ext cx="7036526" cy="466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1999 году гидрологи отметили, что количество воды в Амазонке неуклонно уменьшается. Произошла катастрофа: летом и осенью разразилась сильнейшая засуха: уровень воды опустился до самой низкой отметки за 30 лет – столько времени за ней ведутся научные наблюдения.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местах, где глубина потока обычно составляла 15 м, в 2005 году она не достигала и метра. Великую реку можно было перейти вброд.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11804469" y="2228746"/>
            <a:ext cx="6139543" cy="537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5) (REUTERS/Marcio Silva/AMAZONASPRESS)" id="329" name="Google Shape;32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5081" y="1432703"/>
            <a:ext cx="4771887" cy="31744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/>
          <p:nvPr/>
        </p:nvSpPr>
        <p:spPr>
          <a:xfrm>
            <a:off x="191794" y="5385810"/>
            <a:ext cx="120002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Предположите, что явилось причиной такой ситуации? 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К каким последствиям это привело?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838200" y="365126"/>
            <a:ext cx="10515600" cy="692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 грамотность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0" y="1380566"/>
            <a:ext cx="12191999" cy="6070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  «ФГ – способность человека вступать в отношения с внешней средой и максимально быстро адаптироваться и функционировать в ней. В отличие от элементарной грамотности как способности личности читать, понимать, составлять короткие тексты и осуществлять простейшие арифметические действия. Это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среде» [Азимов Э. Г., Щукин А. Н. Новый словарь методических терминов и понятий (теория и практика обучения языкам). М.: Икар, 2009. 448 с., с. 342]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>
            <p:ph type="title"/>
          </p:nvPr>
        </p:nvSpPr>
        <p:spPr>
          <a:xfrm>
            <a:off x="550672" y="13320"/>
            <a:ext cx="8229600" cy="564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задания 5</a:t>
            </a:r>
            <a:endParaRPr/>
          </a:p>
        </p:txBody>
      </p:sp>
      <p:graphicFrame>
        <p:nvGraphicFramePr>
          <p:cNvPr id="338" name="Google Shape;338;p42"/>
          <p:cNvGraphicFramePr/>
          <p:nvPr/>
        </p:nvGraphicFramePr>
        <p:xfrm>
          <a:off x="241522" y="591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254750"/>
                <a:gridCol w="6695725"/>
              </a:tblGrid>
              <a:tr h="87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Содержательная область 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Науки о Земле и Вселенной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91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Компетенция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Формулировать соответствующие научно обоснованные выводы</a:t>
                      </a: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9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Контекст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Глобальный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9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сложности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Высокий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79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ответа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Развернутый ответ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1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Применить соответствующие научные знания для объяснения явления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4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знания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Область применения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Процедурное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Качество окружающей среды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9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Визуальный компонент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Фотография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39" name="Google Shape;339;p42"/>
          <p:cNvSpPr/>
          <p:nvPr/>
        </p:nvSpPr>
        <p:spPr>
          <a:xfrm>
            <a:off x="241522" y="6042289"/>
            <a:ext cx="113164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оценивания. 3 балла: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(1б), Следствия (2б)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баллов: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 отсутствует, либо не верный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5" name="Google Shape;345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46" name="Google Shape;34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3457" y="0"/>
            <a:ext cx="102731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81" y="-2878"/>
            <a:ext cx="12151119" cy="686087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4"/>
          <p:cNvSpPr txBox="1"/>
          <p:nvPr>
            <p:ph type="title"/>
          </p:nvPr>
        </p:nvSpPr>
        <p:spPr>
          <a:xfrm>
            <a:off x="105870" y="166887"/>
            <a:ext cx="11174840" cy="961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chemeClr val="accent1"/>
                </a:solidFill>
              </a:rPr>
              <a:t>Задание 6      Экологические проблемы Амазонии</a:t>
            </a:r>
            <a:br>
              <a:rPr b="1" lang="ru-RU" sz="4000">
                <a:solidFill>
                  <a:schemeClr val="accent1"/>
                </a:solidFill>
              </a:rPr>
            </a:br>
            <a:endParaRPr b="1" sz="4000">
              <a:solidFill>
                <a:schemeClr val="accent1"/>
              </a:solidFill>
            </a:endParaRPr>
          </a:p>
        </p:txBody>
      </p:sp>
      <p:pic>
        <p:nvPicPr>
          <p:cNvPr id="354" name="Google Shape;354;p4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4816" y="803131"/>
            <a:ext cx="4041314" cy="281833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4"/>
          <p:cNvSpPr/>
          <p:nvPr/>
        </p:nvSpPr>
        <p:spPr>
          <a:xfrm>
            <a:off x="243839" y="868079"/>
            <a:ext cx="7800977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Бассейн Амазонки называют "зелеными легкими" нашей планеты. Это крупнейший массив влажных тропических лесов на Земле является основным поставщиком кислорода в атмосферу. Однако цивилизация все активнее наступает на амазонскую сельву - и масштабы этого наступления ужасают: каждый час исчезает четыре квадратных километра джунглей Амазонии и скорость освоения этих земель человеком ускоряется с каждым годом.                                                                                                                                            Животноводство является важнейшим фактором, влияющим на постепенную гибель тропических лесов Амазонии. Именно расчистка долины Амазонки сделала Бразилию крупнейшим в мире экспортером говядины — ценой уничтожения биоразнообразия и ускорения глобального потепления.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среднем каждые 18 секунд бразильские фермеры вырубают один гектар тропических лесов Амазонии. Это огромный «вклад» в парниковый эффект.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" name="Google Shape;35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4816" y="3812643"/>
            <a:ext cx="4011217" cy="285418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/>
          <p:nvPr/>
        </p:nvSpPr>
        <p:spPr>
          <a:xfrm>
            <a:off x="341947" y="5121905"/>
            <a:ext cx="733586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Какие глобальные последствия имеет безжалостное уничтожение 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влажных тропических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лесов? 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Какие меры необходимо принимать для охраны уникальных лесных комплексов Южной Америки?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Предложите пути решения данной проблемы.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44"/>
          <p:cNvSpPr/>
          <p:nvPr/>
        </p:nvSpPr>
        <p:spPr>
          <a:xfrm>
            <a:off x="341947" y="4656986"/>
            <a:ext cx="1189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Вопросы: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5"/>
          <p:cNvSpPr txBox="1"/>
          <p:nvPr>
            <p:ph type="title"/>
          </p:nvPr>
        </p:nvSpPr>
        <p:spPr>
          <a:xfrm>
            <a:off x="550672" y="13320"/>
            <a:ext cx="8229600" cy="564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imes New Roman"/>
              <a:buNone/>
            </a:pPr>
            <a:r>
              <a:rPr b="1" lang="ru-RU" sz="3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задания 6</a:t>
            </a:r>
            <a:endParaRPr/>
          </a:p>
        </p:txBody>
      </p:sp>
      <p:graphicFrame>
        <p:nvGraphicFramePr>
          <p:cNvPr id="366" name="Google Shape;366;p45"/>
          <p:cNvGraphicFramePr/>
          <p:nvPr/>
        </p:nvGraphicFramePr>
        <p:xfrm>
          <a:off x="219456" y="5913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{DFED8CDC-35EA-4F55-80A5-3A61AC45CC17}</a:tableStyleId>
              </a:tblPr>
              <a:tblGrid>
                <a:gridCol w="5244025"/>
                <a:gridCol w="6682075"/>
              </a:tblGrid>
              <a:tr h="70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Содержательная область 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Науки о Земле и Вселенной 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Компетенция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Интерпретировать данные и доказательства научно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1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Контекст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Глобальный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сложности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Высокий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11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ответа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Развернутый ответ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51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 оценки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Применить соответствующие научные знания для объяснения явления</a:t>
                      </a:r>
                      <a:endParaRPr b="1"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26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знания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Область применения 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Процедурное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Качество окружающей среды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2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Визуальный компонент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Фотография</a:t>
                      </a:r>
                      <a:endParaRPr b="1"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67" name="Google Shape;367;p45"/>
          <p:cNvSpPr/>
          <p:nvPr/>
        </p:nvSpPr>
        <p:spPr>
          <a:xfrm>
            <a:off x="219456" y="6094396"/>
            <a:ext cx="1197254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оценивания. 3 балла: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(1б), Следствия. (2б)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баллов: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 отсутствует, либо не верный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74" name="Google Shape;37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5720"/>
            <a:ext cx="103766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7"/>
          <p:cNvSpPr txBox="1"/>
          <p:nvPr>
            <p:ph idx="1" type="body"/>
          </p:nvPr>
        </p:nvSpPr>
        <p:spPr>
          <a:xfrm>
            <a:off x="0" y="1124744"/>
            <a:ext cx="11991703" cy="5733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i="1"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i="1" lang="ru-RU" sz="4000">
                <a:latin typeface="Times New Roman"/>
                <a:ea typeface="Times New Roman"/>
                <a:cs typeface="Times New Roman"/>
                <a:sym typeface="Times New Roman"/>
              </a:rPr>
              <a:t>В процессе формирования естественнонаучной  грамотности учащиеся получают возможность успешно подготовиться, например,  к ЦТ или стать победителями олимпиад и конкурсов по учебному предмету «География» 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30752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8"/>
          <p:cNvSpPr txBox="1"/>
          <p:nvPr>
            <p:ph idx="1" type="body"/>
          </p:nvPr>
        </p:nvSpPr>
        <p:spPr>
          <a:xfrm>
            <a:off x="2042160" y="286382"/>
            <a:ext cx="8229600" cy="5271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i="1" lang="ru-RU" sz="540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/>
          </a:p>
        </p:txBody>
      </p:sp>
      <p:pic>
        <p:nvPicPr>
          <p:cNvPr id="388" name="Google Shape;38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3297431" cy="730752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8"/>
          <p:cNvSpPr/>
          <p:nvPr/>
        </p:nvSpPr>
        <p:spPr>
          <a:xfrm>
            <a:off x="548641" y="1106432"/>
            <a:ext cx="506832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390" y="1790471"/>
            <a:ext cx="6049219" cy="327705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title"/>
          </p:nvPr>
        </p:nvSpPr>
        <p:spPr>
          <a:xfrm>
            <a:off x="2392680" y="1393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 грамотность</a:t>
            </a:r>
            <a:br>
              <a:rPr b="0" lang="ru-RU"/>
            </a:br>
            <a:endParaRPr b="1"/>
          </a:p>
        </p:txBody>
      </p:sp>
      <p:sp>
        <p:nvSpPr>
          <p:cNvPr id="111" name="Google Shape;111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17" y="1021995"/>
            <a:ext cx="10515600" cy="569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268224" y="658368"/>
            <a:ext cx="11472672" cy="1032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Международные исследования ( PISA, TIMSS и ряд других)</a:t>
            </a:r>
            <a:b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268224" y="2066544"/>
            <a:ext cx="11655552" cy="462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2018 год Республика Беларусь впервые приняла участие в исследовании PISA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 36-38 места из 79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0" y="-1"/>
            <a:ext cx="12039600" cy="686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3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type="title"/>
          </p:nvPr>
        </p:nvSpPr>
        <p:spPr>
          <a:xfrm>
            <a:off x="-238754" y="300639"/>
            <a:ext cx="10838684" cy="70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Естественнонаучная грамотность</a:t>
            </a:r>
            <a:br>
              <a:rPr b="1" i="1" lang="ru-RU" sz="3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1"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162559" y="670560"/>
            <a:ext cx="11916229" cy="6158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– это 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     Естественнонаучно грамотный человек стремится: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-научно </a:t>
            </a:r>
            <a:r>
              <a:rPr b="1" lang="ru-RU" sz="3600">
                <a:latin typeface="Times New Roman"/>
                <a:ea typeface="Times New Roman"/>
                <a:cs typeface="Times New Roman"/>
                <a:sym typeface="Times New Roman"/>
              </a:rPr>
              <a:t>объяснять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явления;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b="1" lang="ru-RU" sz="3600">
                <a:latin typeface="Times New Roman"/>
                <a:ea typeface="Times New Roman"/>
                <a:cs typeface="Times New Roman"/>
                <a:sym typeface="Times New Roman"/>
              </a:rPr>
              <a:t>понимать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особенности естественнонаучного исследования;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-научно </a:t>
            </a:r>
            <a:r>
              <a:rPr b="1" lang="ru-RU" sz="3600">
                <a:latin typeface="Times New Roman"/>
                <a:ea typeface="Times New Roman"/>
                <a:cs typeface="Times New Roman"/>
                <a:sym typeface="Times New Roman"/>
              </a:rPr>
              <a:t>интерпретировать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данные и </a:t>
            </a:r>
            <a:r>
              <a:rPr b="1" lang="ru-RU" sz="3600">
                <a:latin typeface="Times New Roman"/>
                <a:ea typeface="Times New Roman"/>
                <a:cs typeface="Times New Roman"/>
                <a:sym typeface="Times New Roman"/>
              </a:rPr>
              <a:t>использовать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доказательства для получения выводов.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1176" y="106502"/>
            <a:ext cx="1712913" cy="109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9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type="title"/>
          </p:nvPr>
        </p:nvSpPr>
        <p:spPr>
          <a:xfrm>
            <a:off x="409303" y="243840"/>
            <a:ext cx="11619365" cy="2033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1" lang="ru-RU" sz="4000">
                <a:latin typeface="Times New Roman"/>
                <a:ea typeface="Times New Roman"/>
                <a:cs typeface="Times New Roman"/>
                <a:sym typeface="Times New Roman"/>
              </a:rPr>
              <a:t>Главная цель естественнонаучного образования- </a:t>
            </a: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формирование</a:t>
            </a:r>
            <a:r>
              <a:rPr i="1" lang="ru-RU"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естественнонаучной грамотности 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09303" y="3009036"/>
            <a:ext cx="11619365" cy="4232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i="1" lang="ru-RU" sz="4000">
                <a:latin typeface="Times New Roman"/>
                <a:ea typeface="Times New Roman"/>
                <a:cs typeface="Times New Roman"/>
                <a:sym typeface="Times New Roman"/>
              </a:rPr>
              <a:t>Задача учителя географии:</a:t>
            </a:r>
            <a:br>
              <a:rPr b="1" i="1" lang="ru-RU" sz="3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дать нетипичные задания,  решение которых требует применения знаний в незнакомой ситуации, поиска новых решений или способов действий, т.е. творческой активности.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3287983" cy="769792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>
            <p:ph type="title"/>
          </p:nvPr>
        </p:nvSpPr>
        <p:spPr>
          <a:xfrm>
            <a:off x="1991544" y="0"/>
            <a:ext cx="8229600" cy="71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b="1"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Уровни ЕНГ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136187" y="718756"/>
            <a:ext cx="14396936" cy="6860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00"/>
              <a:buNone/>
            </a:pPr>
            <a:r>
              <a:rPr b="1" lang="ru-RU" sz="29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Низкий</a:t>
            </a:r>
            <a:r>
              <a:rPr b="1" lang="ru-RU" sz="2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None/>
            </a:pPr>
            <a:r>
              <a:rPr b="1" lang="ru-RU" sz="2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Воспроизведение простых знаний (терминов, понятий, фактов), умение приводить примеры явлений и формулировать выводы.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900"/>
              <a:buNone/>
            </a:pPr>
            <a:r>
              <a:rPr b="1" lang="ru-RU" sz="2900" u="sng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Средний</a:t>
            </a:r>
            <a:r>
              <a:rPr b="1" lang="ru-RU" sz="29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00"/>
              <a:buNone/>
            </a:pPr>
            <a:r>
              <a:rPr b="1" lang="ru-RU" sz="26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естественно-научных знаний для объяснения отдельных явлений, выявление вопросов, на которые могла бы ответить наука.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900"/>
              <a:buNone/>
            </a:pPr>
            <a:r>
              <a:rPr b="1" lang="ru-RU" sz="29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Высокий</a:t>
            </a:r>
            <a:r>
              <a:rPr b="1" lang="ru-RU" sz="2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600"/>
              <a:buNone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Объяснение явлений на основе их моделей, анализ результатов проведенных исследований, сравнение данных, научная аргументация своей позиции, оценка различных точек зрения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7206249" y="359378"/>
            <a:ext cx="3000000" cy="30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