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80" r:id="rId5"/>
    <p:sldId id="269" r:id="rId6"/>
    <p:sldId id="278" r:id="rId7"/>
    <p:sldId id="281" r:id="rId8"/>
    <p:sldId id="282" r:id="rId9"/>
    <p:sldId id="285" r:id="rId10"/>
    <p:sldId id="286" r:id="rId11"/>
    <p:sldId id="287" r:id="rId12"/>
    <p:sldId id="288" r:id="rId13"/>
    <p:sldId id="289" r:id="rId14"/>
    <p:sldId id="283" r:id="rId15"/>
    <p:sldId id="284" r:id="rId16"/>
    <p:sldId id="299" r:id="rId17"/>
    <p:sldId id="300" r:id="rId18"/>
    <p:sldId id="298" r:id="rId19"/>
    <p:sldId id="301" r:id="rId20"/>
    <p:sldId id="302" r:id="rId21"/>
    <p:sldId id="291" r:id="rId22"/>
    <p:sldId id="292" r:id="rId23"/>
    <p:sldId id="309" r:id="rId24"/>
    <p:sldId id="305" r:id="rId25"/>
    <p:sldId id="316" r:id="rId26"/>
    <p:sldId id="306" r:id="rId27"/>
    <p:sldId id="293" r:id="rId28"/>
    <p:sldId id="294" r:id="rId29"/>
    <p:sldId id="295" r:id="rId30"/>
    <p:sldId id="296" r:id="rId31"/>
    <p:sldId id="297" r:id="rId32"/>
    <p:sldId id="314" r:id="rId33"/>
    <p:sldId id="313" r:id="rId34"/>
    <p:sldId id="315" r:id="rId35"/>
    <p:sldId id="307" r:id="rId36"/>
    <p:sldId id="30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616E9-0AD2-4310-9733-88B0C9134A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5BE00-7304-4CF4-AB73-51978FB57D08}">
      <dgm:prSet phldrT="[Текст]" custT="1"/>
      <dgm:spPr/>
      <dgm:t>
        <a:bodyPr/>
        <a:lstStyle/>
        <a:p>
          <a:pPr rtl="0"/>
          <a:endParaRPr lang="ru-RU" sz="2400" dirty="0">
            <a:solidFill>
              <a:schemeClr val="bg1"/>
            </a:solidFill>
          </a:endParaRPr>
        </a:p>
      </dgm:t>
    </dgm:pt>
    <dgm:pt modelId="{160FE67E-4D45-4DB6-93E5-284181ADA2AE}" type="sibTrans" cxnId="{6367B5F0-A69C-476B-BDA4-03BCAF56E172}">
      <dgm:prSet/>
      <dgm:spPr/>
      <dgm:t>
        <a:bodyPr/>
        <a:lstStyle/>
        <a:p>
          <a:endParaRPr lang="ru-RU"/>
        </a:p>
      </dgm:t>
    </dgm:pt>
    <dgm:pt modelId="{61D37BFB-8FA5-420A-858A-43C9331A3A4C}" type="parTrans" cxnId="{6367B5F0-A69C-476B-BDA4-03BCAF56E172}">
      <dgm:prSet/>
      <dgm:spPr/>
      <dgm:t>
        <a:bodyPr/>
        <a:lstStyle/>
        <a:p>
          <a:endParaRPr lang="ru-RU"/>
        </a:p>
      </dgm:t>
    </dgm:pt>
    <dgm:pt modelId="{59277DB1-AE7A-4AB4-9FB5-74C9D1D3CEC2}">
      <dgm:prSet custT="1"/>
      <dgm:spPr/>
      <dgm:t>
        <a:bodyPr/>
        <a:lstStyle/>
        <a:p>
          <a:endParaRPr lang="ru-RU" sz="2400" dirty="0"/>
        </a:p>
      </dgm:t>
    </dgm:pt>
    <dgm:pt modelId="{B637D5A4-7EAA-4E74-A5F1-F8C9841D7215}" type="parTrans" cxnId="{5BFD6911-3D5D-4CC8-9E0A-D4EDA71334A8}">
      <dgm:prSet/>
      <dgm:spPr/>
      <dgm:t>
        <a:bodyPr/>
        <a:lstStyle/>
        <a:p>
          <a:endParaRPr lang="ru-RU"/>
        </a:p>
      </dgm:t>
    </dgm:pt>
    <dgm:pt modelId="{18A23C4F-A4EB-4E41-A674-DC43A72BBF47}" type="sibTrans" cxnId="{5BFD6911-3D5D-4CC8-9E0A-D4EDA71334A8}">
      <dgm:prSet/>
      <dgm:spPr/>
      <dgm:t>
        <a:bodyPr/>
        <a:lstStyle/>
        <a:p>
          <a:endParaRPr lang="ru-RU"/>
        </a:p>
      </dgm:t>
    </dgm:pt>
    <dgm:pt modelId="{2452E4F4-8E9D-4668-8DA6-99852C0A43C7}" type="pres">
      <dgm:prSet presAssocID="{899616E9-0AD2-4310-9733-88B0C9134A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2BAD98-D39C-46BC-91FE-FBF4CD5D8FF2}" type="pres">
      <dgm:prSet presAssocID="{02D5BE00-7304-4CF4-AB73-51978FB57D08}" presName="composite" presStyleCnt="0"/>
      <dgm:spPr/>
    </dgm:pt>
    <dgm:pt modelId="{6392B1F9-F067-4497-941D-CB5D717F08C4}" type="pres">
      <dgm:prSet presAssocID="{02D5BE00-7304-4CF4-AB73-51978FB57D08}" presName="parentText" presStyleLbl="alignNode1" presStyleIdx="0" presStyleCnt="1" custLinFactNeighborX="-2279" custLinFactNeighborY="226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C98CF-9E6D-4F6F-ADFE-80E5CF008570}" type="pres">
      <dgm:prSet presAssocID="{02D5BE00-7304-4CF4-AB73-51978FB57D08}" presName="descendantText" presStyleLbl="alignAcc1" presStyleIdx="0" presStyleCnt="1" custLinFactNeighborX="99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E2472-343D-438E-96DB-A761D1CF00AC}" type="presOf" srcId="{59277DB1-AE7A-4AB4-9FB5-74C9D1D3CEC2}" destId="{F3EC98CF-9E6D-4F6F-ADFE-80E5CF008570}" srcOrd="0" destOrd="0" presId="urn:microsoft.com/office/officeart/2005/8/layout/chevron2"/>
    <dgm:cxn modelId="{6367B5F0-A69C-476B-BDA4-03BCAF56E172}" srcId="{899616E9-0AD2-4310-9733-88B0C9134A1B}" destId="{02D5BE00-7304-4CF4-AB73-51978FB57D08}" srcOrd="0" destOrd="0" parTransId="{61D37BFB-8FA5-420A-858A-43C9331A3A4C}" sibTransId="{160FE67E-4D45-4DB6-93E5-284181ADA2AE}"/>
    <dgm:cxn modelId="{7E2654C1-6166-4308-86CB-D72A334FEEE4}" type="presOf" srcId="{899616E9-0AD2-4310-9733-88B0C9134A1B}" destId="{2452E4F4-8E9D-4668-8DA6-99852C0A43C7}" srcOrd="0" destOrd="0" presId="urn:microsoft.com/office/officeart/2005/8/layout/chevron2"/>
    <dgm:cxn modelId="{5BFD6911-3D5D-4CC8-9E0A-D4EDA71334A8}" srcId="{02D5BE00-7304-4CF4-AB73-51978FB57D08}" destId="{59277DB1-AE7A-4AB4-9FB5-74C9D1D3CEC2}" srcOrd="0" destOrd="0" parTransId="{B637D5A4-7EAA-4E74-A5F1-F8C9841D7215}" sibTransId="{18A23C4F-A4EB-4E41-A674-DC43A72BBF47}"/>
    <dgm:cxn modelId="{E4AB34F3-60BC-40DA-8A85-4CAE687182EE}" type="presOf" srcId="{02D5BE00-7304-4CF4-AB73-51978FB57D08}" destId="{6392B1F9-F067-4497-941D-CB5D717F08C4}" srcOrd="0" destOrd="0" presId="urn:microsoft.com/office/officeart/2005/8/layout/chevron2"/>
    <dgm:cxn modelId="{D7309A0F-FA9C-4A63-8135-C679D933D4DA}" type="presParOf" srcId="{2452E4F4-8E9D-4668-8DA6-99852C0A43C7}" destId="{E42BAD98-D39C-46BC-91FE-FBF4CD5D8FF2}" srcOrd="0" destOrd="0" presId="urn:microsoft.com/office/officeart/2005/8/layout/chevron2"/>
    <dgm:cxn modelId="{22099F02-3463-4D35-A981-019A6C658F26}" type="presParOf" srcId="{E42BAD98-D39C-46BC-91FE-FBF4CD5D8FF2}" destId="{6392B1F9-F067-4497-941D-CB5D717F08C4}" srcOrd="0" destOrd="0" presId="urn:microsoft.com/office/officeart/2005/8/layout/chevron2"/>
    <dgm:cxn modelId="{AC4A2DD3-1584-4621-9E55-9C83ABC61396}" type="presParOf" srcId="{E42BAD98-D39C-46BC-91FE-FBF4CD5D8FF2}" destId="{F3EC98CF-9E6D-4F6F-ADFE-80E5CF0085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616E9-0AD2-4310-9733-88B0C9134A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5BE00-7304-4CF4-AB73-51978FB57D08}">
      <dgm:prSet phldrT="[Текст]" custT="1"/>
      <dgm:spPr/>
      <dgm:t>
        <a:bodyPr/>
        <a:lstStyle/>
        <a:p>
          <a:pPr rtl="0"/>
          <a:endParaRPr lang="ru-RU" sz="2400" dirty="0">
            <a:solidFill>
              <a:schemeClr val="bg1"/>
            </a:solidFill>
          </a:endParaRPr>
        </a:p>
      </dgm:t>
    </dgm:pt>
    <dgm:pt modelId="{160FE67E-4D45-4DB6-93E5-284181ADA2AE}" type="sibTrans" cxnId="{6367B5F0-A69C-476B-BDA4-03BCAF56E172}">
      <dgm:prSet/>
      <dgm:spPr/>
      <dgm:t>
        <a:bodyPr/>
        <a:lstStyle/>
        <a:p>
          <a:endParaRPr lang="ru-RU"/>
        </a:p>
      </dgm:t>
    </dgm:pt>
    <dgm:pt modelId="{61D37BFB-8FA5-420A-858A-43C9331A3A4C}" type="parTrans" cxnId="{6367B5F0-A69C-476B-BDA4-03BCAF56E172}">
      <dgm:prSet/>
      <dgm:spPr/>
      <dgm:t>
        <a:bodyPr/>
        <a:lstStyle/>
        <a:p>
          <a:endParaRPr lang="ru-RU"/>
        </a:p>
      </dgm:t>
    </dgm:pt>
    <dgm:pt modelId="{59277DB1-AE7A-4AB4-9FB5-74C9D1D3CEC2}">
      <dgm:prSet custT="1"/>
      <dgm:spPr/>
      <dgm:t>
        <a:bodyPr/>
        <a:lstStyle/>
        <a:p>
          <a:endParaRPr lang="ru-RU" sz="2400" dirty="0"/>
        </a:p>
      </dgm:t>
    </dgm:pt>
    <dgm:pt modelId="{B637D5A4-7EAA-4E74-A5F1-F8C9841D7215}" type="parTrans" cxnId="{5BFD6911-3D5D-4CC8-9E0A-D4EDA71334A8}">
      <dgm:prSet/>
      <dgm:spPr/>
      <dgm:t>
        <a:bodyPr/>
        <a:lstStyle/>
        <a:p>
          <a:endParaRPr lang="ru-RU"/>
        </a:p>
      </dgm:t>
    </dgm:pt>
    <dgm:pt modelId="{18A23C4F-A4EB-4E41-A674-DC43A72BBF47}" type="sibTrans" cxnId="{5BFD6911-3D5D-4CC8-9E0A-D4EDA71334A8}">
      <dgm:prSet/>
      <dgm:spPr/>
      <dgm:t>
        <a:bodyPr/>
        <a:lstStyle/>
        <a:p>
          <a:endParaRPr lang="ru-RU"/>
        </a:p>
      </dgm:t>
    </dgm:pt>
    <dgm:pt modelId="{2452E4F4-8E9D-4668-8DA6-99852C0A43C7}" type="pres">
      <dgm:prSet presAssocID="{899616E9-0AD2-4310-9733-88B0C9134A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2BAD98-D39C-46BC-91FE-FBF4CD5D8FF2}" type="pres">
      <dgm:prSet presAssocID="{02D5BE00-7304-4CF4-AB73-51978FB57D08}" presName="composite" presStyleCnt="0"/>
      <dgm:spPr/>
    </dgm:pt>
    <dgm:pt modelId="{6392B1F9-F067-4497-941D-CB5D717F08C4}" type="pres">
      <dgm:prSet presAssocID="{02D5BE00-7304-4CF4-AB73-51978FB57D0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C98CF-9E6D-4F6F-ADFE-80E5CF008570}" type="pres">
      <dgm:prSet presAssocID="{02D5BE00-7304-4CF4-AB73-51978FB57D08}" presName="descendantText" presStyleLbl="alignAcc1" presStyleIdx="0" presStyleCnt="1" custLinFactNeighborX="402" custLinFactNeighborY="3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FC132-EA9E-4797-AEE6-E9F055F8873B}" type="presOf" srcId="{02D5BE00-7304-4CF4-AB73-51978FB57D08}" destId="{6392B1F9-F067-4497-941D-CB5D717F08C4}" srcOrd="0" destOrd="0" presId="urn:microsoft.com/office/officeart/2005/8/layout/chevron2"/>
    <dgm:cxn modelId="{6367B5F0-A69C-476B-BDA4-03BCAF56E172}" srcId="{899616E9-0AD2-4310-9733-88B0C9134A1B}" destId="{02D5BE00-7304-4CF4-AB73-51978FB57D08}" srcOrd="0" destOrd="0" parTransId="{61D37BFB-8FA5-420A-858A-43C9331A3A4C}" sibTransId="{160FE67E-4D45-4DB6-93E5-284181ADA2AE}"/>
    <dgm:cxn modelId="{2C67F552-A8E1-4AB4-8943-23A3BB6D4490}" type="presOf" srcId="{899616E9-0AD2-4310-9733-88B0C9134A1B}" destId="{2452E4F4-8E9D-4668-8DA6-99852C0A43C7}" srcOrd="0" destOrd="0" presId="urn:microsoft.com/office/officeart/2005/8/layout/chevron2"/>
    <dgm:cxn modelId="{5BFD6911-3D5D-4CC8-9E0A-D4EDA71334A8}" srcId="{02D5BE00-7304-4CF4-AB73-51978FB57D08}" destId="{59277DB1-AE7A-4AB4-9FB5-74C9D1D3CEC2}" srcOrd="0" destOrd="0" parTransId="{B637D5A4-7EAA-4E74-A5F1-F8C9841D7215}" sibTransId="{18A23C4F-A4EB-4E41-A674-DC43A72BBF47}"/>
    <dgm:cxn modelId="{872AA70F-ED6D-4FDE-A4ED-500D31F716FF}" type="presOf" srcId="{59277DB1-AE7A-4AB4-9FB5-74C9D1D3CEC2}" destId="{F3EC98CF-9E6D-4F6F-ADFE-80E5CF008570}" srcOrd="0" destOrd="0" presId="urn:microsoft.com/office/officeart/2005/8/layout/chevron2"/>
    <dgm:cxn modelId="{BE00F0C0-EE13-4EA8-A243-797BD1E13236}" type="presParOf" srcId="{2452E4F4-8E9D-4668-8DA6-99852C0A43C7}" destId="{E42BAD98-D39C-46BC-91FE-FBF4CD5D8FF2}" srcOrd="0" destOrd="0" presId="urn:microsoft.com/office/officeart/2005/8/layout/chevron2"/>
    <dgm:cxn modelId="{32B93BA5-9BFB-4720-9A45-905A115F6FDA}" type="presParOf" srcId="{E42BAD98-D39C-46BC-91FE-FBF4CD5D8FF2}" destId="{6392B1F9-F067-4497-941D-CB5D717F08C4}" srcOrd="0" destOrd="0" presId="urn:microsoft.com/office/officeart/2005/8/layout/chevron2"/>
    <dgm:cxn modelId="{6B5814AE-36F0-49C6-9687-9BA8BABC119D}" type="presParOf" srcId="{E42BAD98-D39C-46BC-91FE-FBF4CD5D8FF2}" destId="{F3EC98CF-9E6D-4F6F-ADFE-80E5CF0085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9616E9-0AD2-4310-9733-88B0C9134A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5BE00-7304-4CF4-AB73-51978FB57D08}">
      <dgm:prSet phldrT="[Текст]" custT="1"/>
      <dgm:spPr/>
      <dgm:t>
        <a:bodyPr/>
        <a:lstStyle/>
        <a:p>
          <a:pPr rtl="0"/>
          <a:endParaRPr lang="ru-RU" sz="2400" dirty="0">
            <a:solidFill>
              <a:schemeClr val="bg1"/>
            </a:solidFill>
          </a:endParaRPr>
        </a:p>
      </dgm:t>
    </dgm:pt>
    <dgm:pt modelId="{160FE67E-4D45-4DB6-93E5-284181ADA2AE}" type="sibTrans" cxnId="{6367B5F0-A69C-476B-BDA4-03BCAF56E172}">
      <dgm:prSet/>
      <dgm:spPr/>
      <dgm:t>
        <a:bodyPr/>
        <a:lstStyle/>
        <a:p>
          <a:endParaRPr lang="ru-RU"/>
        </a:p>
      </dgm:t>
    </dgm:pt>
    <dgm:pt modelId="{61D37BFB-8FA5-420A-858A-43C9331A3A4C}" type="parTrans" cxnId="{6367B5F0-A69C-476B-BDA4-03BCAF56E172}">
      <dgm:prSet/>
      <dgm:spPr/>
      <dgm:t>
        <a:bodyPr/>
        <a:lstStyle/>
        <a:p>
          <a:endParaRPr lang="ru-RU"/>
        </a:p>
      </dgm:t>
    </dgm:pt>
    <dgm:pt modelId="{59277DB1-AE7A-4AB4-9FB5-74C9D1D3CEC2}">
      <dgm:prSet custT="1"/>
      <dgm:spPr/>
      <dgm:t>
        <a:bodyPr/>
        <a:lstStyle/>
        <a:p>
          <a:r>
            <a: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РЕКЛАМА</a:t>
          </a:r>
          <a:endParaRPr lang="ru-RU" sz="3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37D5A4-7EAA-4E74-A5F1-F8C9841D7215}" type="parTrans" cxnId="{5BFD6911-3D5D-4CC8-9E0A-D4EDA71334A8}">
      <dgm:prSet/>
      <dgm:spPr/>
      <dgm:t>
        <a:bodyPr/>
        <a:lstStyle/>
        <a:p>
          <a:endParaRPr lang="ru-RU"/>
        </a:p>
      </dgm:t>
    </dgm:pt>
    <dgm:pt modelId="{18A23C4F-A4EB-4E41-A674-DC43A72BBF47}" type="sibTrans" cxnId="{5BFD6911-3D5D-4CC8-9E0A-D4EDA71334A8}">
      <dgm:prSet/>
      <dgm:spPr/>
      <dgm:t>
        <a:bodyPr/>
        <a:lstStyle/>
        <a:p>
          <a:endParaRPr lang="ru-RU"/>
        </a:p>
      </dgm:t>
    </dgm:pt>
    <dgm:pt modelId="{2452E4F4-8E9D-4668-8DA6-99852C0A43C7}" type="pres">
      <dgm:prSet presAssocID="{899616E9-0AD2-4310-9733-88B0C9134A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2BAD98-D39C-46BC-91FE-FBF4CD5D8FF2}" type="pres">
      <dgm:prSet presAssocID="{02D5BE00-7304-4CF4-AB73-51978FB57D08}" presName="composite" presStyleCnt="0"/>
      <dgm:spPr/>
    </dgm:pt>
    <dgm:pt modelId="{6392B1F9-F067-4497-941D-CB5D717F08C4}" type="pres">
      <dgm:prSet presAssocID="{02D5BE00-7304-4CF4-AB73-51978FB57D0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C98CF-9E6D-4F6F-ADFE-80E5CF008570}" type="pres">
      <dgm:prSet presAssocID="{02D5BE00-7304-4CF4-AB73-51978FB57D0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D6911-3D5D-4CC8-9E0A-D4EDA71334A8}" srcId="{02D5BE00-7304-4CF4-AB73-51978FB57D08}" destId="{59277DB1-AE7A-4AB4-9FB5-74C9D1D3CEC2}" srcOrd="0" destOrd="0" parTransId="{B637D5A4-7EAA-4E74-A5F1-F8C9841D7215}" sibTransId="{18A23C4F-A4EB-4E41-A674-DC43A72BBF47}"/>
    <dgm:cxn modelId="{F26F982E-15AB-4ACF-9E17-F47750C727CA}" type="presOf" srcId="{59277DB1-AE7A-4AB4-9FB5-74C9D1D3CEC2}" destId="{F3EC98CF-9E6D-4F6F-ADFE-80E5CF008570}" srcOrd="0" destOrd="0" presId="urn:microsoft.com/office/officeart/2005/8/layout/chevron2"/>
    <dgm:cxn modelId="{6367B5F0-A69C-476B-BDA4-03BCAF56E172}" srcId="{899616E9-0AD2-4310-9733-88B0C9134A1B}" destId="{02D5BE00-7304-4CF4-AB73-51978FB57D08}" srcOrd="0" destOrd="0" parTransId="{61D37BFB-8FA5-420A-858A-43C9331A3A4C}" sibTransId="{160FE67E-4D45-4DB6-93E5-284181ADA2AE}"/>
    <dgm:cxn modelId="{FC54480B-190E-42FF-AD60-24DC4031C195}" type="presOf" srcId="{02D5BE00-7304-4CF4-AB73-51978FB57D08}" destId="{6392B1F9-F067-4497-941D-CB5D717F08C4}" srcOrd="0" destOrd="0" presId="urn:microsoft.com/office/officeart/2005/8/layout/chevron2"/>
    <dgm:cxn modelId="{FC624118-86CC-4A96-AFC8-332CF65D17BF}" type="presOf" srcId="{899616E9-0AD2-4310-9733-88B0C9134A1B}" destId="{2452E4F4-8E9D-4668-8DA6-99852C0A43C7}" srcOrd="0" destOrd="0" presId="urn:microsoft.com/office/officeart/2005/8/layout/chevron2"/>
    <dgm:cxn modelId="{B31CF48C-51EE-4DF5-A48A-3597790B9722}" type="presParOf" srcId="{2452E4F4-8E9D-4668-8DA6-99852C0A43C7}" destId="{E42BAD98-D39C-46BC-91FE-FBF4CD5D8FF2}" srcOrd="0" destOrd="0" presId="urn:microsoft.com/office/officeart/2005/8/layout/chevron2"/>
    <dgm:cxn modelId="{CC4D9DE6-8AC1-4FAE-A940-110456883453}" type="presParOf" srcId="{E42BAD98-D39C-46BC-91FE-FBF4CD5D8FF2}" destId="{6392B1F9-F067-4497-941D-CB5D717F08C4}" srcOrd="0" destOrd="0" presId="urn:microsoft.com/office/officeart/2005/8/layout/chevron2"/>
    <dgm:cxn modelId="{764E784A-579F-4288-9481-AB3A3278BAE9}" type="presParOf" srcId="{E42BAD98-D39C-46BC-91FE-FBF4CD5D8FF2}" destId="{F3EC98CF-9E6D-4F6F-ADFE-80E5CF0085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512" y="24904"/>
            <a:ext cx="652844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профессионального конкурса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года России» 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Толмачева Ирина Васильевна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№52 «Чебурашка»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высшая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</a:p>
          <a:p>
            <a:pPr algn="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zato-govorim.ru/wp-content/uploads/100469_590x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55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87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84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6632"/>
            <a:ext cx="1998223" cy="2664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0328" y="116633"/>
            <a:ext cx="199822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929" y="3185255"/>
            <a:ext cx="2149535" cy="2866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0913" y="1354461"/>
            <a:ext cx="2139702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112" y="3529594"/>
            <a:ext cx="2209383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51920" y="6145342"/>
            <a:ext cx="476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Сюжетно-ролевая </a:t>
            </a: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гра «Супермаркет»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859" y="5708152"/>
            <a:ext cx="2804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Сюжетно-ролевая игра </a:t>
            </a:r>
            <a:r>
              <a:rPr lang="ru-RU" b="1" dirty="0" smtClean="0">
                <a:solidFill>
                  <a:srgbClr val="002060"/>
                </a:solidFill>
              </a:rPr>
              <a:t>«Модельное агентство»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2831098"/>
            <a:ext cx="372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Сюжетно-ролевая </a:t>
            </a: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гра «Банк»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2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8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:\все с компа\Подготовительная группа\фото разные\Фото 1\SDC10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2533"/>
            <a:ext cx="3095328" cy="2321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все с компа\Подготовительная группа\фото разные\Фото 1\SDC10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2533"/>
            <a:ext cx="2866256" cy="2456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1 марта\Презентация Microsoft PowerPoi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2" t="7301" r="15688" b="12223"/>
          <a:stretch/>
        </p:blipFill>
        <p:spPr bwMode="auto">
          <a:xfrm>
            <a:off x="4803534" y="3261958"/>
            <a:ext cx="2866267" cy="237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9114" y="3261958"/>
            <a:ext cx="2988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Среди разных видов игр особую значимость приобретают дидактические игры экономической </a:t>
            </a:r>
            <a:r>
              <a:rPr lang="ru-RU" sz="2400" b="1" dirty="0" smtClean="0">
                <a:solidFill>
                  <a:srgbClr val="002060"/>
                </a:solidFill>
              </a:rPr>
              <a:t>направленности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4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amady-sp.ru/upload/users/71/71375/all/26/1503670725.527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4100"/>
            <a:ext cx="189581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media.ozone.ru/multimedia/1016455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50459"/>
            <a:ext cx="1895811" cy="2527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.eksmo.ru/v2/AST000000000174563/COVER/cov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58387"/>
            <a:ext cx="1891198" cy="246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c1173.narod.ru/konf/projects/682/lu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2302"/>
            <a:ext cx="190500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iction-books.ru/img/10164595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727" y="4150278"/>
            <a:ext cx="1799445" cy="2476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fiction-books.ru/img/10165312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4311"/>
            <a:ext cx="1850786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1790" y="296458"/>
            <a:ext cx="3130562" cy="2347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s://zabavnik.club/wp-content/uploads/2018/04/tri_porosenka_kartinki_9_29141355-768x105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501" y="1812366"/>
            <a:ext cx="1639096" cy="2255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split.ru/image/cache/data/pictures/a/ast/1685360/1685360-600x315-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2" r="31586"/>
          <a:stretch/>
        </p:blipFill>
        <p:spPr bwMode="auto">
          <a:xfrm>
            <a:off x="125076" y="1899671"/>
            <a:ext cx="1526061" cy="2134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3792" y="2768480"/>
            <a:ext cx="5574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Сказка </a:t>
            </a:r>
            <a:r>
              <a:rPr lang="ru-RU" b="1" dirty="0">
                <a:solidFill>
                  <a:srgbClr val="002060"/>
                </a:solidFill>
              </a:rPr>
              <a:t>для ребенка такое же </a:t>
            </a:r>
            <a:r>
              <a:rPr lang="ru-RU" b="1" dirty="0" smtClean="0">
                <a:solidFill>
                  <a:srgbClr val="002060"/>
                </a:solidFill>
              </a:rPr>
              <a:t>серьезное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 настоящее дело, как игра: она нужна ему для того, чтобы определиться, чтобы изучить себя, измерить, оценить свои </a:t>
            </a:r>
            <a:r>
              <a:rPr lang="ru-RU" b="1" dirty="0" smtClean="0">
                <a:solidFill>
                  <a:srgbClr val="002060"/>
                </a:solidFill>
              </a:rPr>
              <a:t>возможности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7625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ttp://i.ytimg.com/vi/WyObIc899OE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49" b="5560"/>
          <a:stretch/>
        </p:blipFill>
        <p:spPr bwMode="auto">
          <a:xfrm>
            <a:off x="976906" y="4225125"/>
            <a:ext cx="324125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youtube.com/vi/vvkwYIDSuyc/hq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23" b="12849"/>
          <a:stretch/>
        </p:blipFill>
        <p:spPr bwMode="auto">
          <a:xfrm>
            <a:off x="911099" y="332656"/>
            <a:ext cx="3372869" cy="216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-ievxG51lR0/hq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18" b="12041"/>
          <a:stretch/>
        </p:blipFill>
        <p:spPr bwMode="auto">
          <a:xfrm>
            <a:off x="4680247" y="4165067"/>
            <a:ext cx="3173234" cy="2130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ytimg.com/vi/F5n821NyBRM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970"/>
            <a:ext cx="3627154" cy="212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9441" y="2821899"/>
            <a:ext cx="50251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Мультфильмы </a:t>
            </a:r>
            <a:r>
              <a:rPr lang="ru-RU" sz="2800" b="1" dirty="0">
                <a:solidFill>
                  <a:srgbClr val="002060"/>
                </a:solidFill>
              </a:rPr>
              <a:t>из серии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Азбука денег тётушки Совы»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808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0133" y="332656"/>
            <a:ext cx="6643734" cy="574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85">
              <a:spcBef>
                <a:spcPts val="62"/>
              </a:spcBef>
            </a:pPr>
            <a:r>
              <a:rPr lang="ru-RU" sz="2400" b="1" spc="3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Ожидаемый</a:t>
            </a:r>
            <a:r>
              <a:rPr lang="ru-RU" sz="2400" b="1" spc="-71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результат: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  <a:cs typeface="Times New Roman"/>
            </a:endParaRPr>
          </a:p>
          <a:p>
            <a:pPr>
              <a:spcBef>
                <a:spcPts val="19"/>
              </a:spcBef>
            </a:pPr>
            <a:endParaRPr lang="ru-RU" sz="2400" dirty="0" smtClean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  <a:p>
            <a:pPr marL="7885" marR="805891">
              <a:buChar char="-"/>
              <a:tabLst>
                <a:tab pos="192799" algn="l"/>
              </a:tabLst>
            </a:pPr>
            <a:r>
              <a:rPr lang="ru-RU" sz="2400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активно </a:t>
            </a:r>
            <a:r>
              <a:rPr lang="ru-RU" sz="2400" spc="-1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использовать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в </a:t>
            </a:r>
            <a:r>
              <a:rPr lang="ru-RU" sz="2400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игровой </a:t>
            </a:r>
            <a:r>
              <a:rPr lang="ru-RU" sz="2400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деятельности </a:t>
            </a:r>
            <a:r>
              <a:rPr lang="ru-RU" sz="2400" spc="-6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основные</a:t>
            </a:r>
            <a:r>
              <a:rPr lang="ru-RU" sz="2400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экономические</a:t>
            </a:r>
            <a:r>
              <a:rPr lang="ru-RU" sz="2400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понятия</a:t>
            </a:r>
            <a:r>
              <a:rPr lang="ru-RU" sz="2400" spc="-1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lang="ru-RU" sz="2400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1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категории.</a:t>
            </a:r>
            <a:endParaRPr lang="ru-RU" sz="2400" dirty="0" smtClean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  <a:p>
            <a:pPr marL="7885" marR="3154">
              <a:lnSpc>
                <a:spcPts val="2980"/>
              </a:lnSpc>
              <a:spcBef>
                <a:spcPts val="96"/>
              </a:spcBef>
              <a:buChar char="-"/>
              <a:tabLst>
                <a:tab pos="192799" algn="l"/>
              </a:tabLst>
            </a:pPr>
            <a:r>
              <a:rPr lang="ru-RU" sz="2400" spc="-1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дошкольники </a:t>
            </a:r>
            <a:r>
              <a:rPr lang="ru-RU" sz="2400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приобретают первичный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экономический</a:t>
            </a:r>
            <a:r>
              <a:rPr lang="ru-RU" sz="2400" spc="-1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4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опыт,</a:t>
            </a:r>
            <a:r>
              <a:rPr lang="ru-RU" sz="2400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учатся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устанавливать </a:t>
            </a:r>
            <a:r>
              <a:rPr lang="ru-RU" sz="2400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разумные </a:t>
            </a:r>
            <a:r>
              <a:rPr lang="ru-RU" sz="2400" spc="-6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экономические </a:t>
            </a:r>
            <a:r>
              <a:rPr lang="ru-RU" sz="2400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отношения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в </a:t>
            </a:r>
            <a:r>
              <a:rPr lang="ru-RU" sz="2400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различных </a:t>
            </a:r>
            <a:r>
              <a:rPr lang="ru-RU" sz="2400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сферах </a:t>
            </a:r>
            <a:r>
              <a:rPr lang="ru-RU" sz="2400" spc="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жизнедеятельности;</a:t>
            </a:r>
          </a:p>
          <a:p>
            <a:pPr marL="192404" indent="-184913">
              <a:lnSpc>
                <a:spcPts val="2878"/>
              </a:lnSpc>
              <a:buChar char="-"/>
              <a:tabLst>
                <a:tab pos="192799" algn="l"/>
              </a:tabLst>
            </a:pPr>
            <a:r>
              <a:rPr lang="ru-RU" sz="2400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родители</a:t>
            </a:r>
            <a:r>
              <a:rPr lang="ru-RU" sz="2400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получают</a:t>
            </a:r>
            <a:r>
              <a:rPr lang="ru-RU" sz="2400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дополнительные</a:t>
            </a:r>
            <a:r>
              <a:rPr lang="ru-RU" sz="2400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знания</a:t>
            </a:r>
            <a:r>
              <a:rPr lang="ru-RU" sz="2400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по</a:t>
            </a:r>
            <a:endParaRPr lang="ru-RU" sz="2400" dirty="0" smtClean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  <a:p>
            <a:pPr marL="7885"/>
            <a:r>
              <a:rPr lang="ru-RU" sz="2400" spc="-25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экономическому</a:t>
            </a:r>
            <a:r>
              <a:rPr lang="ru-RU" sz="2400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воспитанию</a:t>
            </a:r>
            <a:r>
              <a:rPr lang="ru-RU" sz="2400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400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детей.</a:t>
            </a:r>
            <a:endParaRPr lang="ru-RU" sz="2400" dirty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23" t="5331" r="24294" b="3198"/>
          <a:stretch/>
        </p:blipFill>
        <p:spPr>
          <a:xfrm>
            <a:off x="3428992" y="1928802"/>
            <a:ext cx="2361664" cy="464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108368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Деловая игра</a:t>
            </a:r>
            <a:endParaRPr lang="ru-RU" sz="3600" dirty="0">
              <a:solidFill>
                <a:srgbClr val="FF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5715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ЗАДАНИЕ 1 «АНАГРАММЫ»</a:t>
            </a:r>
          </a:p>
          <a:p>
            <a:pPr algn="ctr"/>
            <a:r>
              <a:rPr lang="ru-RU" sz="2800" b="1" dirty="0" smtClean="0">
                <a:latin typeface="Arial Black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СИПЕНЯ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ЛАКМЕРА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ПАРТАЛАЗ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ДОВОДРОГ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КАНОЭКОМИ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КАБН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ГИНЬЕД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2500306"/>
            <a:ext cx="2308473" cy="330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5715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«Ответы»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РАЕКЛАМА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988840"/>
            <a:ext cx="2308473" cy="403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08" y="92867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966677"/>
            <a:ext cx="2588607" cy="492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ЁНА\Desktop\желтая-груша-и-красное-яблоко-с-лист-10517416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70"/>
          <a:stretch/>
        </p:blipFill>
        <p:spPr bwMode="auto">
          <a:xfrm>
            <a:off x="1068397" y="1527913"/>
            <a:ext cx="3962400" cy="380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815815"/>
            <a:ext cx="72866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Деньги не появляются сами собой, а зарабатываются.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Сначала зарабатываем- потом тратим.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Стоимость товара зависит от его качества нужности и от того, насколько сложно его произвести.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Деньги любят счет.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Твои  деньги бывают объектом чужого интереса.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Не все покупается.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236" y="642918"/>
            <a:ext cx="6861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Федеральный государственный образовательный стандарт дошкольного образования ставит задачу формирования общей культуры личности детей, частью которой является и экономическая культура личности дошкольника, характеризующаяся наличием представлений об экономических категориях. 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67421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    «Угадай сказку»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143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В какой сказке говорится о нелегком пути хлебобулочного изделия до потребителя? 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В какой сказке описывается эффективность коллективного труда?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Какое сказочное животное умело изготовлять золотые монеты простым ударом копыта? .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В какой сказке простая труженица домашнего подворья создает изделие из драгоценного метала и что это за металл?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Герой этой сказки с помощью рекламы помог простому крестьянину занять высокий статус в обществе.   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24" y="2000240"/>
            <a:ext cx="1142976" cy="259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99592" y="866173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2428868"/>
            <a:ext cx="7358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                     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                            </a:t>
            </a:r>
            <a:r>
              <a:rPr lang="ru-RU" sz="3200" dirty="0" smtClean="0">
                <a:solidFill>
                  <a:srgbClr val="0070C0"/>
                </a:solidFill>
              </a:rPr>
              <a:t>1-Колобок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                          2- Репка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                          3- Золотая антилопа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                          4- Курочка Ряба, золото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                          5- Кот в сапогах            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21988802"/>
              </p:ext>
            </p:extLst>
          </p:nvPr>
        </p:nvGraphicFramePr>
        <p:xfrm>
          <a:off x="1273628" y="866173"/>
          <a:ext cx="6596743" cy="167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7864" y="1062745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76470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«Экономические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загадки-добавлялки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819" y="1778320"/>
            <a:ext cx="70723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На товаре быть должна, обязательно … 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Коль трудиться круглый год, будет кругленьким … 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Журчат ручьи, промокли ноги, весной пора платить … 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4. Дела у нас пойдут на </a:t>
            </a:r>
            <a:r>
              <a:rPr lang="ru-RU" sz="2800" u="sng" dirty="0" smtClean="0">
                <a:solidFill>
                  <a:srgbClr val="0070C0"/>
                </a:solidFill>
              </a:rPr>
              <a:t>лад</a:t>
            </a:r>
            <a:r>
              <a:rPr lang="ru-RU" sz="2800" dirty="0" smtClean="0">
                <a:solidFill>
                  <a:srgbClr val="0070C0"/>
                </a:solidFill>
              </a:rPr>
              <a:t>: мы в лучший банк внесли свой … 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5. На рубль – копейки, на доллары – центы, бегут-набегают в банке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082" y="3625878"/>
            <a:ext cx="1410918" cy="316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2428868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                            </a:t>
            </a:r>
            <a:r>
              <a:rPr lang="ru-RU" sz="3600" dirty="0" smtClean="0">
                <a:solidFill>
                  <a:srgbClr val="0070C0"/>
                </a:solidFill>
              </a:rPr>
              <a:t>1- Цена 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                        2- Доход 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                        3- Налоги 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                        4- Вклад 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                         5- Проценты    </a:t>
            </a:r>
            <a:r>
              <a:rPr lang="ru-RU" sz="3200" dirty="0" smtClean="0">
                <a:solidFill>
                  <a:srgbClr val="0070C0"/>
                </a:solidFill>
              </a:rPr>
              <a:t>        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065938404"/>
              </p:ext>
            </p:extLst>
          </p:nvPr>
        </p:nvGraphicFramePr>
        <p:xfrm>
          <a:off x="1214414" y="500042"/>
          <a:ext cx="6596743" cy="167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71802" y="857232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93503327"/>
              </p:ext>
            </p:extLst>
          </p:nvPr>
        </p:nvGraphicFramePr>
        <p:xfrm>
          <a:off x="1300435" y="1988840"/>
          <a:ext cx="4567710" cy="167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27784" y="112474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5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086" y="980728"/>
            <a:ext cx="2308473" cy="525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1124744"/>
            <a:ext cx="5688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Как ребенка нет без мамы. Сбыта нет без рекламы».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Что  любят все дети?»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Задание: Придумать рисунок- фантика для конфеты под названием «Кис-кис» и разрекламировать свой товар.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08" y="928670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ЗАДАНИЕ 6 </a:t>
            </a:r>
          </a:p>
          <a:p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3711" y="1772816"/>
            <a:ext cx="2923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« Какие</a:t>
            </a:r>
          </a:p>
          <a:p>
            <a:r>
              <a:rPr lang="ru-RU" sz="3200" b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бывают </a:t>
            </a:r>
          </a:p>
          <a:p>
            <a:r>
              <a:rPr lang="ru-RU" sz="3200" b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расходы»</a:t>
            </a: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1249" y="980728"/>
            <a:ext cx="2308473" cy="453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11550"/>
          <a:stretch/>
        </p:blipFill>
        <p:spPr bwMode="auto">
          <a:xfrm>
            <a:off x="464314" y="514350"/>
            <a:ext cx="8215371" cy="5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142984"/>
            <a:ext cx="60722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021"/>
          <a:stretch/>
        </p:blipFill>
        <p:spPr bwMode="auto">
          <a:xfrm>
            <a:off x="1403648" y="1172433"/>
            <a:ext cx="5572164" cy="45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785794"/>
            <a:ext cx="6500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Финансовое просвещение и воспитание детей дошкольного возраста – это новое направление в дошкольной педагогике, так как финансовая грамотность 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является глобальной социальной проблемой, неотделимой от ребенка с самых ранних лет его жизни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27088" y="51435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9599"/>
            <a:ext cx="6744242" cy="50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19872" y="5373216"/>
            <a:ext cx="1634480" cy="575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46" r="4608"/>
          <a:stretch/>
        </p:blipFill>
        <p:spPr bwMode="auto">
          <a:xfrm>
            <a:off x="1250133" y="1412776"/>
            <a:ext cx="664373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83671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ПОКАЗ МОД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5252"/>
            <a:ext cx="6840760" cy="45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883587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ПАРФЮМЕРИЯ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98">
            <a:extLst>
              <a:ext uri="{FF2B5EF4-FFF2-40B4-BE49-F238E27FC236}">
                <a16:creationId xmlns="" xmlns:a16="http://schemas.microsoft.com/office/drawing/2014/main" id="{3A937841-8275-44E6-A924-AE833F78D24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487" y="208114"/>
            <a:ext cx="1699598" cy="3160644"/>
          </a:xfrm>
          <a:prstGeom prst="rect">
            <a:avLst/>
          </a:prstGeom>
        </p:spPr>
      </p:pic>
      <p:pic>
        <p:nvPicPr>
          <p:cNvPr id="3" name="Picture 600">
            <a:extLst>
              <a:ext uri="{FF2B5EF4-FFF2-40B4-BE49-F238E27FC236}">
                <a16:creationId xmlns="" xmlns:a16="http://schemas.microsoft.com/office/drawing/2014/main" id="{B15DD0F9-428D-4D99-BAE9-7E69DA6D997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8087" y="3642288"/>
            <a:ext cx="2253575" cy="2988209"/>
          </a:xfrm>
          <a:prstGeom prst="rect">
            <a:avLst/>
          </a:prstGeom>
        </p:spPr>
      </p:pic>
      <p:pic>
        <p:nvPicPr>
          <p:cNvPr id="4" name="Picture 606">
            <a:extLst>
              <a:ext uri="{FF2B5EF4-FFF2-40B4-BE49-F238E27FC236}">
                <a16:creationId xmlns="" xmlns:a16="http://schemas.microsoft.com/office/drawing/2014/main" id="{DD9B085B-1478-480D-AC3D-CB8726A536AA}"/>
              </a:ext>
            </a:extLst>
          </p:cNvPr>
          <p:cNvPicPr/>
          <p:nvPr/>
        </p:nvPicPr>
        <p:blipFill rotWithShape="1">
          <a:blip r:embed="rId4" cstate="print"/>
          <a:srcRect l="11252" r="13807"/>
          <a:stretch/>
        </p:blipFill>
        <p:spPr>
          <a:xfrm>
            <a:off x="7208914" y="142928"/>
            <a:ext cx="1699598" cy="3225831"/>
          </a:xfrm>
          <a:prstGeom prst="rect">
            <a:avLst/>
          </a:prstGeom>
        </p:spPr>
      </p:pic>
      <p:pic>
        <p:nvPicPr>
          <p:cNvPr id="5" name="Picture 608">
            <a:extLst>
              <a:ext uri="{FF2B5EF4-FFF2-40B4-BE49-F238E27FC236}">
                <a16:creationId xmlns="" xmlns:a16="http://schemas.microsoft.com/office/drawing/2014/main" id="{4E3F4729-C9C3-45F1-81F9-5345D984B13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4989" y="3661676"/>
            <a:ext cx="2223524" cy="2988210"/>
          </a:xfrm>
          <a:prstGeom prst="rect">
            <a:avLst/>
          </a:prstGeom>
        </p:spPr>
      </p:pic>
      <p:pic>
        <p:nvPicPr>
          <p:cNvPr id="6" name="Picture 602">
            <a:extLst>
              <a:ext uri="{FF2B5EF4-FFF2-40B4-BE49-F238E27FC236}">
                <a16:creationId xmlns="" xmlns:a16="http://schemas.microsoft.com/office/drawing/2014/main" id="{08563A3D-659E-43D8-80DA-07F29A9CB310}"/>
              </a:ext>
            </a:extLst>
          </p:cNvPr>
          <p:cNvPicPr/>
          <p:nvPr/>
        </p:nvPicPr>
        <p:blipFill rotWithShape="1">
          <a:blip r:embed="rId6" cstate="print"/>
          <a:srcRect l="13410" r="14223"/>
          <a:stretch/>
        </p:blipFill>
        <p:spPr>
          <a:xfrm>
            <a:off x="235488" y="3681068"/>
            <a:ext cx="1663627" cy="2949428"/>
          </a:xfrm>
          <a:prstGeom prst="rect">
            <a:avLst/>
          </a:prstGeom>
        </p:spPr>
      </p:pic>
      <p:pic>
        <p:nvPicPr>
          <p:cNvPr id="7" name="Picture 604">
            <a:extLst>
              <a:ext uri="{FF2B5EF4-FFF2-40B4-BE49-F238E27FC236}">
                <a16:creationId xmlns="" xmlns:a16="http://schemas.microsoft.com/office/drawing/2014/main" id="{0DE5242E-1292-4D43-AE87-4BA74A5FCB6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46225" y="3661678"/>
            <a:ext cx="2010662" cy="2988209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CBC0ED5C-196F-4652-9E32-FEABB0F5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953409" y="1098786"/>
            <a:ext cx="5237182" cy="144448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Выберите героя, поведение которого можно охарактеризовать этими словами:</a:t>
            </a:r>
            <a:r>
              <a:rPr lang="ru-RU" sz="2800" b="1" dirty="0">
                <a:latin typeface="Garamond" panose="02020404030301010803" pitchFamily="18" charset="0"/>
              </a:rPr>
              <a:t/>
            </a:r>
            <a:br>
              <a:rPr lang="ru-RU" sz="2800" b="1" dirty="0">
                <a:latin typeface="Garamond" panose="02020404030301010803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  <a:t>1. жадная, скупая ;</a:t>
            </a:r>
            <a:b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  <a:t>2. расточительный;</a:t>
            </a:r>
            <a:b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  <a:t>3. скупой;</a:t>
            </a:r>
            <a:b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  <a:t>4. расчетливый;</a:t>
            </a:r>
            <a:b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  <a:t>5. экономный, расчетливый ;</a:t>
            </a:r>
            <a:b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b="1" dirty="0">
                <a:solidFill>
                  <a:srgbClr val="0070C0"/>
                </a:solidFill>
                <a:latin typeface="Arial Black" pitchFamily="34" charset="0"/>
              </a:rPr>
              <a:t>6. бережливая </a:t>
            </a:r>
            <a:r>
              <a:rPr lang="ru-RU" sz="2800" b="1" dirty="0">
                <a:latin typeface="Garamond" panose="02020404030301010803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63242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563888" y="135143"/>
            <a:ext cx="2960817" cy="7994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Рефлексия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058" y="248449"/>
            <a:ext cx="3140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Облако «тегов»</a:t>
            </a:r>
            <a:endParaRPr lang="en-US" sz="2800" b="1" dirty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педагоги </a:t>
            </a:r>
            <a:r>
              <a:rPr lang="ru-RU" sz="2400" dirty="0">
                <a:solidFill>
                  <a:srgbClr val="7030A0"/>
                </a:solidFill>
                <a:latin typeface="Garamond" panose="02020404030301010803" pitchFamily="18" charset="0"/>
              </a:rPr>
              <a:t>по </a:t>
            </a:r>
            <a:r>
              <a:rPr lang="ru-RU" sz="24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 очереди</a:t>
            </a:r>
            <a:r>
              <a:rPr lang="ru-RU" sz="2400" dirty="0">
                <a:solidFill>
                  <a:srgbClr val="7030A0"/>
                </a:solidFill>
                <a:latin typeface="Garamond" panose="02020404030301010803" pitchFamily="18" charset="0"/>
              </a:rPr>
              <a:t> высказываются одним предложением, выбирая начало фразы из рефлексивного экрана на доске.</a:t>
            </a:r>
          </a:p>
        </p:txBody>
      </p:sp>
      <p:sp>
        <p:nvSpPr>
          <p:cNvPr id="3" name="Пузырек для мыслей: облако 2">
            <a:extLst>
              <a:ext uri="{FF2B5EF4-FFF2-40B4-BE49-F238E27FC236}">
                <a16:creationId xmlns="" xmlns:a16="http://schemas.microsoft.com/office/drawing/2014/main" id="{80C9DFBF-5DD1-476B-856A-185849C6C12B}"/>
              </a:ext>
            </a:extLst>
          </p:cNvPr>
          <p:cNvSpPr/>
          <p:nvPr/>
        </p:nvSpPr>
        <p:spPr>
          <a:xfrm>
            <a:off x="3458564" y="3666131"/>
            <a:ext cx="2586759" cy="270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Есть вопросы…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="" xmlns:a16="http://schemas.microsoft.com/office/drawing/2014/main" id="{C5B5D45D-F99D-4338-B875-CBBEA56387F3}"/>
              </a:ext>
            </a:extLst>
          </p:cNvPr>
          <p:cNvSpPr/>
          <p:nvPr/>
        </p:nvSpPr>
        <p:spPr>
          <a:xfrm>
            <a:off x="487691" y="3573016"/>
            <a:ext cx="2810390" cy="270277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Новое…</a:t>
            </a:r>
          </a:p>
        </p:txBody>
      </p:sp>
      <p:sp>
        <p:nvSpPr>
          <p:cNvPr id="7" name="Пузырек для мыслей: облако 6">
            <a:extLst>
              <a:ext uri="{FF2B5EF4-FFF2-40B4-BE49-F238E27FC236}">
                <a16:creationId xmlns="" xmlns:a16="http://schemas.microsoft.com/office/drawing/2014/main" id="{31412C95-351B-4D03-BD9D-C9F17288B57D}"/>
              </a:ext>
            </a:extLst>
          </p:cNvPr>
          <p:cNvSpPr/>
          <p:nvPr/>
        </p:nvSpPr>
        <p:spPr>
          <a:xfrm>
            <a:off x="6244521" y="3356992"/>
            <a:ext cx="2663788" cy="273531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Мне кажется …</a:t>
            </a:r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="" xmlns:a16="http://schemas.microsoft.com/office/drawing/2014/main" id="{2BBBAC9E-CC09-4369-A275-2A8C749DB968}"/>
              </a:ext>
            </a:extLst>
          </p:cNvPr>
          <p:cNvSpPr/>
          <p:nvPr/>
        </p:nvSpPr>
        <p:spPr>
          <a:xfrm>
            <a:off x="3458564" y="1002339"/>
            <a:ext cx="2785957" cy="252833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Меня удивило, что ….</a:t>
            </a: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="" xmlns:a16="http://schemas.microsoft.com/office/drawing/2014/main" id="{C13E2E85-B7D8-4BEE-B942-84633609CE40}"/>
              </a:ext>
            </a:extLst>
          </p:cNvPr>
          <p:cNvSpPr/>
          <p:nvPr/>
        </p:nvSpPr>
        <p:spPr>
          <a:xfrm>
            <a:off x="6313680" y="116632"/>
            <a:ext cx="2663788" cy="273531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Я узнал на </a:t>
            </a:r>
            <a:r>
              <a:rPr lang="ru-RU" sz="3200" b="1" dirty="0" smtClean="0">
                <a:solidFill>
                  <a:schemeClr val="tx1"/>
                </a:solidFill>
              </a:rPr>
              <a:t>мастер классе…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836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476375" y="4625975"/>
            <a:ext cx="586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Солнца Вам в душе </a:t>
            </a:r>
          </a:p>
          <a:p>
            <a:pPr algn="ctr"/>
            <a:r>
              <a:rPr lang="ru-RU" altLang="ru-RU" sz="28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 замечательных  детей!</a:t>
            </a:r>
          </a:p>
        </p:txBody>
      </p:sp>
      <p:pic>
        <p:nvPicPr>
          <p:cNvPr id="16388" name="Picture 2" descr="13802323_10610736_sol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2918">
            <a:off x="2417763" y="990600"/>
            <a:ext cx="3590925" cy="3265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Мастер-класс реги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608" y="2936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aproekt.ucoz.net/12/man-with-board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63550"/>
            <a:ext cx="5891213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 rot="215832">
            <a:off x="1241424" y="1299607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omic Sans MS" pitchFamily="66" charset="0"/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965926"/>
            <a:ext cx="2519362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cs typeface="+mn-cs"/>
              </a:rPr>
              <a:t>Приглашаю Вас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cs typeface="+mn-cs"/>
              </a:rPr>
              <a:t>к сотрудничеству!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928670"/>
            <a:ext cx="60722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дошкольном возрасте под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финансовой грамотностью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понимаются воспитание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грамотные, взвешенные решения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857232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84400" marR="5080" lvl="4" indent="-343535">
              <a:spcBef>
                <a:spcPts val="95"/>
              </a:spcBef>
              <a:tabLst>
                <a:tab pos="355600" algn="l"/>
              </a:tabLst>
            </a:pPr>
            <a:r>
              <a:rPr lang="ru-RU" sz="2800" b="1" i="1" spc="-35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Цель: Сформировать </a:t>
            </a:r>
            <a:r>
              <a:rPr lang="ru-RU" sz="2800" b="1" i="1" spc="-5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основы</a:t>
            </a:r>
            <a:r>
              <a:rPr lang="ru-RU" sz="2800" b="1" i="1" spc="-25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800" b="1" i="1" spc="-2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финансовой</a:t>
            </a:r>
            <a:r>
              <a:rPr lang="ru-RU" sz="2800" b="1" i="1" spc="-1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800" b="1" i="1" spc="-5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грамотности у </a:t>
            </a:r>
            <a:r>
              <a:rPr lang="ru-RU" sz="2800" b="1" i="1" spc="-1085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800" b="1" i="1" spc="-3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детей</a:t>
            </a:r>
            <a:r>
              <a:rPr lang="ru-RU" sz="2800" b="1" i="1" spc="1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800" b="1" i="1" spc="-1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800" b="1" i="1" spc="-3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дошкольного</a:t>
            </a:r>
            <a:r>
              <a:rPr lang="ru-RU" sz="2800" b="1" i="1" spc="-1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800" b="1" i="1" spc="-2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возраста.</a:t>
            </a:r>
            <a:endParaRPr lang="ru-RU" sz="2800" dirty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052736"/>
            <a:ext cx="6643734" cy="537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761" indent="-283875" algn="just">
              <a:spcBef>
                <a:spcPts val="230"/>
              </a:spcBef>
              <a:buFont typeface="Arial MT"/>
              <a:buChar char="•"/>
              <a:tabLst>
                <a:tab pos="291761" algn="l"/>
              </a:tabLst>
            </a:pP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сформировать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первичные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экономические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понятия;</a:t>
            </a:r>
            <a:endParaRPr lang="ru-RU" dirty="0" smtClean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  <a:p>
            <a:pPr marL="291761" marR="4337" indent="-283875" algn="just">
              <a:lnSpc>
                <a:spcPct val="106800"/>
              </a:lnSpc>
              <a:spcBef>
                <a:spcPts val="6"/>
              </a:spcBef>
              <a:buFont typeface="Arial MT"/>
              <a:buChar char="•"/>
              <a:tabLst>
                <a:tab pos="291761" algn="l"/>
              </a:tabLst>
            </a:pPr>
            <a:r>
              <a:rPr lang="ru-RU" spc="-1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научить</a:t>
            </a:r>
            <a:r>
              <a:rPr lang="ru-RU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детей</a:t>
            </a:r>
            <a:r>
              <a:rPr lang="ru-RU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правильному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отношению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к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деньгам,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способам</a:t>
            </a:r>
            <a:r>
              <a:rPr lang="ru-RU" spc="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их </a:t>
            </a:r>
            <a:r>
              <a:rPr lang="ru-RU" spc="-487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9" dirty="0" err="1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зарабатывания</a:t>
            </a:r>
            <a:r>
              <a:rPr lang="ru-RU" spc="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1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разумному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их 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использованию;</a:t>
            </a:r>
            <a:endParaRPr lang="ru-RU" dirty="0" smtClean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  <a:p>
            <a:pPr marL="291367" marR="3154" indent="-283875" algn="just">
              <a:lnSpc>
                <a:spcPct val="107000"/>
              </a:lnSpc>
              <a:buFont typeface="Arial MT"/>
              <a:buChar char="•"/>
              <a:tabLst>
                <a:tab pos="291761" algn="l"/>
              </a:tabLst>
            </a:pP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объяснить</a:t>
            </a:r>
            <a:r>
              <a:rPr lang="ru-RU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взаимосвязь</a:t>
            </a:r>
            <a:r>
              <a:rPr lang="ru-RU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между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экономическими</a:t>
            </a:r>
            <a:r>
              <a:rPr lang="ru-RU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этическими </a:t>
            </a:r>
            <a:r>
              <a:rPr lang="ru-RU" spc="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категориями: </a:t>
            </a:r>
            <a:r>
              <a:rPr lang="ru-RU" spc="-28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труд, 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товар,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деньги, цена,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стоимость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- с </a:t>
            </a:r>
            <a:r>
              <a:rPr lang="ru-RU" spc="-1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одной </a:t>
            </a:r>
            <a:r>
              <a:rPr lang="ru-RU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стороны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нравственными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понятиями,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такими,</a:t>
            </a:r>
            <a:r>
              <a:rPr lang="ru-RU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как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бережливость,</a:t>
            </a:r>
            <a:r>
              <a:rPr lang="ru-RU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честность, </a:t>
            </a:r>
            <a:r>
              <a:rPr lang="ru-RU" spc="-487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экономность,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щедрость</a:t>
            </a:r>
            <a:r>
              <a:rPr lang="ru-RU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4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т.д.;</a:t>
            </a:r>
            <a:endParaRPr lang="ru-RU" dirty="0" smtClean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  <a:p>
            <a:pPr marL="291367" marR="3154" indent="-283875" algn="just">
              <a:lnSpc>
                <a:spcPct val="106900"/>
              </a:lnSpc>
              <a:spcBef>
                <a:spcPts val="3"/>
              </a:spcBef>
              <a:buFont typeface="Arial MT"/>
              <a:buChar char="•"/>
              <a:tabLst>
                <a:tab pos="291761" algn="l"/>
              </a:tabLst>
            </a:pPr>
            <a:r>
              <a:rPr lang="ru-RU" spc="-1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научить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детей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правильно </a:t>
            </a:r>
            <a:r>
              <a:rPr lang="ru-RU" spc="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вести </a:t>
            </a:r>
            <a:r>
              <a:rPr lang="ru-RU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себя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в </a:t>
            </a:r>
            <a:r>
              <a:rPr lang="ru-RU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реальных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жизненных 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ситуациях, </a:t>
            </a:r>
            <a:r>
              <a:rPr lang="ru-RU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носящих</a:t>
            </a:r>
            <a:r>
              <a:rPr lang="ru-RU" spc="87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экономический</a:t>
            </a:r>
            <a:r>
              <a:rPr lang="ru-RU" spc="87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характер</a:t>
            </a:r>
            <a:r>
              <a:rPr lang="ru-RU" spc="9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(покупка</a:t>
            </a:r>
            <a:r>
              <a:rPr lang="ru-RU" spc="9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в</a:t>
            </a:r>
            <a:r>
              <a:rPr lang="ru-RU" spc="9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магазине,</a:t>
            </a:r>
            <a:r>
              <a:rPr lang="ru-RU" spc="84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плата</a:t>
            </a:r>
            <a:r>
              <a:rPr lang="ru-RU" spc="9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за</a:t>
            </a:r>
            <a:r>
              <a:rPr lang="ru-RU" spc="9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проезд </a:t>
            </a:r>
            <a:r>
              <a:rPr lang="ru-RU" spc="-491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в</a:t>
            </a:r>
            <a:r>
              <a:rPr lang="ru-RU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транспорте</a:t>
            </a:r>
            <a:r>
              <a:rPr lang="ru-RU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1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т.д.)</a:t>
            </a:r>
            <a:endParaRPr lang="ru-RU" dirty="0" smtClean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  <a:p>
            <a:pPr marL="291761" marR="3943" indent="-283875" algn="just">
              <a:lnSpc>
                <a:spcPct val="107000"/>
              </a:lnSpc>
              <a:spcBef>
                <a:spcPts val="3"/>
              </a:spcBef>
              <a:buFont typeface="Arial MT"/>
              <a:buChar char="•"/>
              <a:tabLst>
                <a:tab pos="291761" algn="l"/>
              </a:tabLst>
            </a:pPr>
            <a:r>
              <a:rPr lang="ru-RU" spc="-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воспитывать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представления о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сущности </a:t>
            </a:r>
            <a:r>
              <a:rPr lang="ru-RU" spc="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таких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нравственных </a:t>
            </a:r>
            <a:r>
              <a:rPr lang="ru-RU" spc="-1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категорий, </a:t>
            </a:r>
            <a:r>
              <a:rPr lang="ru-RU" spc="-487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12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как</a:t>
            </a:r>
            <a:r>
              <a:rPr lang="ru-RU" spc="-9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экономность,</a:t>
            </a:r>
            <a:r>
              <a:rPr lang="ru-RU" spc="6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pc="-3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бережливость</a:t>
            </a:r>
            <a:endParaRPr lang="ru-RU" dirty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Задачи: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714356"/>
            <a:ext cx="6715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spc="-98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Формы организации экономического воспитания</a:t>
            </a:r>
            <a:br>
              <a:rPr lang="ru-RU" sz="2800" b="1" i="1" u="sng" spc="-98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i="1" spc="-98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* игра </a:t>
            </a:r>
            <a:br>
              <a:rPr lang="ru-RU" sz="2800" b="1" i="1" spc="-98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i="1" spc="-98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*сюжетно-дидактические игры </a:t>
            </a:r>
            <a:br>
              <a:rPr lang="ru-RU" sz="2800" b="1" i="1" spc="-98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i="1" spc="-98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* совместная деятельность воспитателя и детей </a:t>
            </a:r>
            <a:br>
              <a:rPr lang="ru-RU" sz="2800" b="1" i="1" spc="-98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i="1" spc="-98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* чтение художественной литературы </a:t>
            </a:r>
            <a:br>
              <a:rPr lang="ru-RU" sz="2800" b="1" i="1" spc="-98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i="1" spc="-98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* предметно-развивающая среда</a:t>
            </a:r>
            <a:endParaRPr lang="ru-RU" sz="2800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7" y="1000108"/>
            <a:ext cx="68580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совместной деятельности педагогов и родителей по финансовой грамотности старших дошкольников:</a:t>
            </a:r>
            <a:r>
              <a:rPr lang="ru-RU" sz="2800" b="1" i="1" u="sng" spc="-98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spc="-98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98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800" dirty="0" smtClean="0">
                <a:solidFill>
                  <a:srgbClr val="0070C0"/>
                </a:solidFill>
              </a:rPr>
              <a:t>информирование родителей о задачах и содержании </a:t>
            </a:r>
            <a:r>
              <a:rPr lang="ru-RU" sz="2800" b="1" dirty="0" smtClean="0">
                <a:solidFill>
                  <a:srgbClr val="0070C0"/>
                </a:solidFill>
              </a:rPr>
              <a:t>финансовой грамотности детей</a:t>
            </a:r>
            <a:r>
              <a:rPr lang="ru-RU" sz="2800" dirty="0" smtClean="0">
                <a:solidFill>
                  <a:srgbClr val="0070C0"/>
                </a:solidFill>
              </a:rPr>
              <a:t> в детском саду и в семье;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* участие родителей в работе по </a:t>
            </a:r>
            <a:r>
              <a:rPr lang="ru-RU" sz="2800" b="1" dirty="0" smtClean="0">
                <a:solidFill>
                  <a:srgbClr val="0070C0"/>
                </a:solidFill>
              </a:rPr>
              <a:t>формированию финансовой грамотности детей в дошкольном учреждении </a:t>
            </a:r>
            <a:r>
              <a:rPr lang="ru-RU" sz="2800" i="1" dirty="0" smtClean="0">
                <a:solidFill>
                  <a:srgbClr val="0070C0"/>
                </a:solidFill>
              </a:rPr>
              <a:t>(экономические ярмарки, праздники, конкурсы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Аида\Desktop\фото подг.гр\IMG_20190227_162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509" y="276659"/>
            <a:ext cx="3398524" cy="2548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2" t="7627" r="8898"/>
          <a:stretch/>
        </p:blipFill>
        <p:spPr>
          <a:xfrm>
            <a:off x="4788024" y="3571131"/>
            <a:ext cx="3203848" cy="2522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H:\все с компа\Подготовительная группа\солнечные зайчики с телефона\IMG_20180601_102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все с компа\Подготовительная группа\фото разные\Фото 1\SDC103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398523" cy="2548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94472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Применение проблемного обучения на занятиях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8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672</Words>
  <Application>Microsoft Office PowerPoint</Application>
  <PresentationFormat>Экран (4:3)</PresentationFormat>
  <Paragraphs>191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Выберите героя, поведение которого можно охарактеризовать этими словами: 1. жадная, скупая ; 2. расточительный; 3. скупой; 4. расчетливый; 5. экономный, расчетливый ; 6. бережливая .</vt:lpstr>
      <vt:lpstr> Рефлексия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АЛЁНА</cp:lastModifiedBy>
  <cp:revision>32</cp:revision>
  <dcterms:created xsi:type="dcterms:W3CDTF">2019-02-25T07:06:51Z</dcterms:created>
  <dcterms:modified xsi:type="dcterms:W3CDTF">2022-12-20T15:25:54Z</dcterms:modified>
</cp:coreProperties>
</file>