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58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6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E2B3D-DDD1-41FA-A2E1-5A3D002FB1DB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6A177-E8E3-4423-A6FB-50E3A64C0A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Давайте представим ситуацию. Брат с сестрой пришли в гости к бабушке. Бабушка к их приходу испекла печенье.</a:t>
            </a:r>
            <a:endParaRPr lang="ru-RU" sz="3200" dirty="0"/>
          </a:p>
        </p:txBody>
      </p:sp>
      <p:pic>
        <p:nvPicPr>
          <p:cNvPr id="6" name="Рисунок 5" descr="ludi-clipart-1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429000"/>
            <a:ext cx="2896955" cy="2933010"/>
          </a:xfrm>
          <a:prstGeom prst="rect">
            <a:avLst/>
          </a:prstGeom>
        </p:spPr>
      </p:pic>
      <p:pic>
        <p:nvPicPr>
          <p:cNvPr id="7" name="Рисунок 6" descr="018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2420888"/>
            <a:ext cx="1739487" cy="40324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771800" y="2996952"/>
            <a:ext cx="1152128" cy="1152128"/>
          </a:xfrm>
          <a:prstGeom prst="rect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63888" y="4293096"/>
            <a:ext cx="1152128" cy="1152128"/>
          </a:xfrm>
          <a:prstGeom prst="ellipse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ьная выноска 9"/>
          <p:cNvSpPr/>
          <p:nvPr/>
        </p:nvSpPr>
        <p:spPr>
          <a:xfrm>
            <a:off x="5940152" y="1484784"/>
            <a:ext cx="2592288" cy="1152128"/>
          </a:xfrm>
          <a:prstGeom prst="wedgeEllipseCallout">
            <a:avLst>
              <a:gd name="adj1" fmla="val -22207"/>
              <a:gd name="adj2" fmla="val 12790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Моё самое большое!!</a:t>
            </a:r>
            <a:endParaRPr lang="ru-RU" sz="2400" dirty="0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813552" y="6569968"/>
            <a:ext cx="13304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же ребятам разобраться, какое печенье больше?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1844824"/>
            <a:ext cx="1152128" cy="1152128"/>
          </a:xfrm>
          <a:prstGeom prst="rect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220072" y="1772816"/>
            <a:ext cx="1152128" cy="1152128"/>
          </a:xfrm>
          <a:prstGeom prst="ellipse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3933056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Наверно нужно определить какое из них занимает больше места на проскости.</a:t>
            </a:r>
          </a:p>
          <a:p>
            <a:pPr algn="ctr"/>
            <a:r>
              <a:rPr lang="ru-RU" sz="2400" dirty="0" smtClean="0"/>
              <a:t> Эта величина называется площадью.</a:t>
            </a:r>
          </a:p>
          <a:p>
            <a:pPr algn="ctr"/>
            <a:r>
              <a:rPr lang="ru-RU" sz="2400" dirty="0" smtClean="0"/>
              <a:t>Но на глаз сравнить площади квадрата и круга сложно.</a:t>
            </a:r>
          </a:p>
          <a:p>
            <a:pPr algn="ctr"/>
            <a:r>
              <a:rPr lang="ru-RU" sz="2400" dirty="0" smtClean="0"/>
              <a:t>В таком случае используют способ наложения фигур.</a:t>
            </a:r>
            <a:endParaRPr lang="ru-RU" sz="24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13552" y="6569968"/>
            <a:ext cx="13304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.00024 L -0.25191 0.01064 " pathEditMode="relative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Как видно, круг поместился в квадрат.</a:t>
            </a:r>
            <a:endParaRPr lang="ru-RU" sz="32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283968" y="1844824"/>
            <a:ext cx="1152128" cy="1152128"/>
          </a:xfrm>
          <a:prstGeom prst="rect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283968" y="1844824"/>
            <a:ext cx="1152128" cy="1152128"/>
          </a:xfrm>
          <a:prstGeom prst="ellipse">
            <a:avLst/>
          </a:prstGeom>
          <a:solidFill>
            <a:srgbClr val="E1E61A"/>
          </a:solidFill>
          <a:effectLst>
            <a:outerShdw blurRad="241300" dist="152400" dir="7380000" sx="122000" sy="122000" algn="t" rotWithShape="0">
              <a:prstClr val="black">
                <a:alpha val="65000"/>
              </a:prstClr>
            </a:outerShdw>
          </a:effectLst>
          <a:scene3d>
            <a:camera prst="orthographicFront"/>
            <a:lightRig rig="sunrise" dir="t"/>
          </a:scene3d>
          <a:sp3d extrusionH="254000" contourW="12700" prstMaterial="dkEdge">
            <a:bevelT w="139700" h="139700" prst="divot"/>
            <a:extrusionClr>
              <a:schemeClr val="tx1"/>
            </a:extrusionClr>
            <a:contourClr>
              <a:schemeClr val="accent6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9552" y="3933056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Значит, площадь круга меньше, чем площадь квадрата.</a:t>
            </a:r>
            <a:endParaRPr lang="ru-RU" sz="24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13552" y="6569968"/>
            <a:ext cx="13304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1835696" y="2132856"/>
            <a:ext cx="1800000" cy="10801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932040" y="2204864"/>
            <a:ext cx="2520000" cy="7200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Но часто бывает, что площади фигур способом наложения не сравнить.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4797152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 этом случае нужно разбить фигуры на одинаковые квадраты.</a:t>
            </a:r>
          </a:p>
          <a:p>
            <a:pPr algn="ctr"/>
            <a:r>
              <a:rPr lang="ru-RU" sz="2400" dirty="0" smtClean="0"/>
              <a:t>Сколько квадратов в каждой фигуре?</a:t>
            </a:r>
          </a:p>
          <a:p>
            <a:pPr algn="ctr"/>
            <a:r>
              <a:rPr lang="ru-RU" sz="2400" dirty="0" smtClean="0"/>
              <a:t>Какая фигура больше?</a:t>
            </a:r>
            <a:endParaRPr lang="ru-RU" sz="24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13552" y="6569968"/>
            <a:ext cx="13304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95736" y="21328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555776" y="21328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915816" y="21328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835696" y="249289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835696" y="2852936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14" idx="3"/>
          </p:cNvCxnSpPr>
          <p:nvPr/>
        </p:nvCxnSpPr>
        <p:spPr>
          <a:xfrm>
            <a:off x="4932040" y="2564904"/>
            <a:ext cx="252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637220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01216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65212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29208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673224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092280" y="2204864"/>
            <a:ext cx="0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275856" y="2132856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195736" y="3645024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15</a:t>
            </a:r>
            <a:endParaRPr lang="ru-RU" sz="4800" dirty="0"/>
          </a:p>
        </p:txBody>
      </p:sp>
      <p:sp>
        <p:nvSpPr>
          <p:cNvPr id="47" name="TextBox 46"/>
          <p:cNvSpPr txBox="1"/>
          <p:nvPr/>
        </p:nvSpPr>
        <p:spPr>
          <a:xfrm>
            <a:off x="5508104" y="3645024"/>
            <a:ext cx="108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14</a:t>
            </a:r>
            <a:endParaRPr lang="ru-RU" sz="48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45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627784" y="2276872"/>
            <a:ext cx="3600000" cy="216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147002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Площадь квадрата, сторона которого 1 см,- это единица площади – </a:t>
            </a:r>
            <a:r>
              <a:rPr lang="ru-RU" sz="3200" dirty="0" smtClean="0">
                <a:solidFill>
                  <a:srgbClr val="FF0000"/>
                </a:solidFill>
              </a:rPr>
              <a:t>квадратный сантиметр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4869160"/>
            <a:ext cx="80648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В прямоугольнике </a:t>
            </a:r>
            <a:r>
              <a:rPr lang="en-US" sz="3200" dirty="0" smtClean="0"/>
              <a:t>ABCD</a:t>
            </a:r>
            <a:r>
              <a:rPr lang="ru-RU" sz="3200" dirty="0" smtClean="0"/>
              <a:t> поместилось 15 квадратных сантиметров. Значит, площадь прямоугольника </a:t>
            </a:r>
            <a:r>
              <a:rPr lang="en-US" sz="3200" dirty="0" smtClean="0"/>
              <a:t>ABCD</a:t>
            </a:r>
            <a:r>
              <a:rPr lang="ru-RU" sz="3200" dirty="0" smtClean="0"/>
              <a:t> равна 15 см</a:t>
            </a:r>
            <a:endParaRPr lang="ru-RU" sz="32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7813552" y="6569968"/>
            <a:ext cx="1330448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347864" y="2276872"/>
            <a:ext cx="0" cy="21195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67944" y="227687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788024" y="227687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627784" y="2996952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2627784" y="3717032"/>
            <a:ext cx="36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5508104" y="2276872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67744" y="414908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ru-RU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2339752" y="206084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  <a:endParaRPr lang="ru-RU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4149080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</a:t>
            </a:r>
            <a:endParaRPr lang="ru-RU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6156176" y="206084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ru-RU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668344" y="58052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2195736" y="2276872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491880" y="2276872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1547664" y="3429000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195736" y="4509120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491880" y="4509120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139952" y="3356992"/>
            <a:ext cx="1152128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131840" y="371703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300192" y="3717032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444208" y="4365104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084168" y="422108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6948264" y="386104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6804248" y="422108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6084168" y="350100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6444208" y="3356992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6804248" y="350100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5940152" y="3861048"/>
            <a:ext cx="288032" cy="2880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39552" y="6021288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Сравни их. Какие они?</a:t>
            </a:r>
            <a:endParaRPr lang="ru-RU" sz="2400" dirty="0"/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8423920" y="6641976"/>
            <a:ext cx="72008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467544" y="188640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Немного поиграем!</a:t>
            </a:r>
          </a:p>
          <a:p>
            <a:pPr algn="ctr"/>
            <a:r>
              <a:rPr lang="ru-RU" sz="2400" dirty="0" smtClean="0"/>
              <a:t>Посмотри внимательно на выделенные круги в центре.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1.48148E-6 L 0.13385 -0.35694 " pathEditMode="relative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8889E-6 -1.48148E-6 L -0.21268 -0.35694 " pathEditMode="relative" ptsTypes="AA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395536" y="4005064"/>
            <a:ext cx="7992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Чтобы вычислить площадь прямоугольника, нужно найти его длину и ширину (в одинаковых единицах), а потом вычислить произведение полученных чисел (площадь будет выражена в соответствующих единицах площади.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8423920" y="6641976"/>
            <a:ext cx="720080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 descr="Sc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60648"/>
            <a:ext cx="4680520" cy="350172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635896" y="5805264"/>
            <a:ext cx="1736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2х3=6 см</a:t>
            </a:r>
            <a:endParaRPr lang="ru-RU" sz="3200" dirty="0"/>
          </a:p>
        </p:txBody>
      </p:sp>
      <p:sp>
        <p:nvSpPr>
          <p:cNvPr id="26" name="TextBox 25"/>
          <p:cNvSpPr txBox="1"/>
          <p:nvPr/>
        </p:nvSpPr>
        <p:spPr>
          <a:xfrm>
            <a:off x="5148064" y="58052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208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Давайте представим ситуацию. Брат с сестрой пришли в гости к бабушке. Бабушка к их приходу испекла печенье.</vt:lpstr>
      <vt:lpstr>Как же ребятам разобраться, какое печенье больше?</vt:lpstr>
      <vt:lpstr>Как видно, круг поместился в квадрат.</vt:lpstr>
      <vt:lpstr>Но часто бывает, что площади фигур способом наложения не сравнить.</vt:lpstr>
      <vt:lpstr>Площадь квадрата, сторона которого 1 см,- это единица площади – квадратный сантиметр.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саша</dc:creator>
  <cp:lastModifiedBy>Александр</cp:lastModifiedBy>
  <cp:revision>39</cp:revision>
  <dcterms:created xsi:type="dcterms:W3CDTF">2014-11-16T12:30:09Z</dcterms:created>
  <dcterms:modified xsi:type="dcterms:W3CDTF">2023-04-09T11:57:24Z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213225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