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60" r:id="rId6"/>
    <p:sldId id="275" r:id="rId7"/>
    <p:sldId id="276" r:id="rId8"/>
    <p:sldId id="277" r:id="rId9"/>
    <p:sldId id="259" r:id="rId10"/>
    <p:sldId id="261" r:id="rId11"/>
    <p:sldId id="262" r:id="rId12"/>
    <p:sldId id="263" r:id="rId13"/>
    <p:sldId id="264" r:id="rId14"/>
    <p:sldId id="278" r:id="rId15"/>
    <p:sldId id="265" r:id="rId16"/>
    <p:sldId id="266" r:id="rId17"/>
    <p:sldId id="279" r:id="rId18"/>
    <p:sldId id="280" r:id="rId19"/>
    <p:sldId id="287" r:id="rId20"/>
    <p:sldId id="270" r:id="rId21"/>
    <p:sldId id="271" r:id="rId22"/>
    <p:sldId id="272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FBF8-7236-4ADA-9E7C-11960C43989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6CE7-4CAF-4C65-8181-4495825F8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B6CE7-4CAF-4C65-8181-4495825F8A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guide.ru/index.php/english/forwar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736"/>
            <a:ext cx="6172200" cy="1893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Учебно-методический комплект </a:t>
            </a:r>
            <a:r>
              <a:rPr lang="en-US" sz="4400" dirty="0" smtClean="0"/>
              <a:t>“FORWARD</a:t>
            </a:r>
            <a:r>
              <a:rPr lang="en-US" sz="4400" dirty="0" smtClean="0"/>
              <a:t>”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1800" dirty="0" smtClean="0"/>
              <a:t>Презентация Лебедевой С.П., учителя английского языка МОУ ООШ №15 им. Н.И. Дементьева </a:t>
            </a:r>
            <a:endParaRPr lang="ru-RU" sz="5400" dirty="0"/>
          </a:p>
        </p:txBody>
      </p:sp>
      <p:pic>
        <p:nvPicPr>
          <p:cNvPr id="3" name="Picture 2" descr="http://www.knigisosklada.ru/images/books/2928/big/292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43314"/>
            <a:ext cx="2165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test-pas-ru.1gb.ru/BookImage.aspx?id=760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192881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mg2.labirint.ru/bookstore/books/348542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96"/>
          </a:xfrm>
        </p:spPr>
        <p:txBody>
          <a:bodyPr/>
          <a:lstStyle/>
          <a:p>
            <a:r>
              <a:rPr lang="ru-RU" b="1" dirty="0" smtClean="0"/>
              <a:t>КОММУНИКАТИВНЫЙ принцип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01056" cy="550072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Развитие коммуникативных умений в четырех видах речевой деятельности.</a:t>
            </a:r>
          </a:p>
          <a:p>
            <a:pPr lvl="0"/>
            <a:r>
              <a:rPr lang="ru-RU" dirty="0" smtClean="0"/>
              <a:t>Принцип устного опережения.</a:t>
            </a:r>
          </a:p>
          <a:p>
            <a:pPr lvl="0"/>
            <a:r>
              <a:rPr lang="ru-RU" dirty="0" smtClean="0"/>
              <a:t>Обучение чтению и письму - параллельно с овладением устной речью, с небольшим отставанием во времени, но в тех же ситуациях, которые являются основой для устной речи.</a:t>
            </a:r>
          </a:p>
          <a:p>
            <a:pPr lvl="0"/>
            <a:r>
              <a:rPr lang="ru-RU" dirty="0" smtClean="0"/>
              <a:t>Коммуникативно-ориентированные задания и учебные ситуации общения максимально приближены к реальным ситуациям общения младших школьников, аутентичность заданий.</a:t>
            </a:r>
          </a:p>
          <a:p>
            <a:pPr lvl="0"/>
            <a:r>
              <a:rPr lang="ru-RU" dirty="0" smtClean="0"/>
              <a:t>Грамматика в коммуникативно-значимом контексте. Грамматика не ВВОДИТСЯ, а ВЫВОДИТСЯ из речевого опыта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КОМПЕТЕНТНОСТНЫЙ принцип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547384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2800" dirty="0" smtClean="0"/>
              <a:t>Речевая компетенция 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Языковая компетенция</a:t>
            </a:r>
          </a:p>
          <a:p>
            <a:pPr lvl="0">
              <a:lnSpc>
                <a:spcPct val="150000"/>
              </a:lnSpc>
            </a:pPr>
            <a:r>
              <a:rPr lang="ru-RU" sz="2800" dirty="0" err="1" smtClean="0"/>
              <a:t>Социокультурная</a:t>
            </a:r>
            <a:r>
              <a:rPr lang="ru-RU" sz="2800" dirty="0" smtClean="0"/>
              <a:t> компетенция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Компенсаторная компетенция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Учебно-познавательная</a:t>
            </a:r>
          </a:p>
          <a:p>
            <a:endParaRPr lang="ru-RU" dirty="0"/>
          </a:p>
        </p:txBody>
      </p:sp>
      <p:pic>
        <p:nvPicPr>
          <p:cNvPr id="16386" name="Picture 2" descr="http://static.wixstatic.com/media/b51d74_18ba673339154a21826fd81674c6385e.jpg_srz_979_603_85_22_0.50_1.20_0.00_jpg_sr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357694"/>
            <a:ext cx="3643338" cy="2097236"/>
          </a:xfrm>
          <a:prstGeom prst="rect">
            <a:avLst/>
          </a:prstGeom>
          <a:noFill/>
        </p:spPr>
      </p:pic>
      <p:pic>
        <p:nvPicPr>
          <p:cNvPr id="16388" name="Picture 4" descr="http://bigwig-moscow.ru/img/news/eng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00042"/>
            <a:ext cx="2814012" cy="238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1143000"/>
          </a:xfrm>
        </p:spPr>
        <p:txBody>
          <a:bodyPr/>
          <a:lstStyle/>
          <a:p>
            <a:r>
              <a:rPr lang="ru-RU" b="1" dirty="0" smtClean="0"/>
              <a:t>КОГНИТИВНЫЙ принцип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/>
          <a:lstStyle/>
          <a:p>
            <a:pPr lvl="0"/>
            <a:r>
              <a:rPr lang="ru-RU" sz="2800" dirty="0" smtClean="0"/>
              <a:t>развивающее обучение - не просто передача и накопление предметных знаний, а развитие воли, эмоций и интеллекта учащихся</a:t>
            </a:r>
          </a:p>
          <a:p>
            <a:endParaRPr lang="ru-RU" dirty="0"/>
          </a:p>
        </p:txBody>
      </p:sp>
      <p:pic>
        <p:nvPicPr>
          <p:cNvPr id="15362" name="Picture 2" descr="http://images.reklama.com.ua/2012-01-18/1294771/photos0-800x6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071810"/>
            <a:ext cx="4500626" cy="337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КУЛЬТУРОЛОГИЧЕСКИЙ принцип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lvl="0"/>
            <a:r>
              <a:rPr lang="ru-RU" sz="2800" dirty="0" err="1" smtClean="0"/>
              <a:t>социокультурная</a:t>
            </a:r>
            <a:r>
              <a:rPr lang="ru-RU" sz="2800" dirty="0" smtClean="0"/>
              <a:t> направленность, </a:t>
            </a:r>
            <a:r>
              <a:rPr lang="ru-RU" sz="2800" dirty="0" err="1" smtClean="0"/>
              <a:t>соизучение</a:t>
            </a:r>
            <a:r>
              <a:rPr lang="ru-RU" sz="2800" dirty="0" smtClean="0"/>
              <a:t> языка и культуры диалог культур;</a:t>
            </a:r>
          </a:p>
          <a:p>
            <a:pPr lvl="0"/>
            <a:r>
              <a:rPr lang="ru-RU" sz="2800" dirty="0" smtClean="0"/>
              <a:t>общечеловеческие ценности при возможных расхождениях в традициях проведения праздников, ритуалах поведения в тех или иных ситуациях общения;</a:t>
            </a:r>
          </a:p>
          <a:p>
            <a:pPr lvl="0"/>
            <a:r>
              <a:rPr lang="ru-RU" sz="2800" dirty="0" smtClean="0"/>
              <a:t>нормы вежливого поведения в различных ситуациях общения со сверстниками и взрослыми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2226" t="19531" r="30420" b="9179"/>
          <a:stretch>
            <a:fillRect/>
          </a:stretch>
        </p:blipFill>
        <p:spPr bwMode="auto">
          <a:xfrm>
            <a:off x="785786" y="214290"/>
            <a:ext cx="3716718" cy="53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32227" t="17578" r="29687" b="11133"/>
          <a:stretch>
            <a:fillRect/>
          </a:stretch>
        </p:blipFill>
        <p:spPr bwMode="auto">
          <a:xfrm>
            <a:off x="4857752" y="0"/>
            <a:ext cx="365257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33691" t="19531" r="23828" b="6250"/>
          <a:stretch>
            <a:fillRect/>
          </a:stretch>
        </p:blipFill>
        <p:spPr bwMode="auto">
          <a:xfrm>
            <a:off x="3000364" y="2643182"/>
            <a:ext cx="3071834" cy="40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Уровни     </a:t>
            </a:r>
            <a:r>
              <a:rPr lang="ru-RU" b="1" dirty="0" smtClean="0"/>
              <a:t>актуального развития</a:t>
            </a:r>
            <a:r>
              <a:rPr lang="ru-RU" dirty="0" smtClean="0"/>
              <a:t> и </a:t>
            </a:r>
            <a:r>
              <a:rPr lang="ru-RU" b="1" dirty="0" smtClean="0"/>
              <a:t>ближайшего развития</a:t>
            </a:r>
            <a:endParaRPr lang="ru-RU" dirty="0" smtClean="0"/>
          </a:p>
          <a:p>
            <a:r>
              <a:rPr lang="ru-RU" dirty="0" smtClean="0"/>
              <a:t>Уровень </a:t>
            </a:r>
            <a:r>
              <a:rPr lang="ru-RU" b="1" dirty="0" smtClean="0"/>
              <a:t>актуального развития</a:t>
            </a:r>
            <a:r>
              <a:rPr lang="ru-RU" dirty="0" smtClean="0"/>
              <a:t> задает границы исполнительской компетенции учащегося и позволяет определить действия, которые обучающиеся при переходе со ступени начального образования на следующую должны выполнять практически автоматически.</a:t>
            </a:r>
          </a:p>
          <a:p>
            <a:r>
              <a:rPr lang="ru-RU" dirty="0" smtClean="0"/>
              <a:t>Зона </a:t>
            </a:r>
            <a:r>
              <a:rPr lang="ru-RU" b="1" dirty="0" smtClean="0"/>
              <a:t>ближайшего развития </a:t>
            </a:r>
            <a:r>
              <a:rPr lang="ru-RU" dirty="0" smtClean="0"/>
              <a:t>определяет перспективные действия, находящиеся на стадии формирования и выполняемые при участии учителя или совместно со сверстниками, а также знания и умения, являющиеся пропедевтическими для дальнейшего изучения данного предмета.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115328" cy="583103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Ценностные ориентиры </a:t>
            </a:r>
            <a:r>
              <a:rPr lang="ru-RU" sz="3200" dirty="0" smtClean="0"/>
              <a:t>содержания учебного предмета «Английский язык» основываются на концепции духовно-нравственного развития и воспитания личности гражданина России, являющейся методологической основой реализации ФГОС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2959" t="21484" r="25293" b="6250"/>
          <a:stretch>
            <a:fillRect/>
          </a:stretch>
        </p:blipFill>
        <p:spPr bwMode="auto">
          <a:xfrm>
            <a:off x="0" y="0"/>
            <a:ext cx="407196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1689" t="16797" r="29492" b="9961"/>
          <a:stretch>
            <a:fillRect/>
          </a:stretch>
        </p:blipFill>
        <p:spPr bwMode="auto">
          <a:xfrm>
            <a:off x="4000496" y="0"/>
            <a:ext cx="37862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33887" t="21679" r="25097" b="19726"/>
          <a:stretch>
            <a:fillRect/>
          </a:stretch>
        </p:blipFill>
        <p:spPr bwMode="auto">
          <a:xfrm>
            <a:off x="2571736" y="3184046"/>
            <a:ext cx="3429024" cy="367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32959" t="18554" r="28955" b="10156"/>
          <a:stretch>
            <a:fillRect/>
          </a:stretch>
        </p:blipFill>
        <p:spPr bwMode="auto">
          <a:xfrm>
            <a:off x="0" y="-1"/>
            <a:ext cx="4000496" cy="561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9492" t="13867" r="26562" b="5078"/>
          <a:stretch>
            <a:fillRect/>
          </a:stretch>
        </p:blipFill>
        <p:spPr bwMode="auto">
          <a:xfrm>
            <a:off x="4500562" y="214290"/>
            <a:ext cx="4000528" cy="55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32227" t="21484" r="29687" b="11133"/>
          <a:stretch>
            <a:fillRect/>
          </a:stretch>
        </p:blipFill>
        <p:spPr bwMode="auto">
          <a:xfrm>
            <a:off x="2071670" y="1214422"/>
            <a:ext cx="4037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Проектная деятельность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Актуальность метода проектов в наши дни обусловливается, прежде всего, необходимостью понимать смысл и предназначение своей работы, самостоятельно ставить профессиональные цели и задачи, продумывать способы их осуществления и многое другое, что входит в содержание проекта.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74720"/>
          </a:xfrm>
        </p:spPr>
        <p:txBody>
          <a:bodyPr/>
          <a:lstStyle/>
          <a:p>
            <a:r>
              <a:rPr lang="ru-RU" b="1" dirty="0" smtClean="0"/>
              <a:t>Авторы УМК: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072494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Вербицкая Мария Валерьевна</a:t>
            </a:r>
          </a:p>
          <a:p>
            <a:r>
              <a:rPr lang="ru-RU" dirty="0" smtClean="0"/>
              <a:t>Доктор филологических наук, профессор, </a:t>
            </a:r>
          </a:p>
          <a:p>
            <a:r>
              <a:rPr lang="ru-RU" dirty="0" smtClean="0"/>
              <a:t>председатель предметной комиссии ЕГЭ по английскому языку, </a:t>
            </a:r>
          </a:p>
          <a:p>
            <a:r>
              <a:rPr lang="ru-RU" dirty="0" smtClean="0"/>
              <a:t>вице-президент Национального объединения преподавателей английского языка</a:t>
            </a:r>
          </a:p>
          <a:p>
            <a:pPr>
              <a:buNone/>
            </a:pPr>
            <a:r>
              <a:rPr lang="ru-RU" b="1" dirty="0" err="1" smtClean="0"/>
              <a:t>Оралова</a:t>
            </a:r>
            <a:r>
              <a:rPr lang="ru-RU" b="1" dirty="0" smtClean="0"/>
              <a:t> О.В.</a:t>
            </a:r>
          </a:p>
          <a:p>
            <a:r>
              <a:rPr lang="ru-RU" dirty="0" smtClean="0"/>
              <a:t>начальник отдела информации и общественных связей факультета иностранных языков МГУ, зам. Главного редактора </a:t>
            </a:r>
            <a:r>
              <a:rPr lang="ru-RU" dirty="0" err="1" smtClean="0"/>
              <a:t>интернет-журнала</a:t>
            </a:r>
            <a:r>
              <a:rPr lang="ru-RU" dirty="0" smtClean="0"/>
              <a:t> «</a:t>
            </a:r>
            <a:r>
              <a:rPr lang="ru-RU" dirty="0" err="1" smtClean="0"/>
              <a:t>Hello-online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b="1" dirty="0" smtClean="0"/>
              <a:t>Брайан </a:t>
            </a:r>
            <a:r>
              <a:rPr lang="ru-RU" b="1" dirty="0" err="1" smtClean="0"/>
              <a:t>Эббс</a:t>
            </a:r>
            <a:r>
              <a:rPr lang="ru-RU" b="1" dirty="0" smtClean="0"/>
              <a:t>, Энн </a:t>
            </a:r>
            <a:r>
              <a:rPr lang="ru-RU" b="1" dirty="0" err="1" smtClean="0"/>
              <a:t>Уорелл</a:t>
            </a:r>
            <a:r>
              <a:rPr lang="ru-RU" b="1" dirty="0" smtClean="0"/>
              <a:t>, Энн Уорд </a:t>
            </a:r>
            <a:r>
              <a:rPr lang="ru-RU" dirty="0" smtClean="0"/>
              <a:t>известные британские авторы учебников</a:t>
            </a:r>
            <a:r>
              <a:rPr lang="ru-RU" dirty="0" smtClean="0"/>
              <a:t>, рабочих </a:t>
            </a:r>
            <a:r>
              <a:rPr lang="ru-RU" dirty="0" smtClean="0"/>
              <a:t>тетрадей и учебно-методических пособий, выпускаемых издательством «</a:t>
            </a:r>
            <a:r>
              <a:rPr lang="ru-RU" dirty="0" err="1" smtClean="0"/>
              <a:t>Pearson</a:t>
            </a:r>
            <a:r>
              <a:rPr lang="ru-RU" dirty="0" smtClean="0"/>
              <a:t> </a:t>
            </a:r>
            <a:r>
              <a:rPr lang="ru-RU" dirty="0" err="1" smtClean="0"/>
              <a:t>Longman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86808" cy="6286544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учебные проекты данного УМК:</a:t>
            </a:r>
            <a:endParaRPr lang="ru-RU" sz="2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возможность делать что-то интересное самостоятельно, в группе или самому, максимально используя свои возможности;</a:t>
            </a:r>
            <a:endParaRPr lang="ru-RU" sz="2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возможность, позволяющая детям проявить себя, попробовать свои силы, приложить свои знания и показать публично достигнутый результат;</a:t>
            </a:r>
            <a:endParaRPr lang="ru-RU" sz="2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</a:t>
            </a:r>
            <a:r>
              <a:rPr lang="ru-RU" sz="28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найденный способ решения проблемы </a:t>
            </a:r>
            <a:r>
              <a:rPr lang="ru-RU" sz="28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носит практический характер, имеет важное прикладное значение и, что весьма важно, интересен и значим для самих открывателей.</a:t>
            </a:r>
            <a:endParaRPr lang="ru-RU" sz="2800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18" y="142853"/>
          <a:ext cx="8858282" cy="6554387"/>
        </p:xfrm>
        <a:graphic>
          <a:graphicData uri="http://schemas.openxmlformats.org/drawingml/2006/table">
            <a:tbl>
              <a:tblPr/>
              <a:tblGrid>
                <a:gridCol w="642944"/>
                <a:gridCol w="642942"/>
                <a:gridCol w="947296"/>
                <a:gridCol w="6625100"/>
              </a:tblGrid>
              <a:tr h="52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Этапы проекта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Роль учителя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Роль ученика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Замысел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Организатор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Участник замысливания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личностных </a:t>
                      </a:r>
                      <a:r>
                        <a:rPr lang="ru-RU" sz="1300" b="1" i="1" dirty="0" err="1"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r>
                        <a:rPr lang="ru-RU" sz="1300" i="1" dirty="0" err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учащихся формируется внутренняя позиция , адекватная мотивация учебной деятельности, включая учебные и познавательные мотивы.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регулятивных  УУД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учащиеся овладевают всеми типами учебных действий, направленных на организацию своей работы, включая способность принимать и сохранять учебную цель и задачу, планировать ее реализацию, контролировать и оценивать свои действия.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познавательных УУД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учащиеся учатся искать информацию, овладевают действием моделирования.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коммуникативных УУД 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учащиеся приобретают умения организовывать и осуществлять инициативное сотрудничество в поиске и сборе информации, оценивать и точно 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выражать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свои мысли.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Деятельностный этап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Консультант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Творец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личностных УУД-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мотивации учебной деятельности, личной ответственности, развитие познавательных интересов, чувства взаимопомощи.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регулятивных  УУД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всех типов учебной деятельности, направленных на организацию своей работы, умение планировать деятельность и действовать по плану, умение взаимодействовать со сверстниками в учебной деятельности.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сфере познавательных УУД 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умение сравнивать данные, находить отличия.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коммуникативных УУД 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учиться договариваться, находить общее решение, уметь аргументировать свое предложение, убеждать и уступать, понимать позицию других людей.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Представление работы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Координатор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Актер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личностных </a:t>
                      </a:r>
                      <a:r>
                        <a:rPr lang="ru-RU" sz="1300" b="1" i="1" dirty="0" err="1"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r>
                        <a:rPr lang="ru-RU" sz="1300" i="1" dirty="0" err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самоопределение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, действия нравственно-этического характера.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регулятивных  УУД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учащиеся учатся  определению последовательности высказываний с учетом конечного результата.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познавательных УУД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учащиеся учатся строить сообщения в устной форме 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Times New Roman"/>
                          <a:ea typeface="Calibri"/>
                          <a:cs typeface="Times New Roman"/>
                        </a:rPr>
                        <a:t>В сфере коммуникативных УУД </a:t>
                      </a: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— 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учащиеся учатся адекватно использовать речевые средства для решения коммуникативных задач.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58" marR="18258" marT="18258" marB="18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Механизмы промежуточной и итоговой оценки достижения планируемых результатов в УМК серии “FORWARD”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873752"/>
          </a:xfrm>
        </p:spPr>
        <p:txBody>
          <a:bodyPr/>
          <a:lstStyle/>
          <a:p>
            <a:r>
              <a:rPr lang="ru-RU" sz="2800" i="1" dirty="0" smtClean="0"/>
              <a:t>оценки за стандартизированные контрольные работы:</a:t>
            </a:r>
          </a:p>
          <a:p>
            <a:pPr>
              <a:buNone/>
            </a:pPr>
            <a:r>
              <a:rPr lang="ru-RU" sz="2800" i="1" dirty="0" smtClean="0"/>
              <a:t>-</a:t>
            </a:r>
            <a:r>
              <a:rPr lang="ru-RU" sz="2800" dirty="0" smtClean="0"/>
              <a:t>четвертные и годовые контрольные работы;</a:t>
            </a:r>
          </a:p>
          <a:p>
            <a:pPr>
              <a:buNone/>
            </a:pPr>
            <a:r>
              <a:rPr lang="ru-RU" sz="2800" dirty="0" smtClean="0"/>
              <a:t>-итоговая контрольная работа за курс основной школы;</a:t>
            </a:r>
          </a:p>
          <a:p>
            <a:r>
              <a:rPr lang="ru-RU" sz="2800" i="1" dirty="0" smtClean="0"/>
              <a:t>накопительная система оценки:</a:t>
            </a:r>
          </a:p>
          <a:p>
            <a:pPr>
              <a:buNone/>
            </a:pPr>
            <a:r>
              <a:rPr lang="ru-RU" sz="2800" dirty="0" smtClean="0"/>
              <a:t>-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-тесты для самопроверки;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4615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Преимущества УМК: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572428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игровая деятельность;</a:t>
            </a:r>
          </a:p>
          <a:p>
            <a:r>
              <a:rPr lang="ru-RU" dirty="0" smtClean="0"/>
              <a:t>работа с «ноутбуком»;</a:t>
            </a:r>
          </a:p>
          <a:p>
            <a:r>
              <a:rPr lang="ru-RU" dirty="0" smtClean="0"/>
              <a:t>введение транскрипций с первых уроков;</a:t>
            </a:r>
          </a:p>
          <a:p>
            <a:r>
              <a:rPr lang="ru-RU" dirty="0" smtClean="0"/>
              <a:t>наличие заданий на самостоятельное оценивания своих знаний и умений;</a:t>
            </a:r>
          </a:p>
          <a:p>
            <a:r>
              <a:rPr lang="ru-RU" dirty="0" smtClean="0"/>
              <a:t>наличие творческих заданий;</a:t>
            </a:r>
          </a:p>
          <a:p>
            <a:r>
              <a:rPr lang="ru-RU" dirty="0" smtClean="0"/>
              <a:t>доступная форма подачи грамматических правил;</a:t>
            </a:r>
          </a:p>
          <a:p>
            <a:r>
              <a:rPr lang="ru-RU" dirty="0" smtClean="0"/>
              <a:t>наличие проектных заданий;</a:t>
            </a:r>
          </a:p>
          <a:p>
            <a:r>
              <a:rPr lang="ru-RU" dirty="0" smtClean="0"/>
              <a:t>наличие «комиксов»;</a:t>
            </a:r>
          </a:p>
          <a:p>
            <a:r>
              <a:rPr lang="ru-RU" dirty="0" smtClean="0"/>
              <a:t>частая смена видов деятельности;</a:t>
            </a:r>
          </a:p>
          <a:p>
            <a:r>
              <a:rPr lang="ru-RU" dirty="0" smtClean="0"/>
              <a:t>наличие раздаточного материала и материала для ксерокопирования;</a:t>
            </a:r>
          </a:p>
          <a:p>
            <a:r>
              <a:rPr lang="ru-RU" dirty="0" smtClean="0"/>
              <a:t>подробная книга для учителя.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Недостатки УМК: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8043890" cy="4873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недостаточно упражнений на отработку правил чтения;</a:t>
            </a:r>
          </a:p>
          <a:p>
            <a:r>
              <a:rPr lang="ru-RU" sz="3600" dirty="0" smtClean="0"/>
              <a:t> неудобная навигация диска для прослушивания в </a:t>
            </a:r>
            <a:r>
              <a:rPr lang="en-US" sz="3600" dirty="0" smtClean="0"/>
              <a:t>mp3 </a:t>
            </a:r>
            <a:r>
              <a:rPr lang="ru-RU" sz="3600" dirty="0" smtClean="0"/>
              <a:t>плеере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467600" cy="4873752"/>
          </a:xfrm>
        </p:spPr>
        <p:txBody>
          <a:bodyPr/>
          <a:lstStyle/>
          <a:p>
            <a:r>
              <a:rPr lang="ru-RU" sz="2800" b="1" i="1" dirty="0" smtClean="0"/>
              <a:t>Учебники УМК по английскому языку «FORWARD»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включены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(приказ </a:t>
            </a:r>
            <a:r>
              <a:rPr lang="ru-RU" sz="2800" b="1" i="1" dirty="0" err="1" smtClean="0"/>
              <a:t>Минобрнауки</a:t>
            </a:r>
            <a:r>
              <a:rPr lang="ru-RU" sz="2800" b="1" i="1" dirty="0" smtClean="0"/>
              <a:t> России от 31 марта 2014г. N 253).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42908" y="214290"/>
            <a:ext cx="9144064" cy="64294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    </a:t>
            </a:r>
            <a:r>
              <a:rPr lang="ru-RU" sz="3300" b="1" dirty="0" err="1" smtClean="0"/>
              <a:t>Cистема</a:t>
            </a:r>
            <a:r>
              <a:rPr lang="ru-RU" sz="3300" b="1" dirty="0" smtClean="0"/>
              <a:t> учебников </a:t>
            </a:r>
          </a:p>
          <a:p>
            <a:pPr algn="ctr">
              <a:buNone/>
            </a:pPr>
            <a:r>
              <a:rPr lang="ru-RU" sz="3300" b="1" dirty="0" smtClean="0"/>
              <a:t>«Начальная школа XXI века»</a:t>
            </a:r>
            <a:endParaRPr lang="ru-RU" sz="3300" dirty="0" smtClean="0"/>
          </a:p>
          <a:p>
            <a:r>
              <a:rPr lang="ru-RU" dirty="0" smtClean="0"/>
              <a:t>- </a:t>
            </a:r>
            <a:r>
              <a:rPr lang="ru-RU" b="1" dirty="0" smtClean="0"/>
              <a:t>Русский язык.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Букварь. </a:t>
            </a:r>
            <a:r>
              <a:rPr lang="ru-RU" i="1" dirty="0" smtClean="0"/>
              <a:t>Авторы: </a:t>
            </a:r>
            <a:r>
              <a:rPr lang="ru-RU" dirty="0" err="1" smtClean="0"/>
              <a:t>Журова</a:t>
            </a:r>
            <a:r>
              <a:rPr lang="ru-RU" dirty="0" smtClean="0"/>
              <a:t> Л.Е., Евдокимова А.О. </a:t>
            </a:r>
            <a:br>
              <a:rPr lang="ru-RU" dirty="0" smtClean="0"/>
            </a:br>
            <a:r>
              <a:rPr lang="ru-RU" dirty="0" smtClean="0"/>
              <a:t>Русский язык. </a:t>
            </a:r>
            <a:r>
              <a:rPr lang="ru-RU" i="1" dirty="0" smtClean="0"/>
              <a:t>Авторы:</a:t>
            </a:r>
            <a:r>
              <a:rPr lang="ru-RU" dirty="0" smtClean="0"/>
              <a:t> Иванов С.В., Евдокимова А.О., Кузнецова М.И., </a:t>
            </a:r>
            <a:r>
              <a:rPr lang="ru-RU" dirty="0" err="1" smtClean="0"/>
              <a:t>Петленко</a:t>
            </a:r>
            <a:r>
              <a:rPr lang="ru-RU" dirty="0" smtClean="0"/>
              <a:t> Л.В.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Литературное чтение.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</a:t>
            </a:r>
            <a:r>
              <a:rPr lang="ru-RU" dirty="0" err="1" smtClean="0"/>
              <a:t>Ефросинина</a:t>
            </a:r>
            <a:r>
              <a:rPr lang="ru-RU" dirty="0" smtClean="0"/>
              <a:t> Л.А., </a:t>
            </a:r>
            <a:r>
              <a:rPr lang="ru-RU" dirty="0" err="1" smtClean="0"/>
              <a:t>Оморокова</a:t>
            </a:r>
            <a:r>
              <a:rPr lang="ru-RU" dirty="0" smtClean="0"/>
              <a:t> М.И.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Математика. </a:t>
            </a:r>
            <a:r>
              <a:rPr lang="ru-RU" i="1" dirty="0" smtClean="0"/>
              <a:t>Авторы: </a:t>
            </a:r>
            <a:r>
              <a:rPr lang="ru-RU" dirty="0" err="1" smtClean="0"/>
              <a:t>Рудницкая</a:t>
            </a:r>
            <a:r>
              <a:rPr lang="ru-RU" dirty="0" smtClean="0"/>
              <a:t> В.Н., </a:t>
            </a:r>
            <a:r>
              <a:rPr lang="ru-RU" dirty="0" err="1" smtClean="0"/>
              <a:t>Кочурова</a:t>
            </a:r>
            <a:r>
              <a:rPr lang="ru-RU" dirty="0" smtClean="0"/>
              <a:t> Е.Э., </a:t>
            </a:r>
            <a:r>
              <a:rPr lang="ru-RU" dirty="0" err="1" smtClean="0"/>
              <a:t>Рыдзе</a:t>
            </a:r>
            <a:r>
              <a:rPr lang="ru-RU" dirty="0" smtClean="0"/>
              <a:t> О.А., Юдачева Т.В.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Окружающий мир.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Виноградова Н.Ф., Калинова Г.С.</a:t>
            </a:r>
            <a:br>
              <a:rPr lang="ru-RU" dirty="0" smtClean="0"/>
            </a:br>
            <a:r>
              <a:rPr lang="ru-RU" dirty="0" smtClean="0"/>
              <a:t>- </a:t>
            </a:r>
            <a:r>
              <a:rPr lang="ru-RU" b="1" dirty="0" smtClean="0"/>
              <a:t>Основы религиозных культур и светской этики </a:t>
            </a:r>
            <a:r>
              <a:rPr lang="ru-RU" dirty="0" smtClean="0"/>
              <a:t>(4 класс). </a:t>
            </a:r>
            <a:r>
              <a:rPr lang="ru-RU" i="1" dirty="0" smtClean="0"/>
              <a:t>Авторы: </a:t>
            </a:r>
            <a:r>
              <a:rPr lang="ru-RU" dirty="0" smtClean="0"/>
              <a:t>Виноградова Н.Ф., Власенко В.И., Поляков А.В.</a:t>
            </a:r>
            <a:br>
              <a:rPr lang="ru-RU" dirty="0" smtClean="0"/>
            </a:br>
            <a:r>
              <a:rPr lang="ru-RU" dirty="0" smtClean="0"/>
              <a:t>ОРКСЭ. Основы светской этики (в 2-х частях).</a:t>
            </a:r>
            <a:br>
              <a:rPr lang="ru-RU" dirty="0" smtClean="0"/>
            </a:br>
            <a:r>
              <a:rPr lang="ru-RU" dirty="0" smtClean="0"/>
              <a:t>ОРКСЭ. Основы мировых религиозных культур (в 2-х частях).</a:t>
            </a:r>
            <a:br>
              <a:rPr lang="ru-RU" dirty="0" smtClean="0"/>
            </a:br>
            <a:r>
              <a:rPr lang="ru-RU" dirty="0" smtClean="0"/>
              <a:t>ОРКСЭ. Основы православной культуры (в 2-х частях).</a:t>
            </a:r>
            <a:br>
              <a:rPr lang="ru-RU" dirty="0" smtClean="0"/>
            </a:br>
            <a:r>
              <a:rPr lang="ru-RU" dirty="0" smtClean="0"/>
              <a:t>ОРКСЭ. Основы исламской культуры (в 2-х частях).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Изобразительное искусство.</a:t>
            </a:r>
            <a:r>
              <a:rPr lang="ru-RU" dirty="0" smtClean="0"/>
              <a:t> </a:t>
            </a:r>
            <a:r>
              <a:rPr lang="ru-RU" i="1" dirty="0" smtClean="0"/>
              <a:t>Авторы: </a:t>
            </a:r>
            <a:r>
              <a:rPr lang="ru-RU" dirty="0" smtClean="0"/>
              <a:t>Савенкова Л.Г., </a:t>
            </a:r>
            <a:r>
              <a:rPr lang="ru-RU" dirty="0" err="1" smtClean="0"/>
              <a:t>Ермолинская</a:t>
            </a:r>
            <a:r>
              <a:rPr lang="ru-RU" dirty="0" smtClean="0"/>
              <a:t> Е.А.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Музыка. </a:t>
            </a:r>
            <a:r>
              <a:rPr lang="ru-RU" i="1" dirty="0" smtClean="0"/>
              <a:t>Авторы: </a:t>
            </a:r>
            <a:r>
              <a:rPr lang="ru-RU" dirty="0" smtClean="0"/>
              <a:t>Усачева В.О., Школяр Л.В.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Технология.</a:t>
            </a:r>
            <a:r>
              <a:rPr lang="ru-RU" dirty="0" smtClean="0"/>
              <a:t> </a:t>
            </a:r>
            <a:r>
              <a:rPr lang="ru-RU" i="1" dirty="0" smtClean="0"/>
              <a:t>Автор: </a:t>
            </a:r>
            <a:r>
              <a:rPr lang="ru-RU" dirty="0" err="1" smtClean="0"/>
              <a:t>Лутцева</a:t>
            </a:r>
            <a:r>
              <a:rPr lang="ru-RU" dirty="0" smtClean="0"/>
              <a:t> Е.А.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/>
              <a:t>Физическая культура.</a:t>
            </a:r>
            <a:r>
              <a:rPr lang="ru-RU" dirty="0" smtClean="0"/>
              <a:t> </a:t>
            </a:r>
            <a:r>
              <a:rPr lang="ru-RU" i="1" dirty="0" smtClean="0"/>
              <a:t>Авторы:</a:t>
            </a:r>
            <a:r>
              <a:rPr lang="ru-RU" dirty="0" smtClean="0"/>
              <a:t> Петрова Т.В., Копылов Ю.А., Полянская Н.В., Петров С.С.</a:t>
            </a:r>
            <a:br>
              <a:rPr lang="ru-RU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- Английский язык </a:t>
            </a:r>
            <a:r>
              <a:rPr lang="ru-RU" sz="2800" b="1" dirty="0" smtClean="0">
                <a:solidFill>
                  <a:srgbClr val="FF0000"/>
                </a:solidFill>
                <a:hlinkClick r:id="rId2"/>
              </a:rPr>
              <a:t>«FORWARD»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i="1" dirty="0" err="1" smtClean="0">
                <a:solidFill>
                  <a:srgbClr val="FF0000"/>
                </a:solidFill>
              </a:rPr>
              <a:t>Авторы:</a:t>
            </a:r>
            <a:r>
              <a:rPr lang="ru-RU" sz="2800" dirty="0" err="1" smtClean="0">
                <a:solidFill>
                  <a:srgbClr val="FF0000"/>
                </a:solidFill>
              </a:rPr>
              <a:t>Вербицкая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М.В.,Оралова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О.В.,Эббс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Б.,Уорелл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Э.,Уорд</a:t>
            </a:r>
            <a:r>
              <a:rPr lang="ru-RU" sz="2800" dirty="0" smtClean="0">
                <a:solidFill>
                  <a:srgbClr val="FF0000"/>
                </a:solidFill>
              </a:rPr>
              <a:t> 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Компоненты </a:t>
            </a:r>
            <a:r>
              <a:rPr lang="ru-RU" sz="3200" b="1" dirty="0" err="1" smtClean="0">
                <a:solidFill>
                  <a:srgbClr val="FF6600"/>
                </a:solidFill>
              </a:rPr>
              <a:t>умк</a:t>
            </a:r>
            <a:r>
              <a:rPr lang="ru-RU" sz="3200" b="1" dirty="0" smtClean="0">
                <a:solidFill>
                  <a:srgbClr val="FF6600"/>
                </a:solidFill>
              </a:rPr>
              <a:t>:</a:t>
            </a:r>
            <a:endParaRPr lang="ru-RU" sz="32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/>
          <a:lstStyle/>
          <a:p>
            <a:r>
              <a:rPr lang="ru-RU" dirty="0" smtClean="0"/>
              <a:t>учебник;</a:t>
            </a:r>
          </a:p>
          <a:p>
            <a:r>
              <a:rPr lang="ru-RU" dirty="0" smtClean="0"/>
              <a:t>рабочая тетрадь;</a:t>
            </a:r>
          </a:p>
          <a:p>
            <a:r>
              <a:rPr lang="ru-RU" dirty="0" smtClean="0"/>
              <a:t>книга для учителя;</a:t>
            </a:r>
          </a:p>
          <a:p>
            <a:r>
              <a:rPr lang="ru-RU" dirty="0" smtClean="0"/>
              <a:t>компакт-диск с </a:t>
            </a:r>
            <a:r>
              <a:rPr lang="ru-RU" dirty="0" smtClean="0"/>
              <a:t>аудио приложением </a:t>
            </a:r>
            <a:r>
              <a:rPr lang="ru-RU" dirty="0" smtClean="0"/>
              <a:t>к учебнику и рабочей тетради (записанным носителями языка.</a:t>
            </a:r>
          </a:p>
          <a:p>
            <a:pPr>
              <a:buNone/>
            </a:pPr>
            <a:r>
              <a:rPr lang="ru-RU" i="1" dirty="0" smtClean="0"/>
              <a:t>Дополнительно:</a:t>
            </a:r>
          </a:p>
          <a:p>
            <a:r>
              <a:rPr lang="ru-RU" dirty="0" smtClean="0"/>
              <a:t>комплект карточек для активизации лексики в начальной школе;</a:t>
            </a:r>
          </a:p>
          <a:p>
            <a:r>
              <a:rPr lang="ru-RU" dirty="0" smtClean="0"/>
              <a:t>комплект разрезанных карточек с транскрипционными знаками и буквами.</a:t>
            </a:r>
          </a:p>
          <a:p>
            <a:endParaRPr lang="ru-RU" dirty="0"/>
          </a:p>
        </p:txBody>
      </p:sp>
      <p:pic>
        <p:nvPicPr>
          <p:cNvPr id="19458" name="Picture 2" descr="http://ts2.mm.bing.net/th?id=JN.pPNpCbj9836GldfCFCDe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28575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languagelink.ru/upload/medialibrary/cf0/cf06ce31d4a70b536a53e3bd0a3aed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10433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eliftepe.com/wp-content/uploads/2015/03/Le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549638" cy="302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cambr.ru/angliyskiy-s-udovolstviem-f1255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526539" cy="311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cdo.klimovichi.edu.by/ru/sm_full.aspx?guid=1149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10" y="3929066"/>
            <a:ext cx="4825990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0029" t="15625" r="29687" b="12109"/>
          <a:stretch>
            <a:fillRect/>
          </a:stretch>
        </p:blipFill>
        <p:spPr bwMode="auto">
          <a:xfrm>
            <a:off x="357158" y="214290"/>
            <a:ext cx="26547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9492" t="13867" r="26562" b="5078"/>
          <a:stretch>
            <a:fillRect/>
          </a:stretch>
        </p:blipFill>
        <p:spPr bwMode="auto">
          <a:xfrm>
            <a:off x="571472" y="3214686"/>
            <a:ext cx="247881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29492" t="14844" r="27295" b="6054"/>
          <a:stretch>
            <a:fillRect/>
          </a:stretch>
        </p:blipFill>
        <p:spPr bwMode="auto">
          <a:xfrm>
            <a:off x="3000364" y="214290"/>
            <a:ext cx="27058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 l="29492" t="16797" r="28760" b="6054"/>
          <a:stretch>
            <a:fillRect/>
          </a:stretch>
        </p:blipFill>
        <p:spPr bwMode="auto">
          <a:xfrm>
            <a:off x="5929322" y="357166"/>
            <a:ext cx="27318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 l="30224" t="11914" r="28760" b="8984"/>
          <a:stretch>
            <a:fillRect/>
          </a:stretch>
        </p:blipFill>
        <p:spPr bwMode="auto">
          <a:xfrm>
            <a:off x="3286116" y="3214686"/>
            <a:ext cx="2357454" cy="34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 l="30225" t="12890" r="26562" b="6054"/>
          <a:stretch>
            <a:fillRect/>
          </a:stretch>
        </p:blipFill>
        <p:spPr bwMode="auto">
          <a:xfrm>
            <a:off x="5929322" y="3429000"/>
            <a:ext cx="24374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9297" t="12695" r="27490" b="10156"/>
          <a:stretch>
            <a:fillRect/>
          </a:stretch>
        </p:blipFill>
        <p:spPr bwMode="auto">
          <a:xfrm>
            <a:off x="214281" y="928670"/>
            <a:ext cx="37880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32226" t="30273" r="28955" b="26758"/>
          <a:stretch>
            <a:fillRect/>
          </a:stretch>
        </p:blipFill>
        <p:spPr bwMode="auto">
          <a:xfrm>
            <a:off x="4214810" y="428604"/>
            <a:ext cx="3571900" cy="29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24365" t="21679" r="14844" b="6054"/>
          <a:stretch>
            <a:fillRect/>
          </a:stretch>
        </p:blipFill>
        <p:spPr bwMode="auto">
          <a:xfrm>
            <a:off x="3929058" y="2928934"/>
            <a:ext cx="40864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«СЕКРЕТ» УМК серии </a:t>
            </a:r>
            <a:r>
              <a:rPr lang="en-US" b="1" dirty="0" smtClean="0"/>
              <a:t>FORWARD</a:t>
            </a:r>
            <a:r>
              <a:rPr lang="ru-RU" b="1" dirty="0" smtClean="0"/>
              <a:t> заключается в  4 «К»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ОММУНИКАТИВНЫЙ</a:t>
            </a:r>
          </a:p>
          <a:p>
            <a:pPr algn="ctr">
              <a:buNone/>
            </a:pP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ОМПЕТЕНТНОСТНЫЙ</a:t>
            </a:r>
          </a:p>
          <a:p>
            <a:pPr algn="ctr">
              <a:buNone/>
            </a:pP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ОГНИТИВНЫЙ</a:t>
            </a:r>
          </a:p>
          <a:p>
            <a:pPr algn="ctr">
              <a:buNone/>
            </a:pPr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УЛЬТУРОЛОГИЧЕСКИЙ</a:t>
            </a:r>
          </a:p>
          <a:p>
            <a:endParaRPr lang="ru-RU" dirty="0"/>
          </a:p>
        </p:txBody>
      </p:sp>
      <p:pic>
        <p:nvPicPr>
          <p:cNvPr id="18434" name="Picture 2" descr="http://www.afisha.uz/ui/materials/2013/07/0661353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1754" y="428604"/>
            <a:ext cx="2892246" cy="1926746"/>
          </a:xfrm>
          <a:prstGeom prst="rect">
            <a:avLst/>
          </a:prstGeom>
          <a:noFill/>
        </p:spPr>
      </p:pic>
      <p:pic>
        <p:nvPicPr>
          <p:cNvPr id="18436" name="Picture 4" descr="http://cs309929.vk.me/v309929849/32a3/WcDF8BFe01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306786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851</Words>
  <Application>Microsoft Office PowerPoint</Application>
  <PresentationFormat>Экран (4:3)</PresentationFormat>
  <Paragraphs>108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Учебно-методический комплект “FORWARD” Презентация Лебедевой С.П., учителя английского языка МОУ ООШ №15 им. Н.И. Дементьева </vt:lpstr>
      <vt:lpstr>Авторы УМК:</vt:lpstr>
      <vt:lpstr>Слайд 3</vt:lpstr>
      <vt:lpstr>Слайд 4</vt:lpstr>
      <vt:lpstr>Компоненты умк:</vt:lpstr>
      <vt:lpstr>Слайд 6</vt:lpstr>
      <vt:lpstr>Слайд 7</vt:lpstr>
      <vt:lpstr>Слайд 8</vt:lpstr>
      <vt:lpstr>«СЕКРЕТ» УМК серии FORWARD заключается в  4 «К»</vt:lpstr>
      <vt:lpstr>КОММУНИКАТИВНЫЙ принцип</vt:lpstr>
      <vt:lpstr>КОМПЕТЕНТНОСТНЫЙ принцип </vt:lpstr>
      <vt:lpstr>КОГНИТИВНЫЙ принцип </vt:lpstr>
      <vt:lpstr>КУЛЬТУРОЛОГИЧЕСКИЙ принцип </vt:lpstr>
      <vt:lpstr>Слайд 14</vt:lpstr>
      <vt:lpstr>Слайд 15</vt:lpstr>
      <vt:lpstr>Слайд 16</vt:lpstr>
      <vt:lpstr>Слайд 17</vt:lpstr>
      <vt:lpstr>Слайд 18</vt:lpstr>
      <vt:lpstr>Проектная деятельность</vt:lpstr>
      <vt:lpstr>Слайд 20</vt:lpstr>
      <vt:lpstr>Слайд 21</vt:lpstr>
      <vt:lpstr>Механизмы промежуточной и итоговой оценки достижения планируемых результатов в УМК серии “FORWARD” </vt:lpstr>
      <vt:lpstr>Преимущества УМК:</vt:lpstr>
      <vt:lpstr>Недостатки УМК: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Учебно-методический комплект “FORWARD” </dc:title>
  <cp:lastModifiedBy>Admin</cp:lastModifiedBy>
  <cp:revision>25</cp:revision>
  <dcterms:modified xsi:type="dcterms:W3CDTF">2016-02-03T17:51:31Z</dcterms:modified>
</cp:coreProperties>
</file>