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6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FE"/>
    <a:srgbClr val="09C712"/>
    <a:srgbClr val="D3FDD5"/>
    <a:srgbClr val="68F86F"/>
    <a:srgbClr val="9DE6FD"/>
    <a:srgbClr val="64D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121" d="100"/>
          <a:sy n="121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6AED5F9-8031-4A5D-B5FE-2A0546E54BD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7D838-BDE1-4831-A95A-59D47DA05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70" y="12811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 в группах раннего возраста с учётом ФГОС ДО</a:t>
            </a:r>
          </a:p>
          <a:p>
            <a:endParaRPr lang="ru-RU" dirty="0"/>
          </a:p>
        </p:txBody>
      </p:sp>
      <p:pic>
        <p:nvPicPr>
          <p:cNvPr id="4" name="Рисунок 3" descr="http://detstvogid.ru/wp-content/uploads/2016/02/ranniy-e14558881437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45638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70481" y="6381328"/>
            <a:ext cx="492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Талипова Э.Г.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8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45" y="-25116"/>
            <a:ext cx="8229600" cy="9271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взрослым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45" y="620688"/>
            <a:ext cx="848224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общение;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общение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понимания интонации, мимики,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жестов; </a:t>
            </a:r>
            <a:endParaRPr lang="en-US" sz="2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речевое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общение. </a:t>
            </a:r>
            <a:endParaRPr lang="en-US" sz="2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педагога: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способствовать обогащению словаря;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умение спросить, ответить, попросить, подать реплику;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потребность в речевом общении.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http://v7kupon.com/app/upload/deals/preview/600x341/86701c10734175cde9bbd9914cf0603e_600x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1248"/>
            <a:ext cx="4104456" cy="23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сверстниками под руководством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79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коммуникативные игры;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сюжетно-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отобразительные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музыкально-ритмические игры;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игры и упражнения с дидактическим материалом.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Задачи педагога: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способствовать формированию опыта доброжелательных взаимоотношений со сверстниками;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обучать позитивным способам общения и разрешения конфликтов в процессе игры;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эмоциональную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отзывчивость при взаимодействии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сверстниками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pp.userapi.com/c619121/v619121962/20639/rTlKm4STR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-7958" r="-3975" b="7944"/>
          <a:stretch/>
        </p:blipFill>
        <p:spPr bwMode="auto">
          <a:xfrm>
            <a:off x="4860032" y="3933056"/>
            <a:ext cx="3623048" cy="27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6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71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действия с бытовыми предметами-орудиями (ложка, совок, лопатка и пр.)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84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Задачи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педагога: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элементарные навыки самообслуживания;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навыки культуры поведения, соответствующие нормам и правилам;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предметные действия;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самостоятельность в бытовом поведении.</a:t>
            </a:r>
          </a:p>
          <a:p>
            <a:endParaRPr lang="ru-RU" dirty="0"/>
          </a:p>
        </p:txBody>
      </p:sp>
      <p:pic>
        <p:nvPicPr>
          <p:cNvPr id="5128" name="Picture 8" descr="http://s1.fotokto.ru/photo/full/39/399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3405"/>
            <a:ext cx="2729815" cy="2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odamah.ru/wp-content/uploads/2017/05/Kak-priuchit-rebenka-kushat-samostoyatel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5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04" y="188640"/>
            <a:ext cx="8229600" cy="9271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смысла музыки, сказок, стихов, рассматривание картинок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04" y="1115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Задачи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педагога: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умение рассматривать картинки, иллюстрации;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умение слушать и понимать короткие, доступные по содержанию песенки,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 и рассказы;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способность эмоционально откликаться на различные произведения культуры и искусства.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media.professionali.ru/processor/classifieds/original/2018/02/20/1pr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1793"/>
            <a:ext cx="2976265" cy="22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jili-bili.ru/files/smoby/medium/4013406_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98" y="2996952"/>
            <a:ext cx="3625406" cy="28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58" y="79630"/>
            <a:ext cx="8229600" cy="9271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58" y="877986"/>
            <a:ext cx="8229600" cy="4525963"/>
          </a:xfrm>
        </p:spPr>
        <p:txBody>
          <a:bodyPr/>
          <a:lstStyle/>
          <a:p>
            <a:pPr marL="0" indent="62865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педагога: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двигательную активность детей во всех видах игр;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содействовать развитию основных движений;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создавать условия, побуждающие детей к двигательной активности.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4" name="Picture 6" descr="https://pp.userapi.com/c619121/v619121962/205b2/qWum-bfdH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1427"/>
            <a:ext cx="3911080" cy="29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2174461" cy="35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prstGeom prst="horizontalScroll">
            <a:avLst/>
          </a:prstGeom>
          <a:solidFill>
            <a:srgbClr val="C2F0F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marL="0" indent="0" algn="ctr">
              <a:buNone/>
              <a:defRPr/>
            </a:pPr>
            <a:r>
              <a:rPr lang="ru-RU" sz="6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7030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5616624"/>
          </a:xfrm>
        </p:spPr>
        <p:txBody>
          <a:bodyPr/>
          <a:lstStyle/>
          <a:p>
            <a:pPr marL="2778125" indent="79375" algn="r" defTabSz="838200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– это наша радость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Правильное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это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счастливая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старость, плохое воспитание – это наше будущее горе, это наши слезы, это наша вина перед другими людьми, перед всей страной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8125" indent="79375" algn="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2-tub-ru.yandex.net/i?id=11fa6d067a8dd7d243c81bec6b4ce8ce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664296" cy="17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0-tub-ru.yandex.net/i?id=a4626b87b7bd7348b7facf2b8c8dcf7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00" y="2924944"/>
            <a:ext cx="3843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elek.by/media/k2/items/cache/f710044bf79a4b1f5d8b085e5e5d9711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10131"/>
            <a:ext cx="3048273" cy="23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7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 bwMode="auto">
          <a:xfrm>
            <a:off x="2807804" y="2420888"/>
            <a:ext cx="3528392" cy="1850504"/>
          </a:xfrm>
          <a:prstGeom prst="ellipse">
            <a:avLst/>
          </a:prstGeom>
          <a:solidFill>
            <a:srgbClr val="9DE6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аннего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044584" y="4256524"/>
            <a:ext cx="2412268" cy="1851640"/>
          </a:xfrm>
          <a:prstGeom prst="ellipse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</a:p>
          <a:p>
            <a:pPr algn="ctr"/>
            <a:r>
              <a:rPr lang="ru-RU" sz="2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275856" y="188640"/>
            <a:ext cx="2502278" cy="1696792"/>
          </a:xfrm>
          <a:prstGeom prst="ellipse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личной</a:t>
            </a:r>
          </a:p>
          <a:p>
            <a:pPr algn="ctr"/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обращенности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ребенку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549238" y="759859"/>
            <a:ext cx="2487258" cy="2093077"/>
          </a:xfrm>
          <a:prstGeom prst="ellipse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вербальных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683568" y="4271392"/>
            <a:ext cx="2412268" cy="1821904"/>
          </a:xfrm>
          <a:prstGeom prst="ellipse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принимать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40917" y="798285"/>
            <a:ext cx="2412268" cy="2016224"/>
          </a:xfrm>
          <a:prstGeom prst="ellipse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endParaRPr lang="ru-RU" sz="2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 rot="19187247">
            <a:off x="6048502" y="3777119"/>
            <a:ext cx="484632" cy="760366"/>
          </a:xfrm>
          <a:prstGeom prst="down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2310341">
            <a:off x="2707440" y="3838392"/>
            <a:ext cx="484632" cy="773660"/>
          </a:xfrm>
          <a:prstGeom prst="down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 rot="19409614">
            <a:off x="6058371" y="2453139"/>
            <a:ext cx="845854" cy="484632"/>
          </a:xfrm>
          <a:prstGeom prst="right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rot="7789977">
            <a:off x="2374591" y="2325178"/>
            <a:ext cx="484632" cy="843097"/>
          </a:xfrm>
          <a:prstGeom prst="down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0800000">
            <a:off x="4317108" y="1895813"/>
            <a:ext cx="484632" cy="525075"/>
          </a:xfrm>
          <a:prstGeom prst="down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2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699792" y="2642828"/>
            <a:ext cx="3888432" cy="1512168"/>
          </a:xfrm>
          <a:prstGeom prst="rect">
            <a:avLst/>
          </a:prstGeom>
          <a:solidFill>
            <a:srgbClr val="9DE6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35031" y="408657"/>
            <a:ext cx="3541425" cy="1724199"/>
          </a:xfrm>
          <a:prstGeom prst="roundRect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94902" y="4624194"/>
            <a:ext cx="3390293" cy="1688552"/>
          </a:xfrm>
          <a:prstGeom prst="roundRect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моментах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35031" y="4624194"/>
            <a:ext cx="3541425" cy="1786878"/>
          </a:xfrm>
          <a:prstGeom prst="roundRect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11560" y="408657"/>
            <a:ext cx="3384376" cy="1724199"/>
          </a:xfrm>
          <a:prstGeom prst="roundRect">
            <a:avLst/>
          </a:prstGeom>
          <a:solidFill>
            <a:srgbClr val="C2F0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 bwMode="auto">
          <a:xfrm>
            <a:off x="4321215" y="1704432"/>
            <a:ext cx="813816" cy="938396"/>
          </a:xfrm>
          <a:prstGeom prst="bent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углом 14"/>
          <p:cNvSpPr/>
          <p:nvPr/>
        </p:nvSpPr>
        <p:spPr bwMode="auto">
          <a:xfrm rot="16200000">
            <a:off x="1802771" y="2081519"/>
            <a:ext cx="813816" cy="938396"/>
          </a:xfrm>
          <a:prstGeom prst="bent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углом 17"/>
          <p:cNvSpPr/>
          <p:nvPr/>
        </p:nvSpPr>
        <p:spPr bwMode="auto">
          <a:xfrm rot="5400000">
            <a:off x="6650514" y="3748088"/>
            <a:ext cx="813816" cy="938396"/>
          </a:xfrm>
          <a:prstGeom prst="bent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углом 18"/>
          <p:cNvSpPr/>
          <p:nvPr/>
        </p:nvSpPr>
        <p:spPr bwMode="auto">
          <a:xfrm rot="10800000">
            <a:off x="3985195" y="4154996"/>
            <a:ext cx="813816" cy="938396"/>
          </a:xfrm>
          <a:prstGeom prst="bentArrow">
            <a:avLst/>
          </a:prstGeom>
          <a:solidFill>
            <a:srgbClr val="09C71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38899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 возрастные и психологические особенности детей раннего возраста,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организуемая деятельность должна быть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событийна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ритмична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процессуальна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raduga.wbased.com/media/k2/items/cache/3dcbd8056f504532259e733a4b9e2ae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3866"/>
            <a:ext cx="4580047" cy="29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4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3096343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«Полноценное проживание ребенком всех этапов детства (младенческого, раннего и дошкольного возраста), обогащение (амплификация) детского развития»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ДО п.1.4) </a:t>
            </a:r>
          </a:p>
          <a:p>
            <a:pPr marL="0" indent="442913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Программы должна осуществляться в формах, специфических для детей данной возрастной группы, прежде всего в форме игры…»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ДО п.1.2)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Инновационные программы в детском саду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448150"/>
            <a:ext cx="2664296" cy="194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12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5832648"/>
          </a:xfrm>
        </p:spPr>
        <p:txBody>
          <a:bodyPr/>
          <a:lstStyle/>
          <a:p>
            <a:pPr marL="0" indent="633413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содержание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 деятельности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(общении, игре, познавательно-исследовательской деятельности - как сквозных механизмах развития ребенка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возрасте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год - 3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предметная деятельность и игры с составными и динамическими игрушками; </a:t>
            </a:r>
          </a:p>
          <a:p>
            <a:pPr marL="173038" indent="-173038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и веществами (песок, вода, тесто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пр.);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взрослым и совместные игры со сверстниками под руководством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3038" indent="-173038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и действия с бытовыми предметами-орудиями (ложка, совок, лопатка и пр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смысла музыки, сказок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рассматривание картинок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3038" indent="-173038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п.2.7) </a:t>
            </a:r>
          </a:p>
        </p:txBody>
      </p:sp>
      <p:pic>
        <p:nvPicPr>
          <p:cNvPr id="4" name="Picture 2" descr="https://like-site.ru/wp-content/uploads/2017/06/Adaptatsiya-rebenka-k-detskomu-sad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30" y="4581128"/>
            <a:ext cx="3821614" cy="21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7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02" y="181525"/>
            <a:ext cx="8229600" cy="9271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деятельность и игры с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составными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динамическими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00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составным игрушкам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 пирамидки, матрёшки, различные шнуровки, составные и разрезные картинки, кубики,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(крупные), конструкторы (крупные), и др.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 динамическим игрушкам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 юла, волчки, неваляшки, заводные игрушки, то есть те, в основе которых происходят разнообразные виды движения: кручение, кувыркание, вращение.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педагога: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познавательный интерес к окружающим предметам и способствовать активным действиям с ними;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игровые действия с разнообразными сюжетными игрушками, умение использовать предметы-заместители;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формировать умение подражать игровым действиям взрослого.</a:t>
            </a:r>
          </a:p>
        </p:txBody>
      </p:sp>
      <p:pic>
        <p:nvPicPr>
          <p:cNvPr id="1030" name="Picture 6" descr="https://img-fotki.yandex.ru/get/9809/192316549.399/0_fc742_887776df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9" y="4941168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odnikovskij-rabochij.ru/wp-content/uploads/2017/09/%D0%BF%D0%B8%D1%80%D0%B0%D0%BC%D0%B8%D0%B4%D0%BA%D0%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4400488"/>
            <a:ext cx="1696986" cy="21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-fotki.yandex.ru/get/9832/134091466.139/0_e6158_c8630933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987910" cy="15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1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71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материалами и веществами (песок, вода, тесто и пр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06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педагога: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знакомить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обобщенными способами исследования различных объектов из окружающей жизни ребенка;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поддерживать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 и познавательный интерес в процессе экспериментирования;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побуждать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экспериментированию с разнообразными дидактическими материалами;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обогащать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чувственный опыт детей в различных видах деятельности.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2050" name="Picture 2" descr="https://pp.userapi.com/c637528/v637528962/22756/tL-ApBfFx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03" y="4284535"/>
            <a:ext cx="2244715" cy="16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637528/v637528962/228a0/cJsVB-vQA5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83998" y="4107663"/>
            <a:ext cx="2716374" cy="20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637528/v637528962/22922/DX25vZ74O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1" y="4191799"/>
            <a:ext cx="2598820" cy="19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973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1068</TotalTime>
  <Words>427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Monotype Corsiva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Предметная деятельность и игры с составными  и динамическими игрушками</vt:lpstr>
      <vt:lpstr>Экспериментирование с материалами и веществами (песок, вода, тесто и пр.) </vt:lpstr>
      <vt:lpstr>Общение со взрослым</vt:lpstr>
      <vt:lpstr> Совместные игры со сверстниками под руководством взрослого  </vt:lpstr>
      <vt:lpstr>Самообслуживание и действия с бытовыми предметами-орудиями (ложка, совок, лопатка и пр.)</vt:lpstr>
      <vt:lpstr>Восприятие смысла музыки, сказок, стихов, рассматривание картинок</vt:lpstr>
      <vt:lpstr>Двигательная активность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1</cp:lastModifiedBy>
  <cp:revision>87</cp:revision>
  <dcterms:created xsi:type="dcterms:W3CDTF">2011-02-07T06:20:36Z</dcterms:created>
  <dcterms:modified xsi:type="dcterms:W3CDTF">2023-01-24T06:21:45Z</dcterms:modified>
</cp:coreProperties>
</file>