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83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4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281E91-D2C1-4B15-ADC8-ADCC4DF0153A}" type="datetimeFigureOut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02ACA8-37CC-4647-A7CB-4C6544087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итул_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EADB-A588-48C9-BD16-9E728478E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A8C2-1861-468D-A6A9-C6220F93C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F638-1846-4FB5-9205-3010AE44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1AC4-CAC2-4ED4-9A73-8F5AA074D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F7A1-9675-4445-A161-8D6DF85BA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6AAB-713B-4F7E-A169-731CB591E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0F63-C746-4808-B324-7ECC6F04E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7E98-B3EE-4930-A55D-2CB707E0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208708-BAF0-4A60-BF3A-B51DCACB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6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3125" y="2357438"/>
            <a:ext cx="6858000" cy="16430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информации 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память компьютера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4143375"/>
            <a:ext cx="7286625" cy="1752600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2" action="ppaction://hlinksldjump"/>
              </a:rPr>
              <a:t>Устройства ввода информации</a:t>
            </a:r>
            <a:endParaRPr lang="ru-RU" sz="2400" dirty="0" smtClean="0">
              <a:solidFill>
                <a:srgbClr val="005A9E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3" action="ppaction://hlinksldjump"/>
              </a:rPr>
              <a:t>Клавиатура</a:t>
            </a:r>
            <a:endParaRPr lang="ru-RU" sz="2400" dirty="0" smtClean="0">
              <a:solidFill>
                <a:srgbClr val="005A9E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4" action="ppaction://hlinksldjump"/>
              </a:rPr>
              <a:t>Основная позиция пальцев на клавиатуре</a:t>
            </a:r>
            <a:endParaRPr lang="ru-RU" sz="2400" dirty="0" smtClean="0">
              <a:solidFill>
                <a:srgbClr val="005A9E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5A9E"/>
                </a:solidFill>
                <a:hlinkClick r:id="rId5" action="ppaction://hlinksldjump"/>
              </a:rPr>
              <a:t>Это интересно</a:t>
            </a:r>
            <a:endParaRPr lang="ru-RU" sz="2400" dirty="0" smtClean="0">
              <a:solidFill>
                <a:srgbClr val="005A9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специальных клавиш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843088" y="1422400"/>
            <a:ext cx="5229225" cy="614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завершение ввода абзаца</a:t>
            </a:r>
            <a:endParaRPr lang="ru-RU" smtClean="0"/>
          </a:p>
        </p:txBody>
      </p:sp>
      <p:pic>
        <p:nvPicPr>
          <p:cNvPr id="5" name="Скругленный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1347788"/>
            <a:ext cx="1225550" cy="865187"/>
          </a:xfrm>
          <a:prstGeom prst="rect">
            <a:avLst/>
          </a:prstGeom>
          <a:noFill/>
        </p:spPr>
      </p:pic>
      <p:sp>
        <p:nvSpPr>
          <p:cNvPr id="6" name="Содержимое 8"/>
          <p:cNvSpPr txBox="1">
            <a:spLocks/>
          </p:cNvSpPr>
          <p:nvPr/>
        </p:nvSpPr>
        <p:spPr bwMode="auto">
          <a:xfrm>
            <a:off x="3700463" y="2251075"/>
            <a:ext cx="45148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изменяют действия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других клавиш</a:t>
            </a:r>
            <a:endParaRPr lang="ru-RU" sz="3200">
              <a:latin typeface="Calibri" pitchFamily="34" charset="0"/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642938" y="2251075"/>
            <a:ext cx="2928937" cy="720725"/>
            <a:chOff x="0" y="2714611"/>
            <a:chExt cx="2928926" cy="720000"/>
          </a:xfrm>
        </p:grpSpPr>
        <p:pic>
          <p:nvPicPr>
            <p:cNvPr id="4" name="Скругленный прямоугольник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1626" y="2664243"/>
              <a:ext cx="932684" cy="870851"/>
            </a:xfrm>
            <a:prstGeom prst="rect">
              <a:avLst/>
            </a:prstGeom>
            <a:noFill/>
          </p:spPr>
        </p:pic>
        <p:pic>
          <p:nvPicPr>
            <p:cNvPr id="8" name="Скругленный прямоугольник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4963" y="2664243"/>
              <a:ext cx="1018028" cy="870851"/>
            </a:xfrm>
            <a:prstGeom prst="rect">
              <a:avLst/>
            </a:prstGeom>
            <a:noFill/>
          </p:spPr>
        </p:pic>
        <p:pic>
          <p:nvPicPr>
            <p:cNvPr id="10" name="Скругленный прямоугольник 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80799" y="2664243"/>
              <a:ext cx="1146044" cy="870851"/>
            </a:xfrm>
            <a:prstGeom prst="rect">
              <a:avLst/>
            </a:prstGeom>
            <a:noFill/>
          </p:spPr>
        </p:pic>
      </p:grpSp>
      <p:pic>
        <p:nvPicPr>
          <p:cNvPr id="11" name="Скругленный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3097213"/>
            <a:ext cx="1152525" cy="865187"/>
          </a:xfrm>
          <a:prstGeom prst="rect">
            <a:avLst/>
          </a:prstGeom>
          <a:noFill/>
        </p:spPr>
      </p:pic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1771650" y="3214688"/>
            <a:ext cx="56578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отмена последней команды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3" name="Скругленный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550" y="3949700"/>
            <a:ext cx="2292350" cy="866775"/>
          </a:xfrm>
          <a:prstGeom prst="rect">
            <a:avLst/>
          </a:prstGeom>
          <a:noFill/>
        </p:spPr>
      </p:pic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2986088" y="4071938"/>
            <a:ext cx="515778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удаление символа слева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8" name="Скругленный 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550" y="4810125"/>
            <a:ext cx="1719263" cy="865188"/>
          </a:xfrm>
          <a:prstGeom prst="rect">
            <a:avLst/>
          </a:prstGeom>
          <a:noFill/>
        </p:spPr>
      </p:pic>
      <p:pic>
        <p:nvPicPr>
          <p:cNvPr id="19" name="Скругленный 6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50" y="5668963"/>
            <a:ext cx="1798638" cy="865187"/>
          </a:xfrm>
          <a:prstGeom prst="rect">
            <a:avLst/>
          </a:prstGeom>
          <a:noFill/>
        </p:spPr>
      </p:pic>
      <p:sp>
        <p:nvSpPr>
          <p:cNvPr id="20" name="Содержимое 8"/>
          <p:cNvSpPr txBox="1">
            <a:spLocks/>
          </p:cNvSpPr>
          <p:nvPr/>
        </p:nvSpPr>
        <p:spPr bwMode="auto">
          <a:xfrm>
            <a:off x="2486025" y="5786438"/>
            <a:ext cx="63722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переключает режим ввода букв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1" name="Содержимое 8"/>
          <p:cNvSpPr txBox="1">
            <a:spLocks/>
          </p:cNvSpPr>
          <p:nvPr/>
        </p:nvSpPr>
        <p:spPr bwMode="auto">
          <a:xfrm>
            <a:off x="2357438" y="4929188"/>
            <a:ext cx="515778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удаление символа справа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12" grpId="0"/>
      <p:bldP spid="14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740092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Клавиши управления курсором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71750" y="1428750"/>
            <a:ext cx="6072188" cy="10715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перевод курсора на страницу </a:t>
            </a:r>
            <a:b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вверх</a:t>
            </a:r>
            <a:endParaRPr lang="ru-RU" smtClean="0"/>
          </a:p>
        </p:txBody>
      </p:sp>
      <p:pic>
        <p:nvPicPr>
          <p:cNvPr id="5" name="Скругленный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63" y="1311275"/>
            <a:ext cx="2005012" cy="865188"/>
          </a:xfrm>
          <a:prstGeom prst="rect">
            <a:avLst/>
          </a:prstGeom>
          <a:noFill/>
        </p:spPr>
      </p:pic>
      <p:sp>
        <p:nvSpPr>
          <p:cNvPr id="6" name="Содержимое 8"/>
          <p:cNvSpPr txBox="1">
            <a:spLocks/>
          </p:cNvSpPr>
          <p:nvPr/>
        </p:nvSpPr>
        <p:spPr bwMode="auto">
          <a:xfrm>
            <a:off x="2643188" y="2428875"/>
            <a:ext cx="6000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перевод курсора на страницу </a:t>
            </a:r>
            <a:b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0" name="Скругленный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2309813"/>
            <a:ext cx="2054225" cy="866775"/>
          </a:xfrm>
          <a:prstGeom prst="rect">
            <a:avLst/>
          </a:prstGeom>
          <a:noFill/>
        </p:spPr>
      </p:pic>
      <p:pic>
        <p:nvPicPr>
          <p:cNvPr id="11" name="Скругленный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63" y="3309938"/>
            <a:ext cx="1504950" cy="865187"/>
          </a:xfrm>
          <a:prstGeom prst="rect">
            <a:avLst/>
          </a:prstGeom>
          <a:noFill/>
        </p:spPr>
      </p:pic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2128838" y="3429000"/>
            <a:ext cx="672941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перевод курсора в начало строки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3" name="Скругленный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63" y="4376738"/>
            <a:ext cx="1504950" cy="865187"/>
          </a:xfrm>
          <a:prstGeom prst="rect">
            <a:avLst/>
          </a:prstGeom>
          <a:noFill/>
        </p:spPr>
      </p:pic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2071688" y="4494213"/>
            <a:ext cx="6786562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перевод курсора в конец строки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>
              <a:latin typeface="Calibri" pitchFamily="34" charset="0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642938" y="5429250"/>
            <a:ext cx="1824037" cy="1182688"/>
            <a:chOff x="571472" y="4214818"/>
            <a:chExt cx="1824380" cy="1182941"/>
          </a:xfrm>
        </p:grpSpPr>
        <p:pic>
          <p:nvPicPr>
            <p:cNvPr id="19" name="Прямоугольник 1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059" y="4808543"/>
              <a:ext cx="792629" cy="688995"/>
            </a:xfrm>
            <a:prstGeom prst="rect">
              <a:avLst/>
            </a:prstGeom>
            <a:noFill/>
          </p:spPr>
        </p:pic>
        <p:pic>
          <p:nvPicPr>
            <p:cNvPr id="20" name="Прямоугольник 19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6134" y="4808543"/>
              <a:ext cx="682880" cy="688995"/>
            </a:xfrm>
            <a:prstGeom prst="rect">
              <a:avLst/>
            </a:prstGeom>
            <a:noFill/>
          </p:spPr>
        </p:pic>
        <p:pic>
          <p:nvPicPr>
            <p:cNvPr id="21" name="Прямоугольник 20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57557" y="4802446"/>
              <a:ext cx="792629" cy="688995"/>
            </a:xfrm>
            <a:prstGeom prst="rect">
              <a:avLst/>
            </a:prstGeom>
            <a:noFill/>
          </p:spPr>
        </p:pic>
        <p:pic>
          <p:nvPicPr>
            <p:cNvPr id="22" name="Прямоугольник 21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66134" y="4168326"/>
              <a:ext cx="682880" cy="682898"/>
            </a:xfrm>
            <a:prstGeom prst="rect">
              <a:avLst/>
            </a:prstGeom>
            <a:noFill/>
          </p:spPr>
        </p:pic>
      </p:grpSp>
      <p:sp>
        <p:nvSpPr>
          <p:cNvPr id="23" name="Содержимое 8"/>
          <p:cNvSpPr txBox="1">
            <a:spLocks/>
          </p:cNvSpPr>
          <p:nvPr/>
        </p:nvSpPr>
        <p:spPr bwMode="auto">
          <a:xfrm>
            <a:off x="2500313" y="5429250"/>
            <a:ext cx="63579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перемещение курсора по тексту </a:t>
            </a:r>
            <a:b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заданном направлении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build="p"/>
      <p:bldP spid="6" grpId="0"/>
      <p:bldP spid="12" grpId="0"/>
      <p:bldP spid="1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Давайте подумаем</a:t>
            </a:r>
          </a:p>
        </p:txBody>
      </p:sp>
      <p:sp>
        <p:nvSpPr>
          <p:cNvPr id="5" name="Содержимое 8"/>
          <p:cNvSpPr txBox="1">
            <a:spLocks/>
          </p:cNvSpPr>
          <p:nvPr/>
        </p:nvSpPr>
        <p:spPr bwMode="auto">
          <a:xfrm>
            <a:off x="1857375" y="1071563"/>
            <a:ext cx="728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Какое слово получится в результате последовательности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действий?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5603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23900"/>
            <a:ext cx="135731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Содержимое 2"/>
          <p:cNvSpPr>
            <a:spLocks noGrp="1"/>
          </p:cNvSpPr>
          <p:nvPr>
            <p:ph idx="1"/>
          </p:nvPr>
        </p:nvSpPr>
        <p:spPr>
          <a:xfrm>
            <a:off x="928688" y="2357438"/>
            <a:ext cx="4071937" cy="857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800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4800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ЁНОК</a:t>
            </a:r>
            <a:r>
              <a:rPr lang="ru-RU" sz="4400" b="1" smtClean="0">
                <a:solidFill>
                  <a:srgbClr val="310532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50" y="3643313"/>
            <a:ext cx="1785938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63" y="3643313"/>
            <a:ext cx="1785937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5" y="3643313"/>
            <a:ext cx="1785938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688" y="3643313"/>
            <a:ext cx="1785937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6н"/>
          <p:cNvSpPr/>
          <p:nvPr/>
        </p:nvSpPr>
        <p:spPr>
          <a:xfrm>
            <a:off x="1000125" y="5572125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571875" y="5500688"/>
            <a:ext cx="171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sz="48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  <a:r>
              <a:rPr lang="ru-RU" sz="4400" b="1">
                <a:solidFill>
                  <a:srgbClr val="310532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Давайте подумаем</a:t>
            </a:r>
          </a:p>
        </p:txBody>
      </p:sp>
      <p:sp>
        <p:nvSpPr>
          <p:cNvPr id="5" name="Содержимое 8"/>
          <p:cNvSpPr txBox="1">
            <a:spLocks/>
          </p:cNvSpPr>
          <p:nvPr/>
        </p:nvSpPr>
        <p:spPr bwMode="auto">
          <a:xfrm>
            <a:off x="1857375" y="1071563"/>
            <a:ext cx="728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Какое слово получится в результате последовательности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действий?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6627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23900"/>
            <a:ext cx="135731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Содержимое 2"/>
          <p:cNvSpPr>
            <a:spLocks noGrp="1"/>
          </p:cNvSpPr>
          <p:nvPr>
            <p:ph idx="1"/>
          </p:nvPr>
        </p:nvSpPr>
        <p:spPr>
          <a:xfrm>
            <a:off x="928688" y="2357438"/>
            <a:ext cx="4429125" cy="857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800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4800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ЫШКА</a:t>
            </a:r>
            <a:r>
              <a:rPr lang="ru-RU" sz="4400" b="1" smtClean="0">
                <a:solidFill>
                  <a:srgbClr val="310532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3429000"/>
            <a:ext cx="1785937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15125" y="3429000"/>
            <a:ext cx="1785938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5125" y="4643438"/>
            <a:ext cx="1785938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88" y="3429000"/>
            <a:ext cx="1143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6н"/>
          <p:cNvSpPr/>
          <p:nvPr/>
        </p:nvSpPr>
        <p:spPr>
          <a:xfrm>
            <a:off x="1000125" y="5572125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357563" y="5429250"/>
            <a:ext cx="3071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sz="48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МЫШКА</a:t>
            </a:r>
            <a:r>
              <a:rPr lang="ru-RU" sz="4400" b="1">
                <a:solidFill>
                  <a:srgbClr val="31053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14563" y="3429000"/>
            <a:ext cx="1143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00438" y="3429000"/>
            <a:ext cx="1143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Давайте подумаем</a:t>
            </a:r>
          </a:p>
        </p:txBody>
      </p:sp>
      <p:sp>
        <p:nvSpPr>
          <p:cNvPr id="5" name="Содержимое 8"/>
          <p:cNvSpPr txBox="1">
            <a:spLocks/>
          </p:cNvSpPr>
          <p:nvPr/>
        </p:nvSpPr>
        <p:spPr bwMode="auto">
          <a:xfrm>
            <a:off x="1857375" y="1071563"/>
            <a:ext cx="7286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Какое слово получится в результате последовательности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действий?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7651" name="Picture 7" descr="C:\Documents and Settings\Елена\Local Settings\Temporary Internet Files\Content.IE5\YL1I3MTK\MC90044214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23900"/>
            <a:ext cx="1357312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Содержимое 2"/>
          <p:cNvSpPr>
            <a:spLocks noGrp="1"/>
          </p:cNvSpPr>
          <p:nvPr>
            <p:ph idx="1"/>
          </p:nvPr>
        </p:nvSpPr>
        <p:spPr>
          <a:xfrm>
            <a:off x="928688" y="2357438"/>
            <a:ext cx="4429125" cy="857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800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КОРОВ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4800" b="1" smtClean="0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smtClean="0">
                <a:solidFill>
                  <a:srgbClr val="310532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25" y="3429000"/>
            <a:ext cx="314325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BackSpace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6н"/>
          <p:cNvSpPr/>
          <p:nvPr/>
        </p:nvSpPr>
        <p:spPr>
          <a:xfrm>
            <a:off x="1000125" y="5572125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357563" y="5429250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None/>
            </a:pPr>
            <a:r>
              <a:rPr lang="ru-RU" sz="4800" b="1">
                <a:solidFill>
                  <a:srgbClr val="310532"/>
                </a:solidFill>
                <a:latin typeface="Times New Roman" pitchFamily="18" charset="0"/>
                <a:cs typeface="Times New Roman" pitchFamily="18" charset="0"/>
              </a:rPr>
              <a:t>КОРА</a:t>
            </a:r>
            <a:r>
              <a:rPr lang="ru-RU" sz="4400" b="1">
                <a:solidFill>
                  <a:srgbClr val="31053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3429000"/>
            <a:ext cx="314325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BackSpace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омой 9">
            <a:hlinkClick r:id="" action="ppaction://hlinkshowjump?jump=firstslide" highlightClick="1"/>
          </p:cNvPr>
          <p:cNvSpPr/>
          <p:nvPr/>
        </p:nvSpPr>
        <p:spPr>
          <a:xfrm>
            <a:off x="8672513" y="6400800"/>
            <a:ext cx="357187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позиция пальцев на клавиатуре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500" y="4357688"/>
            <a:ext cx="8229600" cy="221456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Чтобы быстро вводить информацию с клавиатуры, нужно владеть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слепым десятипальцевым способом печати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, то есть использовать при наборе все десять пальцев и смотреть при этом на экран, а не на клавиши.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5" name="Picture 10" descr="http://ugrainform.ru/upload/iblock/aa3/ruki_na_klaviature.jp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428750"/>
            <a:ext cx="4071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edudemic.com/wp-content/uploads/2012/12/ty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643063"/>
            <a:ext cx="37861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1" name="Picture 10" descr="http://www.easyvectors.com/assets/images/vectors/afbig/keys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550" y="1352550"/>
            <a:ext cx="1512888" cy="1450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74723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позиция пальцев на клавиатуре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500" y="1500188"/>
            <a:ext cx="8229600" cy="14287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При печати  слепым десятипальцевым способом необходимо постоянно держать руки в соответствии с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основной позицией пальцев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9" name="Picture 10" descr="http://ugrainform.ru/upload/iblock/aa3/ruki_na_klaviature.jpg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428750"/>
            <a:ext cx="4071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img1.liveinternet.ru/images/attach/b/1/2665/2665250_p1_1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929188"/>
            <a:ext cx="17065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img1.liveinternet.ru/images/attach/b/1/2665/2665250_p1_12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438" y="4929188"/>
            <a:ext cx="1706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571750" y="5643563"/>
            <a:ext cx="4071938" cy="714375"/>
          </a:xfrm>
          <a:prstGeom prst="roundRect">
            <a:avLst/>
          </a:prstGeom>
          <a:solidFill>
            <a:srgbClr val="0033C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Пробел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358356" y="4356894"/>
            <a:ext cx="2428875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8750" y="3252788"/>
            <a:ext cx="1857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Левая рука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0750" y="32527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Правая рука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" y="4000500"/>
            <a:ext cx="642937" cy="642938"/>
          </a:xfrm>
          <a:prstGeom prst="roundRect">
            <a:avLst/>
          </a:prstGeom>
          <a:solidFill>
            <a:srgbClr val="D35F9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71625" y="4000500"/>
            <a:ext cx="642938" cy="642938"/>
          </a:xfrm>
          <a:prstGeom prst="roundRect">
            <a:avLst/>
          </a:prstGeom>
          <a:solidFill>
            <a:srgbClr val="66FF66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00313" y="4000500"/>
            <a:ext cx="642937" cy="642938"/>
          </a:xfrm>
          <a:prstGeom prst="roundRect">
            <a:avLst/>
          </a:prstGeom>
          <a:solidFill>
            <a:srgbClr val="8F72C8"/>
          </a:solidFill>
          <a:ln>
            <a:solidFill>
              <a:srgbClr val="7451B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9000" y="4000500"/>
            <a:ext cx="642938" cy="642938"/>
          </a:xfrm>
          <a:prstGeom prst="roundRect">
            <a:avLst/>
          </a:prstGeom>
          <a:solidFill>
            <a:srgbClr val="FFFF00"/>
          </a:solidFill>
          <a:ln>
            <a:solidFill>
              <a:srgbClr val="E3DE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2063" y="4000500"/>
            <a:ext cx="642937" cy="642938"/>
          </a:xfrm>
          <a:prstGeom prst="roundRect">
            <a:avLst/>
          </a:prstGeom>
          <a:solidFill>
            <a:srgbClr val="FFFF00"/>
          </a:solidFill>
          <a:ln>
            <a:solidFill>
              <a:srgbClr val="E3DE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00750" y="4000500"/>
            <a:ext cx="642938" cy="642938"/>
          </a:xfrm>
          <a:prstGeom prst="roundRect">
            <a:avLst/>
          </a:prstGeom>
          <a:solidFill>
            <a:srgbClr val="8F72C8"/>
          </a:solidFill>
          <a:ln>
            <a:solidFill>
              <a:srgbClr val="7451B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29438" y="4000500"/>
            <a:ext cx="642937" cy="642938"/>
          </a:xfrm>
          <a:prstGeom prst="roundRect">
            <a:avLst/>
          </a:prstGeom>
          <a:solidFill>
            <a:srgbClr val="66FF66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858125" y="4000500"/>
            <a:ext cx="642938" cy="642938"/>
          </a:xfrm>
          <a:prstGeom prst="roundRect">
            <a:avLst/>
          </a:prstGeom>
          <a:solidFill>
            <a:srgbClr val="D35F9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128"/>
          <p:cNvGrpSpPr>
            <a:grpSpLocks/>
          </p:cNvGrpSpPr>
          <p:nvPr/>
        </p:nvGrpSpPr>
        <p:grpSpPr bwMode="auto">
          <a:xfrm>
            <a:off x="500063" y="1333500"/>
            <a:ext cx="8358187" cy="3241675"/>
            <a:chOff x="357158" y="357166"/>
            <a:chExt cx="8358246" cy="3242006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8662" y="1643172"/>
              <a:ext cx="642942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0783" name="Группа 65"/>
            <p:cNvGrpSpPr>
              <a:grpSpLocks/>
            </p:cNvGrpSpPr>
            <p:nvPr/>
          </p:nvGrpSpPr>
          <p:grpSpPr bwMode="auto">
            <a:xfrm>
              <a:off x="357158" y="357166"/>
              <a:ext cx="8358246" cy="1285884"/>
              <a:chOff x="428596" y="500042"/>
              <a:chExt cx="8358246" cy="1285884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4500562" y="1143046"/>
                <a:ext cx="642943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1285852" y="1143046"/>
                <a:ext cx="642942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928794" y="1143046"/>
                <a:ext cx="642943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3857620" y="1143046"/>
                <a:ext cx="642942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2571736" y="1143046"/>
                <a:ext cx="642942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5143504" y="1143046"/>
                <a:ext cx="642942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3214678" y="1143046"/>
                <a:ext cx="642943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7715272" y="1143046"/>
                <a:ext cx="642942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5786446" y="1143046"/>
                <a:ext cx="642943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7072330" y="1143046"/>
                <a:ext cx="642943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6429388" y="1143046"/>
                <a:ext cx="642942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428596" y="500042"/>
                <a:ext cx="642942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1071538" y="500042"/>
                <a:ext cx="642943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1714480" y="500042"/>
                <a:ext cx="642942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2357422" y="500042"/>
                <a:ext cx="642943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3000364" y="500042"/>
                <a:ext cx="642942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3643306" y="500042"/>
                <a:ext cx="642943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4286248" y="500042"/>
                <a:ext cx="642942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4929190" y="500042"/>
                <a:ext cx="642943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5572132" y="500042"/>
                <a:ext cx="642942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6215074" y="500042"/>
                <a:ext cx="642943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6858016" y="500042"/>
                <a:ext cx="642942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3" name="Скругленный прямоугольник 62"/>
              <p:cNvSpPr/>
              <p:nvPr/>
            </p:nvSpPr>
            <p:spPr>
              <a:xfrm>
                <a:off x="7500958" y="500042"/>
                <a:ext cx="642943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8143900" y="500042"/>
                <a:ext cx="642942" cy="64300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714348" y="1143046"/>
                <a:ext cx="642942" cy="64300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1" name="Скругленный прямоугольник 70"/>
            <p:cNvSpPr/>
            <p:nvPr/>
          </p:nvSpPr>
          <p:spPr>
            <a:xfrm>
              <a:off x="1571604" y="1643172"/>
              <a:ext cx="642943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7358082" y="1643172"/>
              <a:ext cx="642942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6715140" y="1643172"/>
              <a:ext cx="642943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6072198" y="1643172"/>
              <a:ext cx="642942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5" name="Скругленный прямоугольник 74"/>
            <p:cNvSpPr/>
            <p:nvPr/>
          </p:nvSpPr>
          <p:spPr>
            <a:xfrm>
              <a:off x="5429256" y="1643172"/>
              <a:ext cx="642943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4786314" y="1643172"/>
              <a:ext cx="642942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4143372" y="1643172"/>
              <a:ext cx="642943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Скругленный прямоугольник 77"/>
            <p:cNvSpPr/>
            <p:nvPr/>
          </p:nvSpPr>
          <p:spPr>
            <a:xfrm>
              <a:off x="3500430" y="1643172"/>
              <a:ext cx="642942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2857488" y="1643172"/>
              <a:ext cx="642943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2214546" y="1643172"/>
              <a:ext cx="642942" cy="6430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1214414" y="2286176"/>
              <a:ext cx="642942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1857356" y="2286176"/>
              <a:ext cx="642943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7000892" y="2286176"/>
              <a:ext cx="642943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6357950" y="2286176"/>
              <a:ext cx="642942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Скругленный прямоугольник 84"/>
            <p:cNvSpPr/>
            <p:nvPr/>
          </p:nvSpPr>
          <p:spPr>
            <a:xfrm>
              <a:off x="5715008" y="2286176"/>
              <a:ext cx="642943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Скругленный прямоугольник 85"/>
            <p:cNvSpPr/>
            <p:nvPr/>
          </p:nvSpPr>
          <p:spPr>
            <a:xfrm>
              <a:off x="5072066" y="2286176"/>
              <a:ext cx="642942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Скругленный прямоугольник 86"/>
            <p:cNvSpPr/>
            <p:nvPr/>
          </p:nvSpPr>
          <p:spPr>
            <a:xfrm>
              <a:off x="4429124" y="2286176"/>
              <a:ext cx="642943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3786182" y="2286176"/>
              <a:ext cx="642942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3143240" y="2286176"/>
              <a:ext cx="642943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2500298" y="2286176"/>
              <a:ext cx="642942" cy="64300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1500166" y="2956169"/>
              <a:ext cx="5786478" cy="643003"/>
            </a:xfrm>
            <a:prstGeom prst="round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0" name="Овал 129"/>
          <p:cNvSpPr/>
          <p:nvPr/>
        </p:nvSpPr>
        <p:spPr>
          <a:xfrm>
            <a:off x="571500" y="1404938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1214438" y="1404938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1500188" y="2047875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857250" y="2047875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1143000" y="2690813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1428750" y="3333750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358188" y="1404938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7643813" y="1404938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7000875" y="1404938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7858125" y="2047875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215188" y="2047875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7643813" y="2690813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7286625" y="3333750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1928813" y="1476375"/>
            <a:ext cx="357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>
            <a:off x="2143125" y="2119313"/>
            <a:ext cx="357188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1857375" y="2762250"/>
            <a:ext cx="357188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2143125" y="3405188"/>
            <a:ext cx="357188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6643688" y="3405188"/>
            <a:ext cx="357187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0" name="Прямоугольник 199"/>
          <p:cNvSpPr/>
          <p:nvPr/>
        </p:nvSpPr>
        <p:spPr>
          <a:xfrm>
            <a:off x="6357938" y="2762250"/>
            <a:ext cx="357187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1" name="Прямоугольник 200"/>
          <p:cNvSpPr/>
          <p:nvPr/>
        </p:nvSpPr>
        <p:spPr>
          <a:xfrm>
            <a:off x="6643688" y="2119313"/>
            <a:ext cx="357187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6429375" y="1476375"/>
            <a:ext cx="357188" cy="3571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3" name="Блок-схема: решение 202"/>
          <p:cNvSpPr/>
          <p:nvPr/>
        </p:nvSpPr>
        <p:spPr>
          <a:xfrm>
            <a:off x="2500313" y="1404938"/>
            <a:ext cx="468312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1" name="Равнобедренный треугольник 210"/>
          <p:cNvSpPr/>
          <p:nvPr/>
        </p:nvSpPr>
        <p:spPr>
          <a:xfrm>
            <a:off x="3143250" y="1404938"/>
            <a:ext cx="500063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2" name="Равнобедренный треугольник 211"/>
          <p:cNvSpPr/>
          <p:nvPr/>
        </p:nvSpPr>
        <p:spPr>
          <a:xfrm>
            <a:off x="3786188" y="1404938"/>
            <a:ext cx="500062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3" name="Равнобедренный треугольник 212"/>
          <p:cNvSpPr/>
          <p:nvPr/>
        </p:nvSpPr>
        <p:spPr>
          <a:xfrm>
            <a:off x="3357563" y="2047875"/>
            <a:ext cx="500062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4" name="Равнобедренный треугольник 213"/>
          <p:cNvSpPr/>
          <p:nvPr/>
        </p:nvSpPr>
        <p:spPr>
          <a:xfrm>
            <a:off x="4000500" y="2047875"/>
            <a:ext cx="500063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" name="Равнобедренный треугольник 214"/>
          <p:cNvSpPr/>
          <p:nvPr/>
        </p:nvSpPr>
        <p:spPr>
          <a:xfrm>
            <a:off x="3071813" y="2690813"/>
            <a:ext cx="500062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6" name="Равнобедренный треугольник 215"/>
          <p:cNvSpPr/>
          <p:nvPr/>
        </p:nvSpPr>
        <p:spPr>
          <a:xfrm>
            <a:off x="3714750" y="2690813"/>
            <a:ext cx="500063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7" name="Равнобедренный треугольник 216"/>
          <p:cNvSpPr/>
          <p:nvPr/>
        </p:nvSpPr>
        <p:spPr>
          <a:xfrm>
            <a:off x="3357563" y="3333750"/>
            <a:ext cx="500062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8" name="Равнобедренный треугольник 217"/>
          <p:cNvSpPr/>
          <p:nvPr/>
        </p:nvSpPr>
        <p:spPr>
          <a:xfrm>
            <a:off x="4000500" y="3333750"/>
            <a:ext cx="500063" cy="428625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9" name="Равнобедренный треугольник 218"/>
          <p:cNvSpPr/>
          <p:nvPr/>
        </p:nvSpPr>
        <p:spPr>
          <a:xfrm>
            <a:off x="4429125" y="1404938"/>
            <a:ext cx="500063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0" name="Равнобедренный треугольник 219"/>
          <p:cNvSpPr/>
          <p:nvPr/>
        </p:nvSpPr>
        <p:spPr>
          <a:xfrm>
            <a:off x="5072063" y="1404938"/>
            <a:ext cx="500062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1" name="Равнобедренный треугольник 220"/>
          <p:cNvSpPr/>
          <p:nvPr/>
        </p:nvSpPr>
        <p:spPr>
          <a:xfrm>
            <a:off x="4643438" y="2047875"/>
            <a:ext cx="500062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2" name="Равнобедренный треугольник 221"/>
          <p:cNvSpPr/>
          <p:nvPr/>
        </p:nvSpPr>
        <p:spPr>
          <a:xfrm>
            <a:off x="5286375" y="2047875"/>
            <a:ext cx="500063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3" name="Равнобедренный треугольник 222"/>
          <p:cNvSpPr/>
          <p:nvPr/>
        </p:nvSpPr>
        <p:spPr>
          <a:xfrm>
            <a:off x="4357688" y="2690813"/>
            <a:ext cx="500062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4" name="Равнобедренный треугольник 223"/>
          <p:cNvSpPr/>
          <p:nvPr/>
        </p:nvSpPr>
        <p:spPr>
          <a:xfrm>
            <a:off x="5000625" y="2690813"/>
            <a:ext cx="500063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" name="Равнобедренный треугольник 224"/>
          <p:cNvSpPr/>
          <p:nvPr/>
        </p:nvSpPr>
        <p:spPr>
          <a:xfrm>
            <a:off x="4643438" y="3333750"/>
            <a:ext cx="500062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6" name="Равнобедренный треугольник 225"/>
          <p:cNvSpPr/>
          <p:nvPr/>
        </p:nvSpPr>
        <p:spPr>
          <a:xfrm>
            <a:off x="5286375" y="3333750"/>
            <a:ext cx="500063" cy="428625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7000875" y="2762250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1" name="Picture 2" descr="C:\Users\Аманат\Desktop\сканирование0020.jpg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128838" y="4556125"/>
            <a:ext cx="49911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" name="Овал 229"/>
          <p:cNvSpPr/>
          <p:nvPr/>
        </p:nvSpPr>
        <p:spPr>
          <a:xfrm>
            <a:off x="2252663" y="4992688"/>
            <a:ext cx="285750" cy="28575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6672263" y="5008563"/>
            <a:ext cx="285750" cy="28575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2" name="Прямоугольник 231"/>
          <p:cNvSpPr/>
          <p:nvPr/>
        </p:nvSpPr>
        <p:spPr>
          <a:xfrm>
            <a:off x="2700338" y="4710113"/>
            <a:ext cx="214312" cy="2143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6280150" y="4781550"/>
            <a:ext cx="214313" cy="2143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4" name="Блок-схема: решение 233"/>
          <p:cNvSpPr/>
          <p:nvPr/>
        </p:nvSpPr>
        <p:spPr>
          <a:xfrm>
            <a:off x="3094038" y="4581525"/>
            <a:ext cx="296862" cy="304800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" name="Блок-схема: решение 234"/>
          <p:cNvSpPr/>
          <p:nvPr/>
        </p:nvSpPr>
        <p:spPr>
          <a:xfrm>
            <a:off x="5813425" y="4560888"/>
            <a:ext cx="295275" cy="29527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6" name="Равнобедренный треугольник 235"/>
          <p:cNvSpPr/>
          <p:nvPr/>
        </p:nvSpPr>
        <p:spPr>
          <a:xfrm>
            <a:off x="3571875" y="4738688"/>
            <a:ext cx="285750" cy="214312"/>
          </a:xfrm>
          <a:prstGeom prst="triangle">
            <a:avLst/>
          </a:prstGeom>
          <a:solidFill>
            <a:srgbClr val="EA2D00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7" name="Равнобедренный треугольник 236"/>
          <p:cNvSpPr/>
          <p:nvPr/>
        </p:nvSpPr>
        <p:spPr>
          <a:xfrm>
            <a:off x="5357813" y="4738688"/>
            <a:ext cx="285750" cy="214312"/>
          </a:xfrm>
          <a:prstGeom prst="triangle">
            <a:avLst/>
          </a:prstGeom>
          <a:solidFill>
            <a:srgbClr val="FFFF01"/>
          </a:solidFill>
          <a:ln>
            <a:solidFill>
              <a:srgbClr val="E3DE04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Блок-схема: решение 105"/>
          <p:cNvSpPr/>
          <p:nvPr/>
        </p:nvSpPr>
        <p:spPr>
          <a:xfrm>
            <a:off x="5715000" y="1404938"/>
            <a:ext cx="468313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Блок-схема: решение 106"/>
          <p:cNvSpPr/>
          <p:nvPr/>
        </p:nvSpPr>
        <p:spPr>
          <a:xfrm>
            <a:off x="2714625" y="2047875"/>
            <a:ext cx="468313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Блок-схема: решение 107"/>
          <p:cNvSpPr/>
          <p:nvPr/>
        </p:nvSpPr>
        <p:spPr>
          <a:xfrm>
            <a:off x="5929313" y="2047875"/>
            <a:ext cx="468312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Блок-схема: решение 108"/>
          <p:cNvSpPr/>
          <p:nvPr/>
        </p:nvSpPr>
        <p:spPr>
          <a:xfrm>
            <a:off x="2428875" y="2690813"/>
            <a:ext cx="468313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Блок-схема: решение 109"/>
          <p:cNvSpPr/>
          <p:nvPr/>
        </p:nvSpPr>
        <p:spPr>
          <a:xfrm>
            <a:off x="5643563" y="2690813"/>
            <a:ext cx="468312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Блок-схема: решение 110"/>
          <p:cNvSpPr/>
          <p:nvPr/>
        </p:nvSpPr>
        <p:spPr>
          <a:xfrm>
            <a:off x="2714625" y="3333750"/>
            <a:ext cx="468313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Блок-схема: решение 111"/>
          <p:cNvSpPr/>
          <p:nvPr/>
        </p:nvSpPr>
        <p:spPr>
          <a:xfrm>
            <a:off x="5929313" y="3333750"/>
            <a:ext cx="468312" cy="466725"/>
          </a:xfrm>
          <a:prstGeom prst="flowChartDecision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237038" y="5519738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4699000" y="5514975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4027488" y="4022725"/>
            <a:ext cx="469900" cy="469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772025" y="4019550"/>
            <a:ext cx="469900" cy="469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Заголовок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Зоны «ответственности» пальцев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8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tmFilter="0, 0; .2, .5; .8, .5; 1, 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0" autoRev="1" fill="hold"/>
                                        <p:tgtEl>
                                          <p:spTgt spid="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7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50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94" grpId="0" animBg="1"/>
      <p:bldP spid="195" grpId="0" animBg="1"/>
      <p:bldP spid="196" grpId="0" animBg="1"/>
      <p:bldP spid="19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85750" y="857250"/>
            <a:ext cx="8401050" cy="5073650"/>
          </a:xfrm>
        </p:spPr>
        <p:txBody>
          <a:bodyPr/>
          <a:lstStyle/>
          <a:p>
            <a:r>
              <a:rPr lang="ru-RU" sz="2400" smtClean="0"/>
              <a:t>Современные компьютеры могут обрабатывать числовую информацию, текстовую информацию, графическую информацию, видеоинформацию, звуковую информацию.</a:t>
            </a:r>
          </a:p>
          <a:p>
            <a:r>
              <a:rPr lang="ru-RU" sz="2400" smtClean="0"/>
              <a:t>Клавиатура — важнейшее устройство ввода информации в память компьютера. Все её клавиши можно условно разделить на следующие группы: функциональные клавиши; символьные (алфавитно-цифровые) клавиши; клавиши управления курсором; специальные клавиши; клавиши дополнительной клавиатуры. </a:t>
            </a:r>
          </a:p>
          <a:p>
            <a:r>
              <a:rPr lang="ru-RU" sz="2400" smtClean="0"/>
              <a:t>Клавиатура — электронное устройство. Обращаться с ней следует бережно и аккуратно.</a:t>
            </a:r>
          </a:p>
          <a:p>
            <a:r>
              <a:rPr lang="ru-RU" sz="2400" smtClean="0"/>
              <a:t>Желательно владеть слепым десятипальцевым способом печати.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672513" y="6400800"/>
            <a:ext cx="357187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Содержимое 8"/>
          <p:cNvSpPr>
            <a:spLocks noGrp="1"/>
          </p:cNvSpPr>
          <p:nvPr>
            <p:ph idx="1"/>
          </p:nvPr>
        </p:nvSpPr>
        <p:spPr>
          <a:xfrm>
            <a:off x="1143000" y="1071563"/>
            <a:ext cx="75438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1. Назовите устройства ввода информации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компьютер.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32772" name="Picture 2" descr="http://openclipart.org/image/800px/svg_to_png/4946/doctormo_BTC6100C_UK_Compact_Keyboar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429000"/>
            <a:ext cx="24622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www.rgsound.ru/upload/blob_cache/1_135041_@Pictu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1646238"/>
            <a:ext cx="144303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" descr="http://www.academy.kz/images/main-20/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BFD"/>
              </a:clrFrom>
              <a:clrTo>
                <a:srgbClr val="FF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2000250"/>
            <a:ext cx="1117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http://i50.beon.ru/80/33/363380/43/25232443/ImagemBNd7y5toP_ful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5049838"/>
            <a:ext cx="17176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2" descr="http://www.310703.ru/published/publicdata/U211369/attachments/SC/products_pictures/0148697_1_en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5072063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4" descr="http://www.kainos.lt:81/repository/.db_images/69/99/1286653052_7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428875"/>
            <a:ext cx="1579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6" descr="http://dako-pc.com/images/photo/review/245444-NM360AA-H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929063"/>
            <a:ext cx="210026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20" descr="http://www.es-gaming.ru/UserFiles/Image/joystick/img593_15990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1785938"/>
            <a:ext cx="142875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2" descr="http://www.cheatsnote.com/files/images_files/driver_printe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2571750"/>
            <a:ext cx="23860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24" descr="http://wiki.iteach.ru/images/d/dd/%D0%A1%D0%BA%D0%B0%D0%BD%D0%B5%D1%8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4786313"/>
            <a:ext cx="27146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2286000" y="1928813"/>
            <a:ext cx="1428750" cy="14287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72000" y="1643063"/>
            <a:ext cx="1785938" cy="17859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00688" y="3143250"/>
            <a:ext cx="3071812" cy="1857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7688" y="4786313"/>
            <a:ext cx="2571750" cy="17859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агетная рамка 22"/>
          <p:cNvSpPr/>
          <p:nvPr/>
        </p:nvSpPr>
        <p:spPr>
          <a:xfrm>
            <a:off x="571500" y="6000750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r>
              <a:rPr lang="ru-RU" b="1" smtClean="0"/>
              <a:t>Клавиатура</a:t>
            </a:r>
          </a:p>
          <a:p>
            <a:r>
              <a:rPr lang="ru-RU" b="1" smtClean="0"/>
              <a:t>Основная позиция пальцев</a:t>
            </a:r>
          </a:p>
          <a:p>
            <a:r>
              <a:rPr lang="ru-RU" b="1" smtClean="0"/>
              <a:t>Слепая десятипальцевая печать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8"/>
          <p:cNvSpPr txBox="1">
            <a:spLocks/>
          </p:cNvSpPr>
          <p:nvPr/>
        </p:nvSpPr>
        <p:spPr bwMode="auto">
          <a:xfrm>
            <a:off x="1143000" y="1071563"/>
            <a:ext cx="7543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2. Найдите и зачеркните «лишнюю» клавишу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в каждой группе.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sp>
        <p:nvSpPr>
          <p:cNvPr id="33796" name="WordArt 19"/>
          <p:cNvSpPr>
            <a:spLocks noChangeArrowheads="1" noChangeShapeType="1" noTextEdit="1"/>
          </p:cNvSpPr>
          <p:nvPr/>
        </p:nvSpPr>
        <p:spPr bwMode="auto">
          <a:xfrm>
            <a:off x="1000125" y="4419600"/>
            <a:ext cx="428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7" name="WordArt 20"/>
          <p:cNvSpPr>
            <a:spLocks noChangeArrowheads="1" noChangeShapeType="1" noTextEdit="1"/>
          </p:cNvSpPr>
          <p:nvPr/>
        </p:nvSpPr>
        <p:spPr bwMode="auto">
          <a:xfrm>
            <a:off x="5143500" y="4360863"/>
            <a:ext cx="4762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IV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8" name="WordArt 21"/>
          <p:cNvSpPr>
            <a:spLocks noChangeArrowheads="1" noChangeShapeType="1" noTextEdit="1"/>
          </p:cNvSpPr>
          <p:nvPr/>
        </p:nvSpPr>
        <p:spPr bwMode="auto">
          <a:xfrm>
            <a:off x="4929188" y="2286000"/>
            <a:ext cx="285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9" name="WordArt 22"/>
          <p:cNvSpPr>
            <a:spLocks noChangeArrowheads="1" noChangeShapeType="1" noTextEdit="1"/>
          </p:cNvSpPr>
          <p:nvPr/>
        </p:nvSpPr>
        <p:spPr bwMode="auto">
          <a:xfrm>
            <a:off x="1000125" y="2357438"/>
            <a:ext cx="142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Багетная рамка 15"/>
          <p:cNvSpPr/>
          <p:nvPr/>
        </p:nvSpPr>
        <p:spPr>
          <a:xfrm>
            <a:off x="571500" y="6000750"/>
            <a:ext cx="2143125" cy="6429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57313" y="2000250"/>
            <a:ext cx="2879725" cy="1714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00688" y="2000250"/>
            <a:ext cx="2879725" cy="1714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43063" y="4143375"/>
            <a:ext cx="2879725" cy="1714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857875" y="4143375"/>
            <a:ext cx="2879725" cy="1714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43063" y="2214563"/>
            <a:ext cx="9286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13" y="2214563"/>
            <a:ext cx="928687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63" y="3000375"/>
            <a:ext cx="9286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71813" y="3000375"/>
            <a:ext cx="92868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38" y="2214563"/>
            <a:ext cx="928687" cy="5000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15188" y="2214563"/>
            <a:ext cx="928687" cy="5000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86438" y="3000375"/>
            <a:ext cx="928687" cy="5000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072313" y="3000375"/>
            <a:ext cx="1071562" cy="5000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PageUp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15063" y="4357688"/>
            <a:ext cx="928687" cy="5000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3813" y="4357688"/>
            <a:ext cx="928687" cy="5000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5063" y="5143500"/>
            <a:ext cx="928687" cy="5000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43813" y="5143500"/>
            <a:ext cx="928687" cy="5000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8813" y="4357688"/>
            <a:ext cx="928687" cy="50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57563" y="4357688"/>
            <a:ext cx="928687" cy="50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8813" y="5143500"/>
            <a:ext cx="928687" cy="5000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14688" y="5143500"/>
            <a:ext cx="1071562" cy="5000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Пробел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571625" y="3286125"/>
            <a:ext cx="1071563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5000" y="3286125"/>
            <a:ext cx="1079500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57375" y="5429250"/>
            <a:ext cx="1071563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72375" y="5429250"/>
            <a:ext cx="1071563" cy="158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</a:p>
        </p:txBody>
      </p:sp>
      <p:graphicFrame>
        <p:nvGraphicFramePr>
          <p:cNvPr id="10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59388" y="2000250"/>
          <a:ext cx="2857500" cy="2160588"/>
        </p:xfrm>
        <a:graphic>
          <a:graphicData uri="http://schemas.openxmlformats.org/presentationml/2006/ole">
            <p:oleObj spid="_x0000_s1026" name="Презентация" r:id="rId3" imgW="4570378" imgH="3427533" progId="PowerPoint.Show.8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0125" y="4786313"/>
            <a:ext cx="4214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2. Анимация«Положение рук. Привязка клавиш к пальцам» (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sc.edu.ru)   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1071563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Найдите в электронном приложении к учебнику эти ресурсы и познакомьтесь с ними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0125" y="2714625"/>
            <a:ext cx="39290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Программа Клавиатурный тренажёр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429125"/>
            <a:ext cx="2857500" cy="2143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100" y="2000250"/>
            <a:ext cx="2898775" cy="2160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интересно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4714875"/>
            <a:ext cx="8286750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“Памятник Клавиатуре” установлен в Екатеринбурге.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Каждая из 86 бетонных клавиш весит около 80 кг («пробел» - 500 кг).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Кнопки бетонной клавиатуры, являются импровизированными скамейками, на которых могут посидеть прохожие.</a:t>
            </a:r>
          </a:p>
        </p:txBody>
      </p:sp>
      <p:pic>
        <p:nvPicPr>
          <p:cNvPr id="9" name="Picture 10" descr="http://yourinfoblog.com.ua/uploads/pamyatnik_klaviature_1-280-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14438"/>
            <a:ext cx="3810000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8" descr="http://culture.ru/en/uploads/media/atlas/0001/04/301ffb2f4877412b88ab81366da2ae81bc249fc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4286250" cy="2857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672513" y="6400800"/>
            <a:ext cx="357187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Устройства ввода информации</a:t>
            </a: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1143000" y="5715000"/>
            <a:ext cx="7715250" cy="928688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Для ввода в компьютер различной информации используются специальные дополнительные устройства.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7" name="Picture 4" descr="http://www.1stwebdesigner.com/wp-content/uploads/2010/06/vid_cam_vectorvault_gi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1357313"/>
            <a:ext cx="2643187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justfree.org/images/1006-microphone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17859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http://wiki.iteach.ru/images/d/dd/%D0%A1%D0%BA%D0%B0%D0%BD%D0%B5%D1%8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786188"/>
            <a:ext cx="264795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6" descr="http://static.freepik.com/free-photo/digital-camera_434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3643313"/>
            <a:ext cx="22669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8" descr="http://daily.com.ua/upload/Image/Hi-Tech2/Mush1/Mouse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5663" y="1714500"/>
            <a:ext cx="27876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0" descr="http://www.modernlib.ru/books/gorkin_aleksandr/enciklopediya_geografiya_chast_1_a_l_s_illyustraciyami/g0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696"/>
          <a:stretch>
            <a:fillRect/>
          </a:stretch>
        </p:blipFill>
        <p:spPr bwMode="auto">
          <a:xfrm>
            <a:off x="7000875" y="2428875"/>
            <a:ext cx="17192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графической информации</a:t>
            </a:r>
          </a:p>
        </p:txBody>
      </p:sp>
      <p:pic>
        <p:nvPicPr>
          <p:cNvPr id="17410" name="Picture 16" descr="http://im5-tub-ru.yandex.net/i?id=179244812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2314575"/>
            <a:ext cx="387508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072362" y="2143116"/>
            <a:ext cx="18573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рисунок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5630307"/>
            <a:ext cx="298381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сканер</a:t>
            </a:r>
          </a:p>
        </p:txBody>
      </p:sp>
      <p:pic>
        <p:nvPicPr>
          <p:cNvPr id="17413" name="Picture 12" descr="http://dutsadok.com.ua/clipart/transport/rak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428750"/>
            <a:ext cx="2071687" cy="1647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11" name="Picture 12" descr="http://dutsadok.com.ua/clipart/transport/rake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988" y="2428875"/>
            <a:ext cx="21431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8" descr="http://www.ksc-comp.ru/images/EPSON%20Perfection%20V5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500438"/>
            <a:ext cx="285750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6152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звуковой информации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2060575"/>
            <a:ext cx="1871663" cy="6699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00760" y="5630307"/>
            <a:ext cx="298381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микрофон</a:t>
            </a:r>
          </a:p>
        </p:txBody>
      </p:sp>
      <p:pic>
        <p:nvPicPr>
          <p:cNvPr id="8" name="Picture 32" descr="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428750"/>
            <a:ext cx="1928813" cy="2071688"/>
          </a:xfrm>
          <a:prstGeom prst="rect">
            <a:avLst/>
          </a:prstGeom>
          <a:noFill/>
          <a:ln w="9525">
            <a:solidFill>
              <a:srgbClr val="385D8A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18437" name="Picture 16" descr="http://im5-tub-ru.yandex.net/i?id=179244812-6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5538" y="2314575"/>
            <a:ext cx="387508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20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1288" y="2571750"/>
            <a:ext cx="14128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8" name="Picture 10" descr="http://www.bolshe.ru/product_pictures/62/aksessuary_pc_notebook_naushniki_sven_headphones_sven_ap_670m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13" y="3543300"/>
            <a:ext cx="2117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Клавиатура</a:t>
            </a:r>
          </a:p>
        </p:txBody>
      </p:sp>
      <p:pic>
        <p:nvPicPr>
          <p:cNvPr id="19458" name="Picture 10" descr="http://media.gdgt.com/img/product/2/213/g11-f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643063"/>
            <a:ext cx="6767512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8"/>
          <p:cNvSpPr>
            <a:spLocks noGrp="1"/>
          </p:cNvSpPr>
          <p:nvPr>
            <p:ph idx="1"/>
          </p:nvPr>
        </p:nvSpPr>
        <p:spPr>
          <a:xfrm>
            <a:off x="500063" y="5572125"/>
            <a:ext cx="8572500" cy="1000125"/>
          </a:xfrm>
        </p:spPr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Клавиатура – важнейшее устройство ввода информации в память компьютера.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686675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 текстовой информации</a:t>
            </a:r>
          </a:p>
        </p:txBody>
      </p:sp>
      <p:pic>
        <p:nvPicPr>
          <p:cNvPr id="20482" name="Picture 16" descr="http://im5-tub-ru.yandex.net/i?id=179244812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2314575"/>
            <a:ext cx="387508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429552" y="2143116"/>
            <a:ext cx="18573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текст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5630307"/>
            <a:ext cx="298381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клавиатура</a:t>
            </a:r>
          </a:p>
        </p:txBody>
      </p:sp>
      <p:pic>
        <p:nvPicPr>
          <p:cNvPr id="24582" name="Picture 6" descr="http://img73.imageshack.us/img73/6269/7616r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571875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документ 10"/>
          <p:cNvSpPr/>
          <p:nvPr/>
        </p:nvSpPr>
        <p:spPr>
          <a:xfrm>
            <a:off x="5143500" y="1357313"/>
            <a:ext cx="2500313" cy="2357437"/>
          </a:xfrm>
          <a:prstGeom prst="flowChartDocumen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Клавиатура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электронное устройство. Обращаться с ней нужно бережно и аккуратно.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12988" y="2643188"/>
            <a:ext cx="2214562" cy="1285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Клавиатура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электронное устройство. Обращаться с ней нужно бережно и аккуратно.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672513" y="6400800"/>
            <a:ext cx="357187" cy="3571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клавиш</a:t>
            </a:r>
          </a:p>
        </p:txBody>
      </p:sp>
      <p:pic>
        <p:nvPicPr>
          <p:cNvPr id="25601" name="Рисунок 1" descr="kb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25" y="2139950"/>
            <a:ext cx="8650288" cy="3243263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1214438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Функциональные</a:t>
            </a:r>
          </a:p>
          <a:p>
            <a:pPr algn="ctr"/>
            <a:r>
              <a:rPr lang="ru-RU" sz="2000" b="1">
                <a:solidFill>
                  <a:srgbClr val="0070C0"/>
                </a:solidFill>
                <a:latin typeface="Calibri" pitchFamily="34" charset="0"/>
              </a:rPr>
              <a:t> клавиши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676400" y="1857375"/>
            <a:ext cx="752475" cy="682625"/>
          </a:xfrm>
          <a:prstGeom prst="straightConnector1">
            <a:avLst/>
          </a:prstGeom>
          <a:ln w="28575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28875" y="1857375"/>
            <a:ext cx="1071563" cy="642938"/>
          </a:xfrm>
          <a:prstGeom prst="straightConnector1">
            <a:avLst/>
          </a:prstGeom>
          <a:ln w="28575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28875" y="1857375"/>
            <a:ext cx="3362325" cy="669925"/>
          </a:xfrm>
          <a:prstGeom prst="straightConnector1">
            <a:avLst/>
          </a:prstGeom>
          <a:ln w="28575">
            <a:solidFill>
              <a:srgbClr val="0070C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72125" y="1220788"/>
            <a:ext cx="3633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Клавиши дополнительной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клавиатуры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7072313" y="2500312"/>
            <a:ext cx="1714500" cy="428625"/>
          </a:xfrm>
          <a:prstGeom prst="straightConnector1">
            <a:avLst/>
          </a:prstGeom>
          <a:ln w="31750">
            <a:solidFill>
              <a:srgbClr val="BC5908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14688" y="5721350"/>
            <a:ext cx="185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672C94"/>
                </a:solidFill>
                <a:latin typeface="Calibri" pitchFamily="34" charset="0"/>
              </a:rPr>
              <a:t>Символьные</a:t>
            </a:r>
          </a:p>
          <a:p>
            <a:pPr algn="ctr"/>
            <a:r>
              <a:rPr lang="ru-RU" sz="2000" b="1">
                <a:solidFill>
                  <a:srgbClr val="672C94"/>
                </a:solidFill>
                <a:latin typeface="Calibri" pitchFamily="34" charset="0"/>
              </a:rPr>
              <a:t> клавиши</a:t>
            </a:r>
          </a:p>
        </p:txBody>
      </p:sp>
      <p:cxnSp>
        <p:nvCxnSpPr>
          <p:cNvPr id="20" name="Прямая со стрелкой 19"/>
          <p:cNvCxnSpPr>
            <a:stCxn id="19" idx="0"/>
          </p:cNvCxnSpPr>
          <p:nvPr/>
        </p:nvCxnSpPr>
        <p:spPr>
          <a:xfrm rot="16200000" flipV="1">
            <a:off x="3228181" y="4804569"/>
            <a:ext cx="1260475" cy="573088"/>
          </a:xfrm>
          <a:prstGeom prst="straightConnector1">
            <a:avLst/>
          </a:prstGeom>
          <a:ln w="31750">
            <a:solidFill>
              <a:srgbClr val="7030A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14938" y="5627688"/>
            <a:ext cx="3071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565E24"/>
                </a:solidFill>
                <a:latin typeface="Calibri" pitchFamily="34" charset="0"/>
              </a:rPr>
              <a:t>Клавиши</a:t>
            </a:r>
          </a:p>
          <a:p>
            <a:pPr algn="ctr"/>
            <a:r>
              <a:rPr lang="ru-RU" sz="2000" b="1">
                <a:solidFill>
                  <a:srgbClr val="565E24"/>
                </a:solidFill>
                <a:latin typeface="Calibri" pitchFamily="34" charset="0"/>
              </a:rPr>
              <a:t>управления</a:t>
            </a:r>
          </a:p>
          <a:p>
            <a:pPr algn="ctr"/>
            <a:r>
              <a:rPr lang="ru-RU" sz="2000" b="1">
                <a:solidFill>
                  <a:srgbClr val="565E24"/>
                </a:solidFill>
                <a:latin typeface="Calibri" pitchFamily="34" charset="0"/>
              </a:rPr>
              <a:t> курсором</a:t>
            </a:r>
          </a:p>
        </p:txBody>
      </p:sp>
      <p:cxnSp>
        <p:nvCxnSpPr>
          <p:cNvPr id="25" name="Прямая со стрелкой 24"/>
          <p:cNvCxnSpPr>
            <a:stCxn id="24" idx="0"/>
          </p:cNvCxnSpPr>
          <p:nvPr/>
        </p:nvCxnSpPr>
        <p:spPr>
          <a:xfrm rot="16200000" flipV="1">
            <a:off x="6241257" y="5117306"/>
            <a:ext cx="698500" cy="322263"/>
          </a:xfrm>
          <a:prstGeom prst="straightConnector1">
            <a:avLst/>
          </a:prstGeom>
          <a:ln w="31750">
            <a:solidFill>
              <a:srgbClr val="5A702E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4" idx="0"/>
          </p:cNvCxnSpPr>
          <p:nvPr/>
        </p:nvCxnSpPr>
        <p:spPr>
          <a:xfrm rot="5400000" flipH="1" flipV="1">
            <a:off x="5741194" y="4368007"/>
            <a:ext cx="2270125" cy="249237"/>
          </a:xfrm>
          <a:prstGeom prst="straightConnector1">
            <a:avLst/>
          </a:prstGeom>
          <a:ln w="31750">
            <a:solidFill>
              <a:srgbClr val="5A702E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57250" y="5786438"/>
            <a:ext cx="1963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860000"/>
                </a:solidFill>
                <a:latin typeface="Calibri" pitchFamily="34" charset="0"/>
              </a:rPr>
              <a:t>Специальные</a:t>
            </a:r>
          </a:p>
          <a:p>
            <a:pPr algn="ctr"/>
            <a:r>
              <a:rPr lang="ru-RU" sz="2000" b="1">
                <a:solidFill>
                  <a:srgbClr val="860000"/>
                </a:solidFill>
                <a:latin typeface="Calibri" pitchFamily="34" charset="0"/>
              </a:rPr>
              <a:t>клавиши</a:t>
            </a:r>
          </a:p>
        </p:txBody>
      </p:sp>
      <p:cxnSp>
        <p:nvCxnSpPr>
          <p:cNvPr id="33" name="Прямая со стрелкой 32"/>
          <p:cNvCxnSpPr>
            <a:stCxn id="32" idx="0"/>
          </p:cNvCxnSpPr>
          <p:nvPr/>
        </p:nvCxnSpPr>
        <p:spPr>
          <a:xfrm rot="16200000" flipV="1">
            <a:off x="905669" y="4852194"/>
            <a:ext cx="1220788" cy="647700"/>
          </a:xfrm>
          <a:prstGeom prst="straightConnector1">
            <a:avLst/>
          </a:prstGeom>
          <a:ln w="31750">
            <a:solidFill>
              <a:srgbClr val="9A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2" idx="0"/>
          </p:cNvCxnSpPr>
          <p:nvPr/>
        </p:nvCxnSpPr>
        <p:spPr>
          <a:xfrm rot="5400000" flipH="1" flipV="1">
            <a:off x="2905919" y="2999582"/>
            <a:ext cx="1720850" cy="3852862"/>
          </a:xfrm>
          <a:prstGeom prst="straightConnector1">
            <a:avLst/>
          </a:prstGeom>
          <a:ln w="31750">
            <a:solidFill>
              <a:srgbClr val="9A0000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  <p:bldP spid="24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повторим</a:t>
            </a:r>
          </a:p>
        </p:txBody>
      </p:sp>
      <p:pic>
        <p:nvPicPr>
          <p:cNvPr id="5" name="Picture 2" descr="E:\Плакаты\Знакомство с клавиатур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3250" y="1274763"/>
            <a:ext cx="8266113" cy="2979737"/>
          </a:xfrm>
        </p:spPr>
      </p:pic>
      <p:sp>
        <p:nvSpPr>
          <p:cNvPr id="6" name="Скругленный г"/>
          <p:cNvSpPr/>
          <p:nvPr/>
        </p:nvSpPr>
        <p:spPr>
          <a:xfrm>
            <a:off x="714375" y="4643438"/>
            <a:ext cx="428625" cy="42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76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4643438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  Функциональные клавиши</a:t>
            </a:r>
          </a:p>
        </p:txBody>
      </p:sp>
      <p:sp>
        <p:nvSpPr>
          <p:cNvPr id="8" name="Скругленный о"/>
          <p:cNvSpPr/>
          <p:nvPr/>
        </p:nvSpPr>
        <p:spPr>
          <a:xfrm>
            <a:off x="714375" y="6072188"/>
            <a:ext cx="428625" cy="428625"/>
          </a:xfrm>
          <a:prstGeom prst="roundRect">
            <a:avLst/>
          </a:prstGeom>
          <a:solidFill>
            <a:srgbClr val="FFC44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6100763"/>
            <a:ext cx="5357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-  Клавиши дополнительной клавиатуры</a:t>
            </a:r>
          </a:p>
        </p:txBody>
      </p:sp>
      <p:sp>
        <p:nvSpPr>
          <p:cNvPr id="11" name="Скругленный б"/>
          <p:cNvSpPr/>
          <p:nvPr/>
        </p:nvSpPr>
        <p:spPr>
          <a:xfrm>
            <a:off x="714375" y="5357813"/>
            <a:ext cx="428625" cy="42862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5386388"/>
            <a:ext cx="3348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372A46"/>
                </a:solidFill>
                <a:latin typeface="Calibri" pitchFamily="34" charset="0"/>
              </a:rPr>
              <a:t>-  Символьные  клавиши</a:t>
            </a:r>
          </a:p>
        </p:txBody>
      </p:sp>
      <p:sp>
        <p:nvSpPr>
          <p:cNvPr id="13" name="Скругленный к"/>
          <p:cNvSpPr/>
          <p:nvPr/>
        </p:nvSpPr>
        <p:spPr>
          <a:xfrm>
            <a:off x="5264150" y="4643438"/>
            <a:ext cx="428625" cy="428625"/>
          </a:xfrm>
          <a:prstGeom prst="roundRect">
            <a:avLst/>
          </a:prstGeom>
          <a:solidFill>
            <a:srgbClr val="CC706E"/>
          </a:solidFill>
          <a:ln>
            <a:solidFill>
              <a:srgbClr val="E44A4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92775" y="4672013"/>
            <a:ext cx="345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860000"/>
                </a:solidFill>
                <a:latin typeface="Calibri" pitchFamily="34" charset="0"/>
              </a:rPr>
              <a:t>-  Специальные  клавиши</a:t>
            </a:r>
          </a:p>
        </p:txBody>
      </p:sp>
      <p:sp>
        <p:nvSpPr>
          <p:cNvPr id="15" name="Скругленный з"/>
          <p:cNvSpPr/>
          <p:nvPr/>
        </p:nvSpPr>
        <p:spPr>
          <a:xfrm>
            <a:off x="5286375" y="5357813"/>
            <a:ext cx="428625" cy="428625"/>
          </a:xfrm>
          <a:prstGeom prst="roundRect">
            <a:avLst/>
          </a:prstGeom>
          <a:solidFill>
            <a:srgbClr val="37FF9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72125" y="5364163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425222"/>
                </a:solidFill>
                <a:latin typeface="Calibri" pitchFamily="34" charset="0"/>
              </a:rPr>
              <a:t>-  Клавиши управления</a:t>
            </a:r>
          </a:p>
          <a:p>
            <a:pPr algn="ctr"/>
            <a:r>
              <a:rPr lang="ru-RU" sz="2000" b="1">
                <a:solidFill>
                  <a:srgbClr val="425222"/>
                </a:solidFill>
                <a:latin typeface="Calibri" pitchFamily="34" charset="0"/>
              </a:rPr>
              <a:t> курсором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455</Words>
  <Application>Microsoft Office PowerPoint</Application>
  <PresentationFormat>Экран (4:3)</PresentationFormat>
  <Paragraphs>139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Calibri</vt:lpstr>
      <vt:lpstr>Arial</vt:lpstr>
      <vt:lpstr>Times New Roman</vt:lpstr>
      <vt:lpstr>Wingdings 2</vt:lpstr>
      <vt:lpstr>Symbol</vt:lpstr>
      <vt:lpstr>Georgia</vt:lpstr>
      <vt:lpstr>Тема Office</vt:lpstr>
      <vt:lpstr>Презентация</vt:lpstr>
      <vt:lpstr>Ввод информации  в память компьютера</vt:lpstr>
      <vt:lpstr>Ключевые слова</vt:lpstr>
      <vt:lpstr>Устройства ввода информации</vt:lpstr>
      <vt:lpstr>Ввод графической информации</vt:lpstr>
      <vt:lpstr>Ввод звуковой информации</vt:lpstr>
      <vt:lpstr>Клавиатура</vt:lpstr>
      <vt:lpstr>Ввод текстовой информации</vt:lpstr>
      <vt:lpstr>Группы клавиш</vt:lpstr>
      <vt:lpstr>Давайте повторим</vt:lpstr>
      <vt:lpstr>Назначение  специальных клавиш</vt:lpstr>
      <vt:lpstr>Клавиши управления курсором</vt:lpstr>
      <vt:lpstr>Слайд 12</vt:lpstr>
      <vt:lpstr>Слайд 13</vt:lpstr>
      <vt:lpstr>Слайд 14</vt:lpstr>
      <vt:lpstr>Основная позиция пальцев на клавиатуре</vt:lpstr>
      <vt:lpstr>Основная позиция пальцев на клавиатуре</vt:lpstr>
      <vt:lpstr>Слайд 17</vt:lpstr>
      <vt:lpstr>Самое главное</vt:lpstr>
      <vt:lpstr>Вопросы и задания</vt:lpstr>
      <vt:lpstr>Вопросы и задания</vt:lpstr>
      <vt:lpstr>Это интересно</vt:lpstr>
      <vt:lpstr>Это интересно</vt:lpstr>
    </vt:vector>
  </TitlesOfParts>
  <Company>ФИРО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оптимальный</cp:lastModifiedBy>
  <cp:revision>10</cp:revision>
  <dcterms:created xsi:type="dcterms:W3CDTF">2011-09-19T18:11:49Z</dcterms:created>
  <dcterms:modified xsi:type="dcterms:W3CDTF">2019-08-21T18:38:08Z</dcterms:modified>
</cp:coreProperties>
</file>