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73" r:id="rId4"/>
    <p:sldId id="259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71" r:id="rId13"/>
    <p:sldId id="27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20749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5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54850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83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7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80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2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652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13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620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.mail.ru/compose?To=contact@mmtehnikum.ru" TargetMode="External"/><Relationship Id="rId3" Type="http://schemas.openxmlformats.org/officeDocument/2006/relationships/hyperlink" Target="https://e.mail.ru/compose/?mailto=mailto%3aipt%2ddmitrov@mail.ru" TargetMode="External"/><Relationship Id="rId7" Type="http://schemas.openxmlformats.org/officeDocument/2006/relationships/hyperlink" Target="mailto:gbpoy-mo-etot@yandex.ru" TargetMode="External"/><Relationship Id="rId2" Type="http://schemas.openxmlformats.org/officeDocument/2006/relationships/hyperlink" Target="mailto:ppetmo@bk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.mail.ru/compose/?mailto=mailto%3agpu_40@mail.ru" TargetMode="External"/><Relationship Id="rId5" Type="http://schemas.openxmlformats.org/officeDocument/2006/relationships/hyperlink" Target="https://e.mail.ru/compose/?mailto=mailto%3apu_18@mail.ru" TargetMode="External"/><Relationship Id="rId4" Type="http://schemas.openxmlformats.org/officeDocument/2006/relationships/hyperlink" Target="http://www.dmitrovpu.r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zhiet.ru" TargetMode="External"/><Relationship Id="rId2" Type="http://schemas.openxmlformats.org/officeDocument/2006/relationships/hyperlink" Target="https://e.mail.ru/compose/?mailto=mailto%3aapt%2dmo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396346@mail.r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mogk.ru/" TargetMode="External"/><Relationship Id="rId2" Type="http://schemas.openxmlformats.org/officeDocument/2006/relationships/hyperlink" Target="http://www.mogadk11.narod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DM@colleg.aviel.ru" TargetMode="External"/><Relationship Id="rId5" Type="http://schemas.openxmlformats.org/officeDocument/2006/relationships/hyperlink" Target="mailto:mgosgi@gmail.com" TargetMode="External"/><Relationship Id="rId4" Type="http://schemas.openxmlformats.org/officeDocument/2006/relationships/hyperlink" Target="http://www.kolomna-kgpi.ru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ppet2013@mail.ru" TargetMode="External"/><Relationship Id="rId3" Type="http://schemas.openxmlformats.org/officeDocument/2006/relationships/hyperlink" Target="http://epet.3dn.ru/" TargetMode="External"/><Relationship Id="rId7" Type="http://schemas.openxmlformats.org/officeDocument/2006/relationships/hyperlink" Target="http://luberteh.ru/" TargetMode="External"/><Relationship Id="rId2" Type="http://schemas.openxmlformats.org/officeDocument/2006/relationships/hyperlink" Target="mailto:EGPET@mai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uberteh@mail.ru" TargetMode="External"/><Relationship Id="rId11" Type="http://schemas.openxmlformats.org/officeDocument/2006/relationships/hyperlink" Target="http://www.nptehnikum.org/" TargetMode="External"/><Relationship Id="rId5" Type="http://schemas.openxmlformats.org/officeDocument/2006/relationships/hyperlink" Target="http://www.mopk.ru/" TargetMode="External"/><Relationship Id="rId10" Type="http://schemas.openxmlformats.org/officeDocument/2006/relationships/hyperlink" Target="mailto:nptehnikum@mail.ru" TargetMode="External"/><Relationship Id="rId4" Type="http://schemas.openxmlformats.org/officeDocument/2006/relationships/hyperlink" Target="mailto:mopk@spnet.ru" TargetMode="External"/><Relationship Id="rId9" Type="http://schemas.openxmlformats.org/officeDocument/2006/relationships/hyperlink" Target="http://www.pppet.ru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liditmo@mail.ru" TargetMode="External"/><Relationship Id="rId3" Type="http://schemas.openxmlformats.org/officeDocument/2006/relationships/hyperlink" Target="http://www.&#1082;&#1086;&#1083;&#1083;&#1077;&#1076;&#1078;&#1084;&#1086;&#1089;&#1082;&#1086;&#1074;&#1080;&#1103;.&#1088;&#1092;/" TargetMode="External"/><Relationship Id="rId7" Type="http://schemas.openxmlformats.org/officeDocument/2006/relationships/hyperlink" Target="http://mosagroteh.ru/" TargetMode="External"/><Relationship Id="rId2" Type="http://schemas.openxmlformats.org/officeDocument/2006/relationships/hyperlink" Target="mailto:moskoviaprof@yandex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.mail.ru/compose/?mailto=mailto%3amoatt.moatt@mail.ru" TargetMode="External"/><Relationship Id="rId11" Type="http://schemas.openxmlformats.org/officeDocument/2006/relationships/hyperlink" Target="http://gosdat.ru/" TargetMode="External"/><Relationship Id="rId5" Type="http://schemas.openxmlformats.org/officeDocument/2006/relationships/hyperlink" Target="http://www.uni-college.ru/" TargetMode="External"/><Relationship Id="rId10" Type="http://schemas.openxmlformats.org/officeDocument/2006/relationships/hyperlink" Target="mailto:at_spo@mail.ru" TargetMode="External"/><Relationship Id="rId4" Type="http://schemas.openxmlformats.org/officeDocument/2006/relationships/hyperlink" Target="mailto:center@uni-u.ru" TargetMode="External"/><Relationship Id="rId9" Type="http://schemas.openxmlformats.org/officeDocument/2006/relationships/hyperlink" Target="http://ldit.ru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bou-mmk.ru/" TargetMode="External"/><Relationship Id="rId3" Type="http://schemas.openxmlformats.org/officeDocument/2006/relationships/hyperlink" Target="https://e.mail.ru/compose/?mailto=mailto%3acollege.kolomna@yandex.ru" TargetMode="External"/><Relationship Id="rId7" Type="http://schemas.openxmlformats.org/officeDocument/2006/relationships/hyperlink" Target="mailto:goummt@mail.ru" TargetMode="External"/><Relationship Id="rId12" Type="http://schemas.openxmlformats.org/officeDocument/2006/relationships/hyperlink" Target="http://www.samt.moedu.ru/" TargetMode="External"/><Relationship Id="rId2" Type="http://schemas.openxmlformats.org/officeDocument/2006/relationships/hyperlink" Target="mailto:kolpolytech@yandex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rstc.ru/" TargetMode="External"/><Relationship Id="rId11" Type="http://schemas.openxmlformats.org/officeDocument/2006/relationships/hyperlink" Target="mailto:vektor_55@inbox.ru" TargetMode="External"/><Relationship Id="rId5" Type="http://schemas.openxmlformats.org/officeDocument/2006/relationships/hyperlink" Target="mailto:demin@krstc.ru" TargetMode="External"/><Relationship Id="rId10" Type="http://schemas.openxmlformats.org/officeDocument/2006/relationships/hyperlink" Target="http://rpet-mo.ru/" TargetMode="External"/><Relationship Id="rId4" Type="http://schemas.openxmlformats.org/officeDocument/2006/relationships/hyperlink" Target="http://www.kolpolytech.narod.ru/" TargetMode="External"/><Relationship Id="rId9" Type="http://schemas.openxmlformats.org/officeDocument/2006/relationships/hyperlink" Target="mailto:rpet-mo@mail.ru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72pu@mail.ru" TargetMode="External"/><Relationship Id="rId3" Type="http://schemas.openxmlformats.org/officeDocument/2006/relationships/hyperlink" Target="http://www.goushet.ru/" TargetMode="External"/><Relationship Id="rId7" Type="http://schemas.openxmlformats.org/officeDocument/2006/relationships/hyperlink" Target="http://www.energypk.ru/about" TargetMode="External"/><Relationship Id="rId2" Type="http://schemas.openxmlformats.org/officeDocument/2006/relationships/hyperlink" Target="mailto:goushet@mai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k-energy@mail.ru" TargetMode="External"/><Relationship Id="rId5" Type="http://schemas.openxmlformats.org/officeDocument/2006/relationships/hyperlink" Target="http://&#1087;&#1091;&#1096;&#1090;&#1077;&#1093;.&#1088;&#1092;/" TargetMode="External"/><Relationship Id="rId4" Type="http://schemas.openxmlformats.org/officeDocument/2006/relationships/hyperlink" Target="mailto:pravtech1@mail.ru" TargetMode="External"/><Relationship Id="rId9" Type="http://schemas.openxmlformats.org/officeDocument/2006/relationships/hyperlink" Target="http://www.tspk-mo.com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&#1074;&#1086;&#1089;&#1082;&#1086;&#1083;&#1083;&#1077;&#1076;&#1078;.&#1088;&#1092;/" TargetMode="External"/><Relationship Id="rId3" Type="http://schemas.openxmlformats.org/officeDocument/2006/relationships/hyperlink" Target="http://&#1095;&#1084;&#1090;&#1090;.&#1088;&#1092;/" TargetMode="External"/><Relationship Id="rId7" Type="http://schemas.openxmlformats.org/officeDocument/2006/relationships/hyperlink" Target="mailto:cmtot@yandex.ru" TargetMode="External"/><Relationship Id="rId2" Type="http://schemas.openxmlformats.org/officeDocument/2006/relationships/hyperlink" Target="mailto:chmtt@mai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grokol.ru/" TargetMode="External"/><Relationship Id="rId5" Type="http://schemas.openxmlformats.org/officeDocument/2006/relationships/hyperlink" Target="https://e.mail.ru/compose/?mailto=mailto%3ainfo@agrokol.ru" TargetMode="External"/><Relationship Id="rId4" Type="http://schemas.openxmlformats.org/officeDocument/2006/relationships/hyperlink" Target="https://klincollege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9099" y="1146220"/>
            <a:ext cx="9865216" cy="4507605"/>
          </a:xfrm>
        </p:spPr>
        <p:txBody>
          <a:bodyPr/>
          <a:lstStyle/>
          <a:p>
            <a:r>
              <a:rPr lang="ru-RU" sz="4000" dirty="0"/>
              <a:t>НАИБОЛЕЕ </a:t>
            </a:r>
            <a:r>
              <a:rPr lang="ru-RU" sz="4000" dirty="0" err="1" smtClean="0"/>
              <a:t>ВОСТРЕБОВАННая</a:t>
            </a:r>
            <a:r>
              <a:rPr lang="ru-RU" sz="4000" dirty="0" smtClean="0"/>
              <a:t> </a:t>
            </a:r>
            <a:r>
              <a:rPr lang="ru-RU" sz="4000" dirty="0"/>
              <a:t>НА РЫНКЕ ТРУДА, </a:t>
            </a:r>
            <a:r>
              <a:rPr lang="ru-RU" sz="4000" dirty="0" err="1" smtClean="0"/>
              <a:t>НОВая</a:t>
            </a:r>
            <a:r>
              <a:rPr lang="ru-RU" sz="4000" dirty="0" smtClean="0"/>
              <a:t> </a:t>
            </a:r>
            <a:r>
              <a:rPr lang="ru-RU" sz="4000" dirty="0"/>
              <a:t>И </a:t>
            </a:r>
            <a:r>
              <a:rPr lang="ru-RU" sz="4000" dirty="0" err="1" smtClean="0"/>
              <a:t>ПЕРСПЕКТИВНая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ПРОФЕССия</a:t>
            </a:r>
            <a:r>
              <a:rPr lang="ru-RU" sz="4000" dirty="0" smtClean="0"/>
              <a:t>, </a:t>
            </a:r>
            <a:r>
              <a:rPr lang="ru-RU" sz="4000" dirty="0" err="1" smtClean="0"/>
              <a:t>ТРЕБУЮЩая</a:t>
            </a:r>
            <a:r>
              <a:rPr lang="ru-RU" sz="4000" dirty="0" smtClean="0"/>
              <a:t> </a:t>
            </a:r>
            <a:r>
              <a:rPr lang="ru-RU" sz="4000" dirty="0"/>
              <a:t>СРЕДНЕГО ПРОФЕССИОНАЛЬНОГО </a:t>
            </a:r>
            <a:r>
              <a:rPr lang="ru-RU" sz="4000" dirty="0" smtClean="0"/>
              <a:t>ОБРАЗОВАНИЯ</a:t>
            </a:r>
            <a:br>
              <a:rPr lang="ru-RU" sz="40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ПОВАР - КОНДИТЕР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15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602951"/>
              </p:ext>
            </p:extLst>
          </p:nvPr>
        </p:nvGraphicFramePr>
        <p:xfrm>
          <a:off x="837124" y="347729"/>
          <a:ext cx="11191744" cy="5962918"/>
        </p:xfrm>
        <a:graphic>
          <a:graphicData uri="http://schemas.openxmlformats.org/drawingml/2006/table">
            <a:tbl>
              <a:tblPr firstRow="1" firstCol="1" bandRow="1"/>
              <a:tblGrid>
                <a:gridCol w="549772"/>
                <a:gridCol w="2334405"/>
                <a:gridCol w="1661807"/>
                <a:gridCol w="1428166"/>
                <a:gridCol w="2465314"/>
                <a:gridCol w="2752280"/>
              </a:tblGrid>
              <a:tr h="110485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«Подольский колледж имени А.В. Никулина»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142100,  г.  Подольск, ул. Большая Зеленовская, 82/54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8 496 769 96 28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ppetmo@bk.ru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ppet.3dn.ru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Повар-кондитер;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61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«Дмитровский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141800 г. Дмитров, ул. Инженерная, 2а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993 93 25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ipt-dmitrov@mail.ru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www.dmitrovpu.ru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61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«Одинцовский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1143000, г. Одинцово, ул. Глазынинская, 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593 29 49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pu_18@mail.ru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y18mo.vcoz.ru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61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«Наро-Фоминский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143300, г. Наро-Фоминск ул. Чехова,1 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8 496 343 77 17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gpu_40@mail.ru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ptu40.ucoz.ru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61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«Электростальский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144008, г. Электросталь, ул. Сталеваров,19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8 496 571 89 81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gbpoy-mo-etot@yandex.ru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www.gpu80.ru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61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«Можайский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143203  Можайский район п. Строитель, д. 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8 496 382 36 03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contact@mmtehnikum.ru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mmtehnikum.ru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 - кондитер;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7" marR="53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036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712660"/>
              </p:ext>
            </p:extLst>
          </p:nvPr>
        </p:nvGraphicFramePr>
        <p:xfrm>
          <a:off x="907960" y="777840"/>
          <a:ext cx="11004998" cy="5159321"/>
        </p:xfrm>
        <a:graphic>
          <a:graphicData uri="http://schemas.openxmlformats.org/drawingml/2006/table">
            <a:tbl>
              <a:tblPr firstRow="1" firstCol="1" bandRow="1"/>
              <a:tblGrid>
                <a:gridCol w="585989"/>
                <a:gridCol w="2047741"/>
                <a:gridCol w="1836398"/>
                <a:gridCol w="1531092"/>
                <a:gridCol w="2324972"/>
                <a:gridCol w="2678806"/>
              </a:tblGrid>
              <a:tr h="166360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«Луховицкий аграрно–промышленный техникум»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140514, Луховицкий район, ПНО  «Пойма, ГПЛ-100»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8496 63 5 71 40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apt-mo@mail.ru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apt.moedu.ru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Повар- кондитер;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04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«Жуковский 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140180, г. Жуковский, ул. Жуковского,7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556 92 11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info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zhiet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117.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Повар- кондитер;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67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ГАПОУ МО «Губернский колледж»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142214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Московская область,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Серпухов, ул. Фирсова, д. 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8-496-73-9-63-46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губернский-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колледж.рф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396346@mail.ru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286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540" y="0"/>
            <a:ext cx="11459459" cy="1159099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Уровень средней зарплаты за последние 12 месяцев: </a:t>
            </a:r>
            <a:r>
              <a:rPr lang="ru-RU" sz="3200" dirty="0"/>
              <a:t>ПОВАР </a:t>
            </a:r>
            <a:r>
              <a:rPr lang="ru-RU" sz="3200" dirty="0" smtClean="0"/>
              <a:t>– КОНДИТЕР в </a:t>
            </a:r>
            <a:r>
              <a:rPr lang="ru-RU" sz="3200" dirty="0"/>
              <a:t>Московской области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7800" t="28301" r="30039" b="9551"/>
          <a:stretch/>
        </p:blipFill>
        <p:spPr>
          <a:xfrm>
            <a:off x="1935345" y="1491919"/>
            <a:ext cx="9053847" cy="508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76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854" y="1"/>
            <a:ext cx="11432146" cy="1300766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Распределение вакансии </a:t>
            </a:r>
            <a:r>
              <a:rPr lang="ru-RU" sz="4000" dirty="0"/>
              <a:t>ПОВАР </a:t>
            </a:r>
            <a:r>
              <a:rPr lang="ru-RU" sz="4000" dirty="0" smtClean="0"/>
              <a:t>– КОНДИТЕР по </a:t>
            </a:r>
            <a:r>
              <a:rPr lang="ru-RU" sz="4000" dirty="0"/>
              <a:t>областям Московской области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8098" t="21787" r="33997" b="16594"/>
          <a:stretch/>
        </p:blipFill>
        <p:spPr>
          <a:xfrm>
            <a:off x="2161504" y="1481071"/>
            <a:ext cx="8628846" cy="516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807" y="128789"/>
            <a:ext cx="11159545" cy="11075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ПОВАР - КОНДИТЕР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72352" y="1481070"/>
            <a:ext cx="10644391" cy="453336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Повар-кондитер – специалист, умеющий искусно приготавливать сладкие лакомства, десерты, торты, пирожные и т.д. Кондитер может готовить по рецепту и без, экспериментируя, изобретая новые блюда, оригинальные сочетания вкусов и запахов. Повар-кондитер замешивает, взбивает, раскатывает тесто, готовит наполнители, крема, муссы и джемы, проверяет вес готового изделия, определяет его калорийность. Кондитер должен уметь определять качество продуктов по их виду, запаху и вкусу, должен знать все об их свойствах, чтобы гармонично сочетать компоненты изделия, а также знать, чем заменить недостающий ингредиент. Кроме того, повар-кондитер должен досконально изучить оборудование и инструменты для готовки. Неотъемлемая часть работы кондитера – художественная составляющая. Для того, чтобы десерт был красивым, повар должен обладать не только ярким воображением, но и хорошим глазомером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2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0990" y="495836"/>
            <a:ext cx="10773179" cy="5904964"/>
          </a:xfrm>
        </p:spPr>
        <p:txBody>
          <a:bodyPr>
            <a:noAutofit/>
          </a:bodyPr>
          <a:lstStyle/>
          <a:p>
            <a:r>
              <a:rPr lang="ru-RU" dirty="0"/>
              <a:t>Плюсы:</a:t>
            </a:r>
          </a:p>
          <a:p>
            <a:pPr marL="0" indent="0">
              <a:buNone/>
            </a:pPr>
            <a:r>
              <a:rPr lang="ru-RU" dirty="0" smtClean="0"/>
              <a:t>Учиться </a:t>
            </a:r>
            <a:r>
              <a:rPr lang="ru-RU" dirty="0"/>
              <a:t>на повара-кондитера можно начать после окончания 9 классов в средней школе.</a:t>
            </a:r>
          </a:p>
          <a:p>
            <a:pPr marL="0" indent="0">
              <a:buNone/>
            </a:pPr>
            <a:r>
              <a:rPr lang="ru-RU" dirty="0"/>
              <a:t>Профессия является весьма востребованной. Особенно, если быть хорошим специалистом и выйти на обеспеченных клиентов. Но даже и по мелким частным заказам можно хорошо подрабатывать – дни рождения, семейные праздники.</a:t>
            </a:r>
          </a:p>
          <a:p>
            <a:pPr marL="0" indent="0">
              <a:buNone/>
            </a:pPr>
            <a:r>
              <a:rPr lang="ru-RU" dirty="0"/>
              <a:t>Хорошая средняя заработная плата по профессии.</a:t>
            </a:r>
          </a:p>
          <a:p>
            <a:pPr marL="0" indent="0">
              <a:buNone/>
            </a:pPr>
            <a:r>
              <a:rPr lang="ru-RU" dirty="0"/>
              <a:t>Очень интересная, творческая профессия.</a:t>
            </a:r>
          </a:p>
          <a:p>
            <a:pPr marL="0" indent="0">
              <a:buNone/>
            </a:pPr>
            <a:r>
              <a:rPr lang="ru-RU" dirty="0"/>
              <a:t>Кондитер, как и любой другой кулинар, никогда не бывает голодным.</a:t>
            </a:r>
          </a:p>
          <a:p>
            <a:r>
              <a:rPr lang="ru-RU" dirty="0"/>
              <a:t>Минусы:</a:t>
            </a:r>
          </a:p>
          <a:p>
            <a:pPr marL="0" indent="0">
              <a:buNone/>
            </a:pPr>
            <a:r>
              <a:rPr lang="ru-RU" dirty="0" smtClean="0"/>
              <a:t>Часто </a:t>
            </a:r>
            <a:r>
              <a:rPr lang="ru-RU" dirty="0"/>
              <a:t>работать приходится в непростых условиях – закрытое помещение, высокие температуры; много времени кондитеры проводят у плиты, духовой печи и т.д.</a:t>
            </a:r>
          </a:p>
          <a:p>
            <a:pPr marL="0" indent="0">
              <a:buNone/>
            </a:pPr>
            <a:r>
              <a:rPr lang="ru-RU" dirty="0"/>
              <a:t>Физическое напряжение. Большую часть рабочего времени повар-кондитер проводит на ногах, трудясь руками.</a:t>
            </a:r>
          </a:p>
          <a:p>
            <a:pPr marL="0" indent="0">
              <a:buNone/>
            </a:pPr>
            <a:r>
              <a:rPr lang="ru-RU" dirty="0"/>
              <a:t>Из-за постоянных дегустаций (а это неотъемлемая часть деятельности кулинаров), можно быстро располнеть.</a:t>
            </a:r>
          </a:p>
        </p:txBody>
      </p:sp>
    </p:spTree>
    <p:extLst>
      <p:ext uri="{BB962C8B-B14F-4D97-AF65-F5344CB8AC3E}">
        <p14:creationId xmlns:p14="http://schemas.microsoft.com/office/powerpoint/2010/main" val="202639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448" y="0"/>
            <a:ext cx="11482552" cy="87464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учреждения осуществляющие подготовку по профессии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ПОВАР - КОНДИТЕР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-2069221" y="2720579"/>
            <a:ext cx="22190234" cy="49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13" y="938000"/>
            <a:ext cx="11437087" cy="573074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097138"/>
              </p:ext>
            </p:extLst>
          </p:nvPr>
        </p:nvGraphicFramePr>
        <p:xfrm>
          <a:off x="781878" y="1511074"/>
          <a:ext cx="11383618" cy="4179824"/>
        </p:xfrm>
        <a:graphic>
          <a:graphicData uri="http://schemas.openxmlformats.org/drawingml/2006/table">
            <a:tbl>
              <a:tblPr firstRow="1" firstCol="1" bandRow="1"/>
              <a:tblGrid>
                <a:gridCol w="397565"/>
                <a:gridCol w="2425148"/>
                <a:gridCol w="1815548"/>
                <a:gridCol w="1550504"/>
                <a:gridCol w="2186609"/>
                <a:gridCol w="3008244"/>
              </a:tblGrid>
              <a:tr h="167810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образовательное учреждение высшего образования Московской области «Государственный социально-гуманитарный университет»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140410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Московская область,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Коломна, ул. Зеленая,  д. 30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8-496-61-5-13-30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http://www.kolomna-kgpi.ru/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mgosgi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gmail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com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Повар-кондитер;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28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«Раменский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140100,МО,  г. Раменское, Красноармейская, д.  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8-496-463-69-47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ADM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colleg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aviel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://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mogk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Поварское и кондитерское дело;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01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«Раменский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140100,МО,  г. Раменское, Красноармейская, д.  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8-496-463-69-47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ADM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colleg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aviel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://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mogk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Повар-кондитер;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141239"/>
              </p:ext>
            </p:extLst>
          </p:nvPr>
        </p:nvGraphicFramePr>
        <p:xfrm>
          <a:off x="798491" y="94581"/>
          <a:ext cx="11256133" cy="6615313"/>
        </p:xfrm>
        <a:graphic>
          <a:graphicData uri="http://schemas.openxmlformats.org/drawingml/2006/table">
            <a:tbl>
              <a:tblPr firstRow="1" firstCol="1" bandRow="1"/>
              <a:tblGrid>
                <a:gridCol w="489396"/>
                <a:gridCol w="2228045"/>
                <a:gridCol w="1854695"/>
                <a:gridCol w="1403660"/>
                <a:gridCol w="2318198"/>
                <a:gridCol w="2962139"/>
              </a:tblGrid>
              <a:tr h="127423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ГАПОУ МО «Егорьевский техникум»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140300,МО,  г. Егорьевск,  пр-т Ленина, д.3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8-496-403-15-22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EGPET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mail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://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epet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.3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dn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23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«Сергиево-Посадский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141300,МО, г. Сергиев Посад, ул. 40 лет Октября, д.5а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8-496-542-06-91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8-496-542-04-26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mopk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spnet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ru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http://www.mopk.ru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38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«Люберецкий техникум имени Героя Советского Союза, лётчика-космонавта Ю.А. Гагарина»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140002,МО, г. Люберцы, Октябрьский пр., д.114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8-495-503-45-77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luberteh@mail.ru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http://luberteh.ru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23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«Павлово-Посадский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142500, МО, г. Павловский-Посад, ул. Кузьмина, д. 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8-496-435-24-79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pppet2013@mail.ru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http://www.pppet.ru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23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«Ногинский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142403,МО, г. Ногинск,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Зенитчиков, д. 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8-496-519-38-11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nptehnikum@mail.ru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www.nptehnikum.org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26" marR="43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47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783012"/>
              </p:ext>
            </p:extLst>
          </p:nvPr>
        </p:nvGraphicFramePr>
        <p:xfrm>
          <a:off x="759855" y="169956"/>
          <a:ext cx="11217498" cy="6475542"/>
        </p:xfrm>
        <a:graphic>
          <a:graphicData uri="http://schemas.openxmlformats.org/drawingml/2006/table">
            <a:tbl>
              <a:tblPr firstRow="1" firstCol="1" bandRow="1"/>
              <a:tblGrid>
                <a:gridCol w="489396"/>
                <a:gridCol w="2228045"/>
                <a:gridCol w="1839002"/>
                <a:gridCol w="1560658"/>
                <a:gridCol w="2112498"/>
                <a:gridCol w="2987899"/>
              </a:tblGrid>
              <a:tr h="12987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ГАОУ СПО МО «Профессиональный колледж «Московия»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142002, Московская область г.Домодедово, ул. Текстильщиков, д. 41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8-496-794-30-74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moskoviaprof@yandex.ru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www.колледжмосковия.рф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72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ГАПОУ МО «Колледж Угреша»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140090, МО, г. Дзержинский,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Академика Жукова, д.24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8-495-551-17-00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center@uni-u.ru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http://www.uni-college.ru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7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«Аграрно-технологический техникум «Дубна»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141980, г. Дубна-3, ул. Тверская, д. 12а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8-496-212-31-49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moatt.moatt@mail.ru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http://mosagroteh.ru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59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«Орехово-Зуевский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142671, Московская область, Орехово-Зуевский р-н,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Ликино-Дулёво,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Центральная, д. 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8-496-414-63-62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8-496-414-53-89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liditmo@mail.ru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http://ldit.r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u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7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Долгопрудненский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техникум»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141700,  Московская область, г. Долгопрудный, пл. Собина, д. 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 408-45-93(т/ф),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8(495)408-48-14(т/ф)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at_spo@mail.ru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http://gosdat.ru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98" marR="42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321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346792"/>
              </p:ext>
            </p:extLst>
          </p:nvPr>
        </p:nvGraphicFramePr>
        <p:xfrm>
          <a:off x="798487" y="186743"/>
          <a:ext cx="11281894" cy="6432996"/>
        </p:xfrm>
        <a:graphic>
          <a:graphicData uri="http://schemas.openxmlformats.org/drawingml/2006/table">
            <a:tbl>
              <a:tblPr firstRow="1" firstCol="1" bandRow="1"/>
              <a:tblGrid>
                <a:gridCol w="437884"/>
                <a:gridCol w="2305318"/>
                <a:gridCol w="1839400"/>
                <a:gridCol w="1569616"/>
                <a:gridCol w="2231930"/>
                <a:gridCol w="2897746"/>
              </a:tblGrid>
              <a:tr h="140188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«Колледж «Коломна»   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140402,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Коломна, ул. Октябрьской Революции, д. 408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8(496)-618-84-06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kolpolytech@yandex.ru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college.kolomna@yandex.ru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http://www.kolpolytech.narod.ru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66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«Красногорский колледж»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143400,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Красногорск, ул. Речная, д.7а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 562-30-96 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demin@krstc.r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http://www.krstc.ru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66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«Мытищинский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141006,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Мытищи, пр-т Олимпийский, д.17        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583-46-20,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583-62-21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goummt@mail.ru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http://www.gbou-mmk.ru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«Рошальский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140730,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Рошаль, ул. Октябрьской революции, д. 11                      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8-496- 455-90-93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rpet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-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mo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http://rpet-mo.ru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«Ступинский авиационно-металлургический техникум им. А.Т.Туманова»                                                               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142800,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Ступино, ул. Куйбышева, д. 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8-496-642-08-63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vektor_55@inbox.ru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.samt.moedu.ru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09" marR="41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955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114454"/>
              </p:ext>
            </p:extLst>
          </p:nvPr>
        </p:nvGraphicFramePr>
        <p:xfrm>
          <a:off x="811371" y="90152"/>
          <a:ext cx="11269012" cy="6568226"/>
        </p:xfrm>
        <a:graphic>
          <a:graphicData uri="http://schemas.openxmlformats.org/drawingml/2006/table">
            <a:tbl>
              <a:tblPr firstRow="1" firstCol="1" bandRow="1"/>
              <a:tblGrid>
                <a:gridCol w="476516"/>
                <a:gridCol w="1918952"/>
                <a:gridCol w="1718695"/>
                <a:gridCol w="1409168"/>
                <a:gridCol w="2152475"/>
                <a:gridCol w="3593206"/>
              </a:tblGrid>
              <a:tr h="121633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«Шатурский энергетический техникум»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140700,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Шатура, пр-т Ильича, д. 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8(496)452-57-13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8(496)452-23-85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goushet@mail.ru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www.goushet.ru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614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«Пушкинский лесо-технический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141260,  Московская область, Пушкинский р-н,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пос. Правдинский,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Студенческая, д.6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8-496-531-11-50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pravtech1@mail.ru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http://пуштех.рф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0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ГАПОУ МО«Подмосковный колледж «Энергия»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143335,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Реутов, Юбилейный пр-т, 58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8-495-791-23-43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Pk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-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energy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mail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http://www.energypk.ru/about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Кондитер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614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ГАПОУ МО «Межрегиональный центр компетенций – Техникум имени С.П. Королёва»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141068, Московская область, г.Королёв, мкр.Текстильщики,  ул.Молодёжная, д.7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(495) 515-41-43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72pu@mail.ru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http://www.tspk-mo.com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Повар-кондитер;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75" marR="49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715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553174"/>
              </p:ext>
            </p:extLst>
          </p:nvPr>
        </p:nvGraphicFramePr>
        <p:xfrm>
          <a:off x="837127" y="233236"/>
          <a:ext cx="11127346" cy="6373626"/>
        </p:xfrm>
        <a:graphic>
          <a:graphicData uri="http://schemas.openxmlformats.org/drawingml/2006/table">
            <a:tbl>
              <a:tblPr firstRow="1" firstCol="1" bandRow="1"/>
              <a:tblGrid>
                <a:gridCol w="515155"/>
                <a:gridCol w="2163650"/>
                <a:gridCol w="1841019"/>
                <a:gridCol w="1455973"/>
                <a:gridCol w="2446986"/>
                <a:gridCol w="2704563"/>
              </a:tblGrid>
              <a:tr h="130520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«Чеховский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142322 Московская область, Чеховский район, с. Новый Быт, д.4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8-496-724-11-41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chmtt@mail.ru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http://чмтт.рф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Повар-кондитер;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82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«Колледж «Подмосковье»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141500, г.Солнечногорск,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Набережная, д.2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 994-04-65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https://klincollege.ru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30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«Коломенский аграрный колледж»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140412,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Коломна, Малинское шоссе, 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8-496-616-66-54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info@agrokol.ru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http://agrokol.ru/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Повар, 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30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«Коломенский аграрный колледж»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140412,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Коломна, Малинское шоссе, 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8-496-616-66-54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info@agrokol.ru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http://agrokol.ru/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Повар-кондитер;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99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«Воскресенский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140200,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Воскресенск, ул. Ленинская д.1а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8-496-443-31-71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cmtot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@yandex.ru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http://восколледж.рф/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Повар-кондитер;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08468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135</TotalTime>
  <Words>1596</Words>
  <Application>Microsoft Office PowerPoint</Application>
  <PresentationFormat>Широкоэкранный</PresentationFormat>
  <Paragraphs>371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Calibri</vt:lpstr>
      <vt:lpstr>Franklin Gothic Book</vt:lpstr>
      <vt:lpstr>Times New Roman</vt:lpstr>
      <vt:lpstr>Crop</vt:lpstr>
      <vt:lpstr>НАИБОЛЕЕ ВОСТРЕБОВАННая НА РЫНКЕ ТРУДА, НОВая И ПЕРСПЕКТИВНая ПРОФЕССия, ТРЕБУЮЩая СРЕДНЕГО ПРОФЕССИОНАЛЬНОГО ОБРАЗОВАНИЯ  ПОВАР - КОНДИТЕР</vt:lpstr>
      <vt:lpstr>Особенности профессии ПОВАР - КОНДИТЕР</vt:lpstr>
      <vt:lpstr>Презентация PowerPoint</vt:lpstr>
      <vt:lpstr>Образовательные учреждения осуществляющие подготовку по профессии ПОВАР - КОНДИТЕР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Уровень средней зарплаты за последние 12 месяцев: ПОВАР – КОНДИТЕР в Московской области</vt:lpstr>
      <vt:lpstr>Распределение вакансии ПОВАР – КОНДИТЕР по областям Московской области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НАИБОЛЕЕ ВОСТРЕБОВАННая НА РЫНКЕ ТРУДА, НОВая И ПЕРСПЕКТИВНая ПРОФЕССия, ТРЕБУЮЩая СРЕДНЕГО ПРОФЕССИОНАЛЬНОГО ОБРАЗОВАНИЯ  АВТОМЕХАНИК</dc:title>
  <dc:creator>KondreLLa</dc:creator>
  <cp:lastModifiedBy>KondreLLa</cp:lastModifiedBy>
  <cp:revision>19</cp:revision>
  <dcterms:created xsi:type="dcterms:W3CDTF">2017-11-07T12:48:24Z</dcterms:created>
  <dcterms:modified xsi:type="dcterms:W3CDTF">2017-11-21T15:52:03Z</dcterms:modified>
</cp:coreProperties>
</file>