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84" r:id="rId4"/>
    <p:sldId id="260" r:id="rId5"/>
    <p:sldId id="266" r:id="rId6"/>
    <p:sldId id="267" r:id="rId7"/>
    <p:sldId id="268" r:id="rId8"/>
    <p:sldId id="263" r:id="rId9"/>
    <p:sldId id="264" r:id="rId10"/>
    <p:sldId id="269" r:id="rId11"/>
    <p:sldId id="270" r:id="rId12"/>
    <p:sldId id="271" r:id="rId13"/>
    <p:sldId id="272" r:id="rId14"/>
    <p:sldId id="273" r:id="rId15"/>
    <p:sldId id="256" r:id="rId16"/>
    <p:sldId id="274" r:id="rId17"/>
    <p:sldId id="275" r:id="rId18"/>
    <p:sldId id="281" r:id="rId19"/>
    <p:sldId id="276" r:id="rId20"/>
    <p:sldId id="277" r:id="rId21"/>
    <p:sldId id="278" r:id="rId22"/>
    <p:sldId id="279" r:id="rId23"/>
    <p:sldId id="282" r:id="rId24"/>
    <p:sldId id="283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130425"/>
            <a:ext cx="79248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42041F4-16CA-494B-94D3-148F8550ACEF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08273FA-DC03-423A-B872-84F220E44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image" Target="../media/image9.jpeg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075469">
            <a:off x="159076" y="901428"/>
            <a:ext cx="9256060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Турнир знатоков </a:t>
            </a:r>
            <a:br>
              <a:rPr lang="ru-RU" sz="8800" b="1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</a:br>
            <a:r>
              <a:rPr lang="ru-RU" sz="8800" b="1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информатики</a:t>
            </a:r>
            <a:endParaRPr lang="ru-RU" sz="8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  <p:pic>
        <p:nvPicPr>
          <p:cNvPr id="3" name="Рисунок 2" descr="2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786446" y="3143248"/>
            <a:ext cx="3086144" cy="337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285728"/>
            <a:ext cx="63193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  <a:cs typeface="Times New Roman" pitchFamily="18" charset="0"/>
              </a:rPr>
              <a:t>Вопросы болельщикам</a:t>
            </a:r>
            <a:endParaRPr lang="ru-RU" sz="4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857364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Это бывает в каждой программе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.  (</a:t>
            </a:r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3 балла)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3000372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Оно помогает вам выбрать нужные команды (2 балла)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4572008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Это подают в ресторане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1 балл)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285728"/>
            <a:ext cx="63193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  <a:cs typeface="Times New Roman" pitchFamily="18" charset="0"/>
              </a:rPr>
              <a:t>Вопросы болельщикам</a:t>
            </a:r>
            <a:endParaRPr lang="ru-RU" sz="4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85736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Это нужно и программисту, и пользователю, и секретарю.  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3 балла)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3000372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Так называют дяденьку, который создает газету.</a:t>
            </a:r>
          </a:p>
          <a:p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2 балла)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4572008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Без него нельзя создать текст на компьютере.</a:t>
            </a:r>
          </a:p>
          <a:p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(1 балл)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85918" y="5429264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285728"/>
            <a:ext cx="63193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  <a:cs typeface="Times New Roman" pitchFamily="18" charset="0"/>
              </a:rPr>
              <a:t>Вопросы болельщикам</a:t>
            </a:r>
            <a:endParaRPr lang="ru-RU" sz="4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857364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Это есть у каждого человека.  (3 балла)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3000372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Он бывает формальный и естественный.</a:t>
            </a:r>
          </a:p>
          <a:p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2 балла)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4572008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На нем объясняются все программисты с ЭВМ.</a:t>
            </a:r>
          </a:p>
          <a:p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(1 балл)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85918" y="5429264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285728"/>
            <a:ext cx="63193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  <a:cs typeface="Times New Roman" pitchFamily="18" charset="0"/>
              </a:rPr>
              <a:t>Вопросы болельщикам</a:t>
            </a:r>
            <a:endParaRPr lang="ru-RU" sz="4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857364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Это бывает на экране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.   (</a:t>
            </a:r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3 балла)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300037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Его можно перемещать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.   (</a:t>
            </a:r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2 балла)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4143380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Он отмечает позицию, куда вводим информацию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.   (1 балл)</a:t>
            </a:r>
            <a:endParaRPr lang="ru-RU" sz="2800" b="1" dirty="0">
              <a:latin typeface="Century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5429264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2428868"/>
            <a:ext cx="5178918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«</a:t>
            </a:r>
            <a:r>
              <a:rPr lang="ru-RU" sz="115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Вирус»</a:t>
            </a:r>
            <a:endParaRPr lang="ru-RU" sz="115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  <p:pic>
        <p:nvPicPr>
          <p:cNvPr id="4" name="Рисунок 3" descr="2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14290"/>
            <a:ext cx="2286016" cy="2446761"/>
          </a:xfrm>
          <a:prstGeom prst="rect">
            <a:avLst/>
          </a:prstGeom>
        </p:spPr>
      </p:pic>
      <p:pic>
        <p:nvPicPr>
          <p:cNvPr id="5" name="Рисунок 4" descr="вирус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9422" y="4286256"/>
            <a:ext cx="2214578" cy="2229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Группа 32"/>
          <p:cNvGrpSpPr/>
          <p:nvPr/>
        </p:nvGrpSpPr>
        <p:grpSpPr>
          <a:xfrm>
            <a:off x="1285852" y="214290"/>
            <a:ext cx="5286412" cy="6584414"/>
            <a:chOff x="1285852" y="0"/>
            <a:chExt cx="5286412" cy="658441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2511" t="23437" r="74195" b="70704"/>
            <a:stretch>
              <a:fillRect/>
            </a:stretch>
          </p:blipFill>
          <p:spPr bwMode="auto">
            <a:xfrm>
              <a:off x="2143108" y="500066"/>
              <a:ext cx="42862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44" t="27539" r="71596" b="66601"/>
            <a:stretch>
              <a:fillRect/>
            </a:stretch>
          </p:blipFill>
          <p:spPr bwMode="auto">
            <a:xfrm>
              <a:off x="1285852" y="0"/>
              <a:ext cx="714380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Box 5"/>
            <p:cNvSpPr txBox="1"/>
            <p:nvPr/>
          </p:nvSpPr>
          <p:spPr>
            <a:xfrm>
              <a:off x="2500298" y="571504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Эстафета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2511" t="23437" r="74195" b="70704"/>
            <a:stretch>
              <a:fillRect/>
            </a:stretch>
          </p:blipFill>
          <p:spPr bwMode="auto">
            <a:xfrm>
              <a:off x="2643174" y="928694"/>
              <a:ext cx="42862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2000232" y="130710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С:\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71802" y="928670"/>
              <a:ext cx="207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Соревнование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57554" y="128588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Этап1.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exe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357554" y="1571636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Этап2.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exe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2511" t="23437" r="74195" b="70704"/>
            <a:stretch>
              <a:fillRect/>
            </a:stretch>
          </p:blipFill>
          <p:spPr bwMode="auto">
            <a:xfrm>
              <a:off x="2643174" y="1785950"/>
              <a:ext cx="42862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3071802" y="1857388"/>
              <a:ext cx="207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Конкурс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428992" y="2143140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Вирус.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txt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28992" y="2500330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Недуг. 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bmp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428992" y="2857520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Virus.doc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2511" t="23437" r="74195" b="70704"/>
            <a:stretch>
              <a:fillRect/>
            </a:stretch>
          </p:blipFill>
          <p:spPr bwMode="auto">
            <a:xfrm>
              <a:off x="2143108" y="3071834"/>
              <a:ext cx="42862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" name="TextBox 19"/>
            <p:cNvSpPr txBox="1"/>
            <p:nvPr/>
          </p:nvSpPr>
          <p:spPr>
            <a:xfrm>
              <a:off x="2571736" y="3143272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ТУРНИР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2511" t="23437" r="74195" b="70704"/>
            <a:stretch>
              <a:fillRect/>
            </a:stretch>
          </p:blipFill>
          <p:spPr bwMode="auto">
            <a:xfrm>
              <a:off x="2643174" y="3429024"/>
              <a:ext cx="42862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TextBox 21"/>
            <p:cNvSpPr txBox="1"/>
            <p:nvPr/>
          </p:nvSpPr>
          <p:spPr>
            <a:xfrm>
              <a:off x="3071802" y="3500462"/>
              <a:ext cx="207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занятия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2511" t="23437" r="74195" b="70704"/>
            <a:stretch>
              <a:fillRect/>
            </a:stretch>
          </p:blipFill>
          <p:spPr bwMode="auto">
            <a:xfrm>
              <a:off x="3214678" y="3857628"/>
              <a:ext cx="42862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TextBox 23"/>
            <p:cNvSpPr txBox="1"/>
            <p:nvPr/>
          </p:nvSpPr>
          <p:spPr>
            <a:xfrm>
              <a:off x="3643306" y="3929066"/>
              <a:ext cx="1928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err="1" smtClean="0">
                  <a:latin typeface="Times New Roman" pitchFamily="18" charset="0"/>
                  <a:cs typeface="Times New Roman" pitchFamily="18" charset="0"/>
                </a:rPr>
                <a:t>Комп.вирусы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000496" y="4286280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вирус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.doc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00496" y="4572032"/>
              <a:ext cx="25717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Виды вирус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.doc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2511" t="23437" r="74195" b="70704"/>
            <a:stretch>
              <a:fillRect/>
            </a:stretch>
          </p:blipFill>
          <p:spPr bwMode="auto">
            <a:xfrm>
              <a:off x="2714612" y="4714884"/>
              <a:ext cx="42862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TextBox 27"/>
            <p:cNvSpPr txBox="1"/>
            <p:nvPr/>
          </p:nvSpPr>
          <p:spPr>
            <a:xfrm>
              <a:off x="3143240" y="4786322"/>
              <a:ext cx="207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ИГРЫ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286116" y="5143512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Утки.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exe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286116" y="5500702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Вирус.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exe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357554" y="5857892"/>
              <a:ext cx="1785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Шарики. 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exe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357554" y="6215082"/>
              <a:ext cx="1785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Readme.txt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643182"/>
            <a:ext cx="815338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«Кодировщики»</a:t>
            </a:r>
            <a:endParaRPr lang="ru-RU" sz="8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  <p:pic>
        <p:nvPicPr>
          <p:cNvPr id="4" name="Рисунок 3" descr="2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14290"/>
            <a:ext cx="2286016" cy="2446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214422"/>
            <a:ext cx="68580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☼ - </a:t>
            </a:r>
            <a:r>
              <a:rPr lang="ru-RU" sz="4400" dirty="0" smtClean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   1000 </a:t>
            </a:r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рублей,</a:t>
            </a:r>
          </a:p>
          <a:p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◙ - </a:t>
            </a:r>
            <a:r>
              <a:rPr lang="ru-RU" sz="4400" dirty="0" smtClean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    100 </a:t>
            </a:r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рублей,</a:t>
            </a:r>
          </a:p>
          <a:p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□ - </a:t>
            </a:r>
            <a:r>
              <a:rPr lang="ru-RU" sz="4400" dirty="0" smtClean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    10 </a:t>
            </a:r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рублей,</a:t>
            </a:r>
          </a:p>
          <a:p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× - </a:t>
            </a:r>
            <a:r>
              <a:rPr lang="ru-RU" sz="4400" dirty="0" smtClean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    1 </a:t>
            </a:r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рубль,</a:t>
            </a:r>
          </a:p>
          <a:p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▌- </a:t>
            </a:r>
            <a:r>
              <a:rPr lang="ru-RU" sz="4400" dirty="0" smtClean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     1 </a:t>
            </a:r>
            <a:r>
              <a:rPr lang="ru-RU" sz="4400" dirty="0">
                <a:solidFill>
                  <a:schemeClr val="accent5">
                    <a:lumMod val="25000"/>
                  </a:schemeClr>
                </a:solidFill>
                <a:latin typeface="Century" pitchFamily="18" charset="0"/>
              </a:rPr>
              <a:t>копейка.</a:t>
            </a:r>
          </a:p>
          <a:p>
            <a:endParaRPr lang="ru-RU" sz="4400" dirty="0">
              <a:solidFill>
                <a:schemeClr val="accent5">
                  <a:lumMod val="25000"/>
                </a:schemeClr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7524" y="1857364"/>
            <a:ext cx="81451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«</a:t>
            </a:r>
            <a:r>
              <a:rPr lang="ru-RU" sz="88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Черный ящик»</a:t>
            </a:r>
            <a:endParaRPr lang="ru-RU" sz="8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  <p:pic>
        <p:nvPicPr>
          <p:cNvPr id="4" name="Рисунок 3" descr="2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3857628"/>
            <a:ext cx="2286016" cy="2446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im2-tub.yandex.net/i?id=347459018-21-2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5720" y="2357430"/>
            <a:ext cx="3857652" cy="3111842"/>
          </a:xfrm>
          <a:prstGeom prst="rect">
            <a:avLst/>
          </a:prstGeom>
          <a:noFill/>
        </p:spPr>
      </p:pic>
      <p:pic>
        <p:nvPicPr>
          <p:cNvPr id="4" name="Picture 28" descr="http://im0-tub.yandex.net/i?id=20584124-13-2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3F5"/>
              </a:clrFrom>
              <a:clrTo>
                <a:srgbClr val="F2F3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929042"/>
            <a:ext cx="4111803" cy="2928958"/>
          </a:xfrm>
          <a:prstGeom prst="rect">
            <a:avLst/>
          </a:prstGeom>
          <a:noFill/>
        </p:spPr>
      </p:pic>
      <p:sp>
        <p:nvSpPr>
          <p:cNvPr id="5" name="Управляющая кнопка: в конец 4">
            <a:hlinkClick r:id="" action="ppaction://noaction" highlightClick="1"/>
          </p:cNvPr>
          <p:cNvSpPr/>
          <p:nvPr/>
        </p:nvSpPr>
        <p:spPr>
          <a:xfrm>
            <a:off x="0" y="6143644"/>
            <a:ext cx="1000132" cy="71435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2" descr="http://im2-tub.yandex.net/i?id=347459018-21-2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000628" y="857232"/>
            <a:ext cx="3453818" cy="2786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282" y="214290"/>
            <a:ext cx="5088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Что в сундуке?</a:t>
            </a:r>
            <a:endParaRPr lang="ru-RU" sz="54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3786190"/>
            <a:ext cx="51732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Блиц-опрос</a:t>
            </a:r>
            <a:endParaRPr lang="ru-RU" sz="80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0904306">
            <a:off x="498561" y="1135227"/>
            <a:ext cx="796724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3800" b="1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Разминка</a:t>
            </a:r>
            <a:endParaRPr lang="ru-RU" sz="13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FFE"/>
              </a:clrFrom>
              <a:clrTo>
                <a:srgbClr val="F9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785794"/>
            <a:ext cx="3094084" cy="2246894"/>
          </a:xfrm>
          <a:prstGeom prst="rect">
            <a:avLst/>
          </a:prstGeom>
          <a:noFill/>
        </p:spPr>
      </p:pic>
      <p:pic>
        <p:nvPicPr>
          <p:cNvPr id="3" name="Picture 12" descr="http://im2-tub.yandex.net/i?id=347459018-21-2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642918"/>
            <a:ext cx="3214710" cy="259320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1538" y="3286124"/>
            <a:ext cx="75009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Эту популярную в свое время игру изобрел архитектор, преподаватель института в 1974 году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3214686"/>
            <a:ext cx="75009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играть этой игрушкой без системы, то для достижения цели потребуются миллионы лет. Если использовать систему, то можно достичь цели за 23 секунды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85852" y="3357562"/>
            <a:ext cx="75009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баллов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Игру называют «игрой» столетия. Она полезный спутник в дальней дороге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3357562"/>
            <a:ext cx="75009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 балл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Внешний вид этой игрушки -  правильный многогранник. Состоит из 26 кубиков шести цветов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8072462" y="285728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3143248"/>
            <a:ext cx="750099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игра является источником множества интересных математических задач. Термины из этой области можно встретить в литературе по комбинаторике, программированию, кибернетике.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3143248"/>
            <a:ext cx="75009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Родина-Индия. Возраст-XV столетий. Имя изобретателя неизвестно. Древнее название- чатуранга.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3214686"/>
            <a:ext cx="75009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дворцовая жизнь в миниатюре. В ее названии зашифрованы 2 основных термина этой игры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214686"/>
            <a:ext cx="75009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 балл</a:t>
            </a:r>
          </a:p>
          <a:p>
            <a:pPr marL="224155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квадратиках доски</a:t>
            </a:r>
          </a:p>
          <a:p>
            <a:pPr marL="224155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Короли свели полки.</a:t>
            </a:r>
          </a:p>
          <a:p>
            <a:pPr marL="224155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для боя у полков</a:t>
            </a:r>
          </a:p>
          <a:p>
            <a:pPr marL="224155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 патронов, ни штыков. 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214282" y="285728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6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571480"/>
            <a:ext cx="2071702" cy="2071702"/>
          </a:xfrm>
          <a:prstGeom prst="rect">
            <a:avLst/>
          </a:prstGeom>
          <a:noFill/>
          <a:ln w="38100" algn="ctr">
            <a:solidFill>
              <a:srgbClr val="000099"/>
            </a:solidFill>
            <a:miter lim="800000"/>
            <a:headEnd/>
            <a:tailEnd/>
          </a:ln>
          <a:effectLst/>
        </p:spPr>
      </p:pic>
      <p:pic>
        <p:nvPicPr>
          <p:cNvPr id="10" name="Picture 12" descr="http://im2-tub.yandex.net/i?id=347459018-21-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714876" y="285728"/>
            <a:ext cx="3836986" cy="30951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:\картиНки\zirkul_bo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DFC"/>
              </a:clrFrom>
              <a:clrTo>
                <a:srgbClr val="FBFD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046106">
            <a:off x="5467605" y="341321"/>
            <a:ext cx="2214578" cy="28099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2826127"/>
            <a:ext cx="750099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Самый древний этот предмет пролежал в земле 2000 лет. Под пеплом Помпеи археологи обнаружили много таких предметов, изготовленных из бронзы. В нашей стране это впервые было обнаружено при раскопках в Нижнем Новгороде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57290" y="3143248"/>
            <a:ext cx="75009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Древней Греции умение пользоваться этим предметом считалось верхом совершенства, а умение решать задачи с его помощью- признаком высокого положения в обществе и большого ума.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2826127"/>
            <a:ext cx="892971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многие сотни лет конструкция этого  предмета практически не изменилась, настолько была совершенна. Этот предмет незаменим в архитектуре и строительстве. Необходим для перенесения размеров с одного чертежа на другой, для построения равных углов.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3318570"/>
            <a:ext cx="86439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 балл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 этом предмете придумана загадка: «Сговорились две ноги делать дуги и круги»</a:t>
            </a:r>
          </a:p>
          <a:p>
            <a:r>
              <a:rPr lang="ru-RU" sz="3200" dirty="0" smtClean="0"/>
              <a:t> </a:t>
            </a:r>
          </a:p>
          <a:p>
            <a:pPr marL="2241550"/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214282" y="285728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8" descr="http://im0-tub.yandex.net/i?id=20584124-13-2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500042"/>
            <a:ext cx="3723016" cy="26520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1236" y="1928802"/>
            <a:ext cx="6436506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«</a:t>
            </a:r>
            <a:r>
              <a:rPr lang="ru-RU" sz="115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Буриме»</a:t>
            </a:r>
            <a:endParaRPr lang="ru-RU" sz="115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  <p:pic>
        <p:nvPicPr>
          <p:cNvPr id="4" name="Рисунок 3" descr="2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3857628"/>
            <a:ext cx="2286016" cy="2446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571612"/>
            <a:ext cx="5857916" cy="366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Century" pitchFamily="18" charset="0"/>
              </a:rPr>
              <a:t>ЭВМ -  без проблем, </a:t>
            </a:r>
            <a:endParaRPr lang="ru-RU" sz="4000" b="1" dirty="0" smtClean="0">
              <a:latin typeface="Century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000" b="1" dirty="0" smtClean="0">
                <a:latin typeface="Century" pitchFamily="18" charset="0"/>
              </a:rPr>
              <a:t>нужно </a:t>
            </a:r>
            <a:r>
              <a:rPr lang="ru-RU" sz="4000" b="1" dirty="0">
                <a:latin typeface="Century" pitchFamily="18" charset="0"/>
              </a:rPr>
              <a:t>– дружно, </a:t>
            </a:r>
            <a:endParaRPr lang="ru-RU" sz="4000" b="1" dirty="0" smtClean="0">
              <a:latin typeface="Century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000" b="1" dirty="0" smtClean="0">
                <a:latin typeface="Century" pitchFamily="18" charset="0"/>
              </a:rPr>
              <a:t>Интернет </a:t>
            </a:r>
            <a:r>
              <a:rPr lang="ru-RU" sz="4000" b="1" dirty="0">
                <a:latin typeface="Century" pitchFamily="18" charset="0"/>
              </a:rPr>
              <a:t>– интеллект.</a:t>
            </a:r>
            <a:endParaRPr lang="ru-RU" sz="4000" dirty="0">
              <a:latin typeface="Century" pitchFamily="18" charset="0"/>
            </a:endParaRPr>
          </a:p>
          <a:p>
            <a:pPr>
              <a:lnSpc>
                <a:spcPct val="150000"/>
              </a:lnSpc>
            </a:pPr>
            <a:endParaRPr lang="ru-RU" sz="4000" dirty="0"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3116"/>
            <a:ext cx="8429684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Конец игры!</a:t>
            </a:r>
            <a:endParaRPr lang="ru-RU" sz="11500" b="1" cap="none" spc="5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Picture 5" descr="салю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1429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салю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357562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салю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3857628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салю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0430" y="1643050"/>
            <a:ext cx="21431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endParaRPr lang="ru-RU" sz="138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7554" y="1857364"/>
            <a:ext cx="21431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endParaRPr lang="ru-RU" sz="138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8992" y="1928802"/>
            <a:ext cx="21431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endParaRPr lang="ru-RU" sz="138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214554"/>
            <a:ext cx="777488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Синонимы </a:t>
            </a:r>
            <a:endParaRPr lang="ru-RU" sz="115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  <p:pic>
        <p:nvPicPr>
          <p:cNvPr id="4" name="Рисунок 3" descr="2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500826" y="0"/>
            <a:ext cx="2237049" cy="2446761"/>
          </a:xfrm>
          <a:prstGeom prst="rect">
            <a:avLst/>
          </a:prstGeom>
        </p:spPr>
      </p:pic>
      <p:pic>
        <p:nvPicPr>
          <p:cNvPr id="5" name="Рисунок 4" descr="мал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2910" y="4286256"/>
            <a:ext cx="1357322" cy="226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285728"/>
            <a:ext cx="63193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  <a:cs typeface="Times New Roman" pitchFamily="18" charset="0"/>
              </a:rPr>
              <a:t>Вопросы болельщикам</a:t>
            </a:r>
            <a:endParaRPr lang="ru-RU" sz="4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643050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Об этом говорят, когда идет речь о данных, об объеме информации   (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3 балла)</a:t>
            </a:r>
            <a:endParaRPr lang="ru-RU" sz="2800" b="1" dirty="0">
              <a:latin typeface="Century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3000372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Это или 1 или 0, иного быть не может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(2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балла)</a:t>
            </a:r>
            <a:endParaRPr lang="ru-RU" sz="2800" b="1" dirty="0">
              <a:latin typeface="Century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4000504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Единица измерения информации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(1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балл)</a:t>
            </a:r>
            <a:endParaRPr lang="ru-RU" sz="2800" b="1" dirty="0">
              <a:latin typeface="Century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285728"/>
            <a:ext cx="63193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  <a:cs typeface="Times New Roman" pitchFamily="18" charset="0"/>
              </a:rPr>
              <a:t>Вопросы болельщикам</a:t>
            </a:r>
            <a:endParaRPr lang="ru-RU" sz="4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428736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Она встречается в программе, в вычислениях, в рассуждениях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3 балла)</a:t>
            </a:r>
            <a:endParaRPr lang="ru-RU" sz="2800" b="1" dirty="0">
              <a:latin typeface="Century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57174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Хорошие ученики ее находят сразу, а плохие ее вообще не могут найти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(2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балла)</a:t>
            </a:r>
            <a:endParaRPr lang="ru-RU" sz="2800" b="1" dirty="0">
              <a:latin typeface="Century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3857628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Она появляется из-за того, что вы неправильно думали, неправильно 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вычисляли.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(1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балл)</a:t>
            </a:r>
            <a:endParaRPr lang="ru-RU" sz="2800" b="1" dirty="0">
              <a:latin typeface="Century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285728"/>
            <a:ext cx="63193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  <a:cs typeface="Times New Roman" pitchFamily="18" charset="0"/>
              </a:rPr>
              <a:t>Вопросы болельщикам</a:t>
            </a:r>
            <a:endParaRPr lang="ru-RU" sz="48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428736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В персональном компьютере ее много. Она есть внутри и наружи (3 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балла)</a:t>
            </a:r>
            <a:endParaRPr lang="ru-RU" sz="2800" b="1" dirty="0">
              <a:latin typeface="Century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571744"/>
            <a:ext cx="857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О ней говорят, что в молодости она хорошая, а в старости пропадает. Ее можно тренировать. (2 балла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latin typeface="Century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4286256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В ней хранится информация (1 балл</a:t>
            </a:r>
            <a:r>
              <a:rPr lang="ru-RU" sz="2800" b="1" dirty="0" smtClean="0">
                <a:latin typeface="Century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latin typeface="Century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000240"/>
            <a:ext cx="80313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err="1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Брейн-ринг</a:t>
            </a:r>
            <a:r>
              <a:rPr lang="ru-RU" sz="115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 </a:t>
            </a:r>
            <a:endParaRPr lang="ru-RU" sz="115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  <p:pic>
        <p:nvPicPr>
          <p:cNvPr id="4" name="Рисунок 3" descr="2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572264" y="4071942"/>
            <a:ext cx="2237049" cy="2446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785" y="1357298"/>
            <a:ext cx="8351389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Конкурс знатоков </a:t>
            </a:r>
            <a:br>
              <a:rPr lang="ru-RU" sz="72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</a:br>
            <a:r>
              <a:rPr lang="ru-RU" sz="7200" b="1" cap="none" spc="0" dirty="0" smtClean="0">
                <a:ln w="11430"/>
                <a:solidFill>
                  <a:schemeClr val="accent5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zhitza" pitchFamily="82" charset="0"/>
              </a:rPr>
              <a:t>программирования</a:t>
            </a:r>
            <a:endParaRPr lang="ru-RU" sz="7200" b="1" cap="none" spc="0" dirty="0">
              <a:ln w="11430"/>
              <a:solidFill>
                <a:schemeClr val="accent5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zhitza" pitchFamily="82" charset="0"/>
            </a:endParaRPr>
          </a:p>
        </p:txBody>
      </p:sp>
      <p:pic>
        <p:nvPicPr>
          <p:cNvPr id="4" name="Рисунок 3" descr="2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572264" y="4071942"/>
            <a:ext cx="2237049" cy="2446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0">
  <a:themeElements>
    <a:clrScheme name="Office Theme 1">
      <a:dk1>
        <a:srgbClr val="272776"/>
      </a:dk1>
      <a:lt1>
        <a:srgbClr val="F3F1E4"/>
      </a:lt1>
      <a:dk2>
        <a:srgbClr val="272776"/>
      </a:dk2>
      <a:lt2>
        <a:srgbClr val="808080"/>
      </a:lt2>
      <a:accent1>
        <a:srgbClr val="99CCFF"/>
      </a:accent1>
      <a:accent2>
        <a:srgbClr val="CCCCFF"/>
      </a:accent2>
      <a:accent3>
        <a:srgbClr val="F8F7EF"/>
      </a:accent3>
      <a:accent4>
        <a:srgbClr val="202064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272776"/>
        </a:dk1>
        <a:lt1>
          <a:srgbClr val="F3F1E4"/>
        </a:lt1>
        <a:dk2>
          <a:srgbClr val="272776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8F7EF"/>
        </a:accent3>
        <a:accent4>
          <a:srgbClr val="202064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272776"/>
        </a:dk1>
        <a:lt1>
          <a:srgbClr val="F3F1E4"/>
        </a:lt1>
        <a:dk2>
          <a:srgbClr val="272776"/>
        </a:dk2>
        <a:lt2>
          <a:srgbClr val="777777"/>
        </a:lt2>
        <a:accent1>
          <a:srgbClr val="B8CFFB"/>
        </a:accent1>
        <a:accent2>
          <a:srgbClr val="DF8F74"/>
        </a:accent2>
        <a:accent3>
          <a:srgbClr val="F8F7EF"/>
        </a:accent3>
        <a:accent4>
          <a:srgbClr val="202064"/>
        </a:accent4>
        <a:accent5>
          <a:srgbClr val="D8E4FD"/>
        </a:accent5>
        <a:accent6>
          <a:srgbClr val="CA8168"/>
        </a:accent6>
        <a:hlink>
          <a:srgbClr val="7F97C2"/>
        </a:hlink>
        <a:folHlink>
          <a:srgbClr val="8BBE8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Тема10</Template>
  <TotalTime>623</TotalTime>
  <Words>667</Words>
  <Application>Microsoft Office PowerPoint</Application>
  <PresentationFormat>Экран (4:3)</PresentationFormat>
  <Paragraphs>102</Paragraphs>
  <Slides>25</Slides>
  <Notes>0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Тема10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Учитель</cp:lastModifiedBy>
  <cp:revision>4</cp:revision>
  <dcterms:created xsi:type="dcterms:W3CDTF">2014-02-22T02:44:46Z</dcterms:created>
  <dcterms:modified xsi:type="dcterms:W3CDTF">2014-02-23T22:46:26Z</dcterms:modified>
</cp:coreProperties>
</file>