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8" d="100"/>
          <a:sy n="88" d="100"/>
        </p:scale>
        <p:origin x="133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7599"/>
            <a:ext cx="7772400" cy="1122363"/>
          </a:xfrm>
          <a:noFill/>
          <a:ln>
            <a:noFill/>
          </a:ln>
        </p:spPr>
        <p:style>
          <a:lnRef idx="3">
            <a:schemeClr val="lt1"/>
          </a:lnRef>
          <a:fillRef idx="1001">
            <a:schemeClr val="lt1"/>
          </a:fillRef>
          <a:effectRef idx="1">
            <a:schemeClr val="accent4"/>
          </a:effectRef>
          <a:fontRef idx="none"/>
        </p:style>
        <p:txBody>
          <a:bodyPr anchor="b"/>
          <a:lstStyle>
            <a:lvl1pPr algn="ctr">
              <a:defRPr sz="60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703262"/>
          </a:xfr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lgn="ctr">
              <a:buNone/>
              <a:defRPr sz="2400" b="1" cap="none" spc="0">
                <a:ln/>
                <a:solidFill>
                  <a:schemeClr val="accent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FBBDAC8-4A77-4532-9C35-F9A45CD675C2}" type="datetimeFigureOut">
              <a:rPr lang="ru-RU"/>
              <a:pPr>
                <a:defRPr/>
              </a:pPr>
              <a:t>30.04.2017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9392F55-B7F3-4CB8-ADF6-EA64302A2C67}" type="slidenum">
              <a:rPr lang="ru-RU"/>
              <a:pPr/>
              <a:t>‹#›</a:t>
            </a:fld>
            <a:endParaRPr lang="ru-RU"/>
          </a:p>
        </p:txBody>
      </p:sp>
    </p:spTree>
    <p:extLst>
      <p:ext uri="{BB962C8B-B14F-4D97-AF65-F5344CB8AC3E}">
        <p14:creationId xmlns:p14="http://schemas.microsoft.com/office/powerpoint/2010/main" val="14372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12D7E28-97A8-478C-9764-E16AB18B33E8}" type="datetimeFigureOut">
              <a:rPr lang="ru-RU"/>
              <a:pPr>
                <a:defRPr/>
              </a:pPr>
              <a:t>30.04.2017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0ED5CC10-695F-46BD-BA8A-84923A4BB9E1}" type="slidenum">
              <a:rPr lang="ru-RU"/>
              <a:pPr/>
              <a:t>‹#›</a:t>
            </a:fld>
            <a:endParaRPr lang="ru-RU"/>
          </a:p>
        </p:txBody>
      </p:sp>
    </p:spTree>
    <p:extLst>
      <p:ext uri="{BB962C8B-B14F-4D97-AF65-F5344CB8AC3E}">
        <p14:creationId xmlns:p14="http://schemas.microsoft.com/office/powerpoint/2010/main" val="370474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3B3C8A4-9453-4B24-85C0-726AE494D89A}" type="datetimeFigureOut">
              <a:rPr lang="ru-RU"/>
              <a:pPr>
                <a:defRPr/>
              </a:pPr>
              <a:t>30.04.2017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38ACC16E-90D6-406C-BC72-EF2DD7EA6FD3}" type="slidenum">
              <a:rPr lang="ru-RU"/>
              <a:pPr/>
              <a:t>‹#›</a:t>
            </a:fld>
            <a:endParaRPr lang="ru-RU"/>
          </a:p>
        </p:txBody>
      </p:sp>
    </p:spTree>
    <p:extLst>
      <p:ext uri="{BB962C8B-B14F-4D97-AF65-F5344CB8AC3E}">
        <p14:creationId xmlns:p14="http://schemas.microsoft.com/office/powerpoint/2010/main" val="305837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4874"/>
          </a:xfrm>
          <a:solidFill>
            <a:schemeClr val="accent6"/>
          </a:solidFill>
        </p:spPr>
        <p:style>
          <a:lnRef idx="2">
            <a:schemeClr val="accent6">
              <a:shade val="50000"/>
            </a:schemeClr>
          </a:lnRef>
          <a:fillRef idx="1">
            <a:schemeClr val="accent6"/>
          </a:fillRef>
          <a:effectRef idx="0">
            <a:schemeClr val="accent6"/>
          </a:effectRef>
          <a:fontRef idx="none"/>
        </p:style>
        <p:txBody>
          <a:bodyPr/>
          <a:lstStyle>
            <a:lvl1pPr>
              <a:defRPr>
                <a:solidFill>
                  <a:schemeClr val="bg1"/>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8650" y="1460500"/>
            <a:ext cx="7886700" cy="4538663"/>
          </a:xfrm>
          <a:solidFill>
            <a:schemeClr val="lt1">
              <a:alpha val="62000"/>
            </a:schemeClr>
          </a:solidFill>
        </p:spPr>
        <p:style>
          <a:lnRef idx="2">
            <a:schemeClr val="accent1"/>
          </a:lnRef>
          <a:fillRef idx="1">
            <a:schemeClr val="lt1"/>
          </a:fillRef>
          <a:effectRef idx="0">
            <a:schemeClr val="accent1"/>
          </a:effectRef>
          <a:fontRef idx="none"/>
        </p:style>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11CB61A-C0E5-4A75-A892-0AF0A6B06DC3}" type="datetimeFigureOut">
              <a:rPr lang="ru-RU"/>
              <a:pPr>
                <a:defRPr/>
              </a:pPr>
              <a:t>30.04.2017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2C414A9-70CE-49D9-A008-D30AAAD07EF6}" type="slidenum">
              <a:rPr lang="ru-RU"/>
              <a:pPr/>
              <a:t>‹#›</a:t>
            </a:fld>
            <a:endParaRPr lang="ru-RU"/>
          </a:p>
        </p:txBody>
      </p:sp>
    </p:spTree>
    <p:extLst>
      <p:ext uri="{BB962C8B-B14F-4D97-AF65-F5344CB8AC3E}">
        <p14:creationId xmlns:p14="http://schemas.microsoft.com/office/powerpoint/2010/main" val="57766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2E4A0B8-A58F-471E-B805-D2EE46D2BAA6}" type="datetimeFigureOut">
              <a:rPr lang="ru-RU"/>
              <a:pPr>
                <a:defRPr/>
              </a:pPr>
              <a:t>30.04.2017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1A60E375-6779-4612-9432-80F1E3E866C4}" type="slidenum">
              <a:rPr lang="ru-RU"/>
              <a:pPr/>
              <a:t>‹#›</a:t>
            </a:fld>
            <a:endParaRPr lang="ru-RU"/>
          </a:p>
        </p:txBody>
      </p:sp>
    </p:spTree>
    <p:extLst>
      <p:ext uri="{BB962C8B-B14F-4D97-AF65-F5344CB8AC3E}">
        <p14:creationId xmlns:p14="http://schemas.microsoft.com/office/powerpoint/2010/main" val="325191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FFF4677-C247-426F-BF58-F5530AF387BA}" type="datetimeFigureOut">
              <a:rPr lang="ru-RU"/>
              <a:pPr>
                <a:defRPr/>
              </a:pPr>
              <a:t>30.04.2017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E22CF2C9-94A5-4279-BB24-E143B297C182}" type="slidenum">
              <a:rPr lang="ru-RU"/>
              <a:pPr/>
              <a:t>‹#›</a:t>
            </a:fld>
            <a:endParaRPr lang="ru-RU"/>
          </a:p>
        </p:txBody>
      </p:sp>
    </p:spTree>
    <p:extLst>
      <p:ext uri="{BB962C8B-B14F-4D97-AF65-F5344CB8AC3E}">
        <p14:creationId xmlns:p14="http://schemas.microsoft.com/office/powerpoint/2010/main" val="17579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932E77F-DFD1-46F9-9E89-AA46DAB29E72}" type="datetimeFigureOut">
              <a:rPr lang="ru-RU"/>
              <a:pPr>
                <a:defRPr/>
              </a:pPr>
              <a:t>30.04.2017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51542C9A-E4D0-418A-B78C-F3C730E6BC35}" type="slidenum">
              <a:rPr lang="ru-RU"/>
              <a:pPr/>
              <a:t>‹#›</a:t>
            </a:fld>
            <a:endParaRPr lang="ru-RU"/>
          </a:p>
        </p:txBody>
      </p:sp>
    </p:spTree>
    <p:extLst>
      <p:ext uri="{BB962C8B-B14F-4D97-AF65-F5344CB8AC3E}">
        <p14:creationId xmlns:p14="http://schemas.microsoft.com/office/powerpoint/2010/main" val="57007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CA37CA2-D720-4AFF-9CDD-195BFE938F50}" type="datetimeFigureOut">
              <a:rPr lang="ru-RU"/>
              <a:pPr>
                <a:defRPr/>
              </a:pPr>
              <a:t>30.04.2017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3B255F71-9C29-4923-A194-025F9E9291B6}" type="slidenum">
              <a:rPr lang="ru-RU"/>
              <a:pPr/>
              <a:t>‹#›</a:t>
            </a:fld>
            <a:endParaRPr lang="ru-RU"/>
          </a:p>
        </p:txBody>
      </p:sp>
    </p:spTree>
    <p:extLst>
      <p:ext uri="{BB962C8B-B14F-4D97-AF65-F5344CB8AC3E}">
        <p14:creationId xmlns:p14="http://schemas.microsoft.com/office/powerpoint/2010/main" val="310440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A475AB-FF33-4B90-B4DB-79B21E0817F3}" type="datetimeFigureOut">
              <a:rPr lang="ru-RU"/>
              <a:pPr>
                <a:defRPr/>
              </a:pPr>
              <a:t>30.04.2017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5A7B3D39-8A5F-4D4E-BDB4-E57BC3247ADB}" type="slidenum">
              <a:rPr lang="ru-RU"/>
              <a:pPr/>
              <a:t>‹#›</a:t>
            </a:fld>
            <a:endParaRPr lang="ru-RU"/>
          </a:p>
        </p:txBody>
      </p:sp>
    </p:spTree>
    <p:extLst>
      <p:ext uri="{BB962C8B-B14F-4D97-AF65-F5344CB8AC3E}">
        <p14:creationId xmlns:p14="http://schemas.microsoft.com/office/powerpoint/2010/main" val="142616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F9BEB03-EA66-4A67-A9A1-069CA48394F7}" type="datetimeFigureOut">
              <a:rPr lang="ru-RU"/>
              <a:pPr>
                <a:defRPr/>
              </a:pPr>
              <a:t>30.04.2017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A82587B0-0105-4774-9451-20501774D381}" type="slidenum">
              <a:rPr lang="ru-RU"/>
              <a:pPr/>
              <a:t>‹#›</a:t>
            </a:fld>
            <a:endParaRPr lang="ru-RU"/>
          </a:p>
        </p:txBody>
      </p:sp>
    </p:spTree>
    <p:extLst>
      <p:ext uri="{BB962C8B-B14F-4D97-AF65-F5344CB8AC3E}">
        <p14:creationId xmlns:p14="http://schemas.microsoft.com/office/powerpoint/2010/main" val="253748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F494B2-C648-4241-AA28-580501940506}" type="datetimeFigureOut">
              <a:rPr lang="ru-RU"/>
              <a:pPr>
                <a:defRPr/>
              </a:pPr>
              <a:t>30.04.2017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3BC24E6D-83E8-4C08-BABB-D610A391CAAB}" type="slidenum">
              <a:rPr lang="ru-RU"/>
              <a:pPr/>
              <a:t>‹#›</a:t>
            </a:fld>
            <a:endParaRPr lang="ru-RU"/>
          </a:p>
        </p:txBody>
      </p:sp>
    </p:spTree>
    <p:extLst>
      <p:ext uri="{BB962C8B-B14F-4D97-AF65-F5344CB8AC3E}">
        <p14:creationId xmlns:p14="http://schemas.microsoft.com/office/powerpoint/2010/main" val="88443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B8F95DB-B0D4-40E0-8F0B-140E940D79F6}" type="datetimeFigureOut">
              <a:rPr lang="ru-RU"/>
              <a:pPr>
                <a:defRPr/>
              </a:pPr>
              <a:t>30.04.2017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2F84031-092C-48E0-909C-C019816A853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45947" y="978795"/>
            <a:ext cx="5824728" cy="5673402"/>
          </a:xfrm>
        </p:spPr>
        <p:txBody>
          <a:bodyPr rtlCol="0">
            <a:noAutofit/>
          </a:bodyPr>
          <a:lstStyle/>
          <a:p>
            <a:pPr fontAlgn="auto">
              <a:spcAft>
                <a:spcPts val="0"/>
              </a:spcAft>
              <a:defRPr/>
            </a:pPr>
            <a:r>
              <a:rPr lang="ru-RU" sz="4400" dirty="0" smtClean="0">
                <a:solidFill>
                  <a:srgbClr val="C00000"/>
                </a:solidFill>
                <a:latin typeface="Times New Roman" pitchFamily="18" charset="0"/>
                <a:cs typeface="Times New Roman" pitchFamily="18" charset="0"/>
              </a:rPr>
              <a:t/>
            </a:r>
            <a:br>
              <a:rPr lang="ru-RU" sz="4400" dirty="0" smtClean="0">
                <a:solidFill>
                  <a:srgbClr val="C00000"/>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Семинар-практикум</a:t>
            </a:r>
            <a:r>
              <a:rPr lang="ru-RU" sz="4400" dirty="0" smtClean="0">
                <a:solidFill>
                  <a:srgbClr val="C00000"/>
                </a:solidFill>
                <a:latin typeface="Times New Roman" pitchFamily="18" charset="0"/>
                <a:cs typeface="Times New Roman" pitchFamily="18" charset="0"/>
              </a:rPr>
              <a:t/>
            </a:r>
            <a:br>
              <a:rPr lang="ru-RU" sz="4400" dirty="0" smtClean="0">
                <a:solidFill>
                  <a:srgbClr val="C00000"/>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t>
            </a:r>
            <a:r>
              <a:rPr lang="ru-RU" sz="4400" dirty="0" smtClean="0">
                <a:solidFill>
                  <a:srgbClr val="C00000"/>
                </a:solidFill>
                <a:latin typeface="Times New Roman" pitchFamily="18" charset="0"/>
                <a:cs typeface="Times New Roman" pitchFamily="18" charset="0"/>
              </a:rPr>
              <a:t>                           </a:t>
            </a:r>
            <a:r>
              <a:rPr lang="ru-RU" sz="4400" dirty="0" smtClean="0">
                <a:latin typeface="Times New Roman" pitchFamily="18" charset="0"/>
                <a:cs typeface="Times New Roman" pitchFamily="18" charset="0"/>
              </a:rPr>
              <a:t>«</a:t>
            </a:r>
            <a:r>
              <a:rPr lang="ru-RU" sz="4400" dirty="0" smtClean="0">
                <a:solidFill>
                  <a:schemeClr val="tx1">
                    <a:lumMod val="95000"/>
                    <a:lumOff val="5000"/>
                  </a:schemeClr>
                </a:solidFill>
                <a:latin typeface="Times New Roman" pitchFamily="18" charset="0"/>
                <a:cs typeface="Times New Roman" pitchFamily="18" charset="0"/>
              </a:rPr>
              <a:t>Развитие речи у дошкольников»</a:t>
            </a:r>
            <a:br>
              <a:rPr lang="ru-RU" sz="4400" dirty="0" smtClean="0">
                <a:solidFill>
                  <a:schemeClr val="tx1">
                    <a:lumMod val="95000"/>
                    <a:lumOff val="5000"/>
                  </a:schemeClr>
                </a:solidFill>
                <a:latin typeface="Times New Roman" pitchFamily="18" charset="0"/>
                <a:cs typeface="Times New Roman" pitchFamily="18" charset="0"/>
              </a:rPr>
            </a:br>
            <a:r>
              <a:rPr lang="ru-RU" sz="4400" dirty="0">
                <a:solidFill>
                  <a:schemeClr val="tx1">
                    <a:lumMod val="95000"/>
                    <a:lumOff val="5000"/>
                  </a:schemeClr>
                </a:solidFill>
                <a:latin typeface="Times New Roman" pitchFamily="18" charset="0"/>
                <a:cs typeface="Times New Roman" pitchFamily="18" charset="0"/>
              </a:rPr>
              <a:t/>
            </a:r>
            <a:br>
              <a:rPr lang="ru-RU" sz="4400" dirty="0">
                <a:solidFill>
                  <a:schemeClr val="tx1">
                    <a:lumMod val="95000"/>
                    <a:lumOff val="5000"/>
                  </a:schemeClr>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
            </a:r>
            <a:br>
              <a:rPr lang="ru-RU" sz="4400" dirty="0" smtClean="0">
                <a:solidFill>
                  <a:srgbClr val="C00000"/>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endParaRPr lang="ru-RU" sz="4400" dirty="0">
              <a:solidFill>
                <a:srgbClr val="002060"/>
              </a:solidFill>
              <a:latin typeface="Calibri" pitchFamily="34" charset="0"/>
              <a:cs typeface="Times New Roman" pitchFamily="18" charset="0"/>
            </a:endParaRPr>
          </a:p>
        </p:txBody>
      </p:sp>
      <p:sp>
        <p:nvSpPr>
          <p:cNvPr id="3" name="Подзаголовок 2"/>
          <p:cNvSpPr>
            <a:spLocks noGrp="1"/>
          </p:cNvSpPr>
          <p:nvPr>
            <p:ph type="subTitle" idx="1"/>
          </p:nvPr>
        </p:nvSpPr>
        <p:spPr>
          <a:xfrm>
            <a:off x="4946468" y="5573486"/>
            <a:ext cx="4197531" cy="1193074"/>
          </a:xfrm>
        </p:spPr>
        <p:txBody>
          <a:bodyPr rtlCol="0">
            <a:noAutofit/>
          </a:bodyPr>
          <a:lstStyle/>
          <a:p>
            <a:pPr algn="just" fontAlgn="auto">
              <a:spcAft>
                <a:spcPts val="0"/>
              </a:spcAft>
              <a:buFont typeface="Arial" panose="020B0604020202020204" pitchFamily="34" charset="0"/>
              <a:buNone/>
              <a:defRPr/>
            </a:pPr>
            <a:r>
              <a:rPr lang="ru-RU" sz="2000" dirty="0" err="1" smtClean="0">
                <a:solidFill>
                  <a:srgbClr val="C00000"/>
                </a:solidFill>
              </a:rPr>
              <a:t>Подготовила:Учитель-логопед</a:t>
            </a:r>
            <a:r>
              <a:rPr lang="ru-RU" sz="2000" dirty="0">
                <a:solidFill>
                  <a:srgbClr val="C00000"/>
                </a:solidFill>
              </a:rPr>
              <a:t> </a:t>
            </a:r>
            <a:r>
              <a:rPr lang="ru-RU" sz="2000" dirty="0" smtClean="0">
                <a:solidFill>
                  <a:srgbClr val="C00000"/>
                </a:solidFill>
              </a:rPr>
              <a:t>Пирожкова Екатерина Михайловна.</a:t>
            </a:r>
            <a:endParaRPr lang="ru-RU" sz="20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advTm="4000">
        <p14:revea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8544" y="0"/>
            <a:ext cx="5528310" cy="1024763"/>
          </a:xfrm>
        </p:spPr>
        <p:txBody>
          <a:bodyPr/>
          <a:lstStyle/>
          <a:p>
            <a:pPr algn="ctr"/>
            <a:r>
              <a:rPr lang="ru-RU" sz="5400" b="1" dirty="0" smtClean="0">
                <a:solidFill>
                  <a:srgbClr val="C00000"/>
                </a:solidFill>
                <a:latin typeface="Calibri" pitchFamily="34" charset="0"/>
              </a:rPr>
              <a:t>Вывод</a:t>
            </a:r>
            <a:endParaRPr lang="ru-RU" sz="5400" b="1" dirty="0">
              <a:solidFill>
                <a:srgbClr val="C00000"/>
              </a:solidFill>
              <a:latin typeface="Calibri" pitchFamily="34" charset="0"/>
            </a:endParaRPr>
          </a:p>
        </p:txBody>
      </p:sp>
      <p:sp>
        <p:nvSpPr>
          <p:cNvPr id="3" name="Прямоугольник 2"/>
          <p:cNvSpPr/>
          <p:nvPr/>
        </p:nvSpPr>
        <p:spPr>
          <a:xfrm>
            <a:off x="2962656" y="1200971"/>
            <a:ext cx="6181344" cy="5324535"/>
          </a:xfrm>
          <a:prstGeom prst="rect">
            <a:avLst/>
          </a:prstGeom>
        </p:spPr>
        <p:txBody>
          <a:bodyPr wrap="square">
            <a:spAutoFit/>
          </a:bodyPr>
          <a:lstStyle/>
          <a:p>
            <a:r>
              <a:rPr lang="ru-RU" sz="3600" b="1" dirty="0" smtClean="0">
                <a:solidFill>
                  <a:srgbClr val="C00000"/>
                </a:solidFill>
              </a:rPr>
              <a:t>Помните :</a:t>
            </a:r>
            <a:endParaRPr lang="ru-RU" sz="3600" b="1" dirty="0">
              <a:solidFill>
                <a:srgbClr val="002060"/>
              </a:solidFill>
            </a:endParaRPr>
          </a:p>
          <a:p>
            <a:pPr algn="just"/>
            <a:r>
              <a:rPr lang="ru-RU" sz="2000" b="1" dirty="0" smtClean="0">
                <a:solidFill>
                  <a:srgbClr val="002060"/>
                </a:solidFill>
              </a:rPr>
              <a:t> </a:t>
            </a:r>
          </a:p>
          <a:p>
            <a:pPr algn="just"/>
            <a:r>
              <a:rPr lang="ru-RU" sz="2400" b="1" dirty="0" smtClean="0">
                <a:solidFill>
                  <a:srgbClr val="002060"/>
                </a:solidFill>
              </a:rPr>
              <a:t>развивать речь детей следует гармонично, в соответствии с их возрастом. </a:t>
            </a:r>
          </a:p>
          <a:p>
            <a:pPr algn="just"/>
            <a:r>
              <a:rPr lang="ru-RU" sz="2400" b="1" dirty="0" smtClean="0">
                <a:solidFill>
                  <a:srgbClr val="002060"/>
                </a:solidFill>
              </a:rPr>
              <a:t>Пусть речевые упражнения сочетаются с двигательной и познавательной деятельностью малыша, развивая его всесторонне. </a:t>
            </a:r>
          </a:p>
          <a:p>
            <a:pPr algn="just"/>
            <a:r>
              <a:rPr lang="ru-RU" sz="2400" b="1" dirty="0" smtClean="0">
                <a:solidFill>
                  <a:srgbClr val="002060"/>
                </a:solidFill>
              </a:rPr>
              <a:t>Говорите с детьми больше, как в процессе игры, так и при повседневных делах. А настоящей наградой для вас вскоре станет грамотная, богатая, эмоционально окрашенная речь вашего ребёнка.</a:t>
            </a:r>
          </a:p>
          <a:p>
            <a:endParaRPr lang="ru-RU" sz="2000" b="1" dirty="0">
              <a:solidFill>
                <a:srgbClr val="002060"/>
              </a:solidFill>
            </a:endParaRPr>
          </a:p>
        </p:txBody>
      </p:sp>
    </p:spTree>
    <p:extLst>
      <p:ext uri="{BB962C8B-B14F-4D97-AF65-F5344CB8AC3E}">
        <p14:creationId xmlns:p14="http://schemas.microsoft.com/office/powerpoint/2010/main" val="4100157587"/>
      </p:ext>
    </p:extLst>
  </p:cSld>
  <p:clrMapOvr>
    <a:masterClrMapping/>
  </p:clrMapOvr>
  <mc:AlternateContent xmlns:mc="http://schemas.openxmlformats.org/markup-compatibility/2006" xmlns:p14="http://schemas.microsoft.com/office/powerpoint/2010/main">
    <mc:Choice Requires="p14">
      <p:transition spd="slow" p14:dur="1100" advTm="47000">
        <p14:switch dir="r"/>
      </p:transition>
    </mc:Choice>
    <mc:Fallback xmlns="">
      <p:transition spd="slow" advTm="4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114" fill="hold">
                                          <p:stCondLst>
                                            <p:cond delay="0"/>
                                          </p:stCondLst>
                                        </p:cTn>
                                        <p:tgtEl>
                                          <p:spTgt spid="3"/>
                                        </p:tgtEl>
                                        <p:attrNameLst>
                                          <p:attrName>style.rotation</p:attrName>
                                        </p:attrNameLst>
                                      </p:cBhvr>
                                      <p:to>
                                        <p:strVal val="-45.0"/>
                                      </p:to>
                                    </p:set>
                                    <p:anim calcmode="lin" valueType="num">
                                      <p:cBhvr>
                                        <p:cTn id="14"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3744" y="2584705"/>
            <a:ext cx="6522720" cy="1715072"/>
          </a:xfrm>
        </p:spPr>
        <p:txBody>
          <a:bodyPr/>
          <a:lstStyle/>
          <a:p>
            <a:pPr algn="ctr"/>
            <a:r>
              <a:rPr lang="ru-RU" sz="10000" b="1" dirty="0" smtClean="0">
                <a:solidFill>
                  <a:schemeClr val="accent5">
                    <a:lumMod val="75000"/>
                  </a:schemeClr>
                </a:solidFill>
                <a:latin typeface="Calibri" pitchFamily="34" charset="0"/>
              </a:rPr>
              <a:t>Спасибо за внимание!</a:t>
            </a:r>
            <a:endParaRPr lang="ru-RU" sz="10000" b="1"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1168658261"/>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2" presetClass="emph" presetSubtype="0" fill="hold" grpId="1" nodeType="withEffect">
                                  <p:stCondLst>
                                    <p:cond delay="100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par>
                          <p:cTn id="27" fill="hold">
                            <p:stCondLst>
                              <p:cond delay="2000"/>
                            </p:stCondLst>
                            <p:childTnLst>
                              <p:par>
                                <p:cTn id="28" presetID="32" presetClass="emph" presetSubtype="0" fill="hold" grpId="2" nodeType="afterEffect">
                                  <p:stCondLst>
                                    <p:cond delay="0"/>
                                  </p:stCondLst>
                                  <p:childTnLst>
                                    <p:animRot by="120000">
                                      <p:cBhvr>
                                        <p:cTn id="29" dur="100" fill="hold">
                                          <p:stCondLst>
                                            <p:cond delay="0"/>
                                          </p:stCondLst>
                                        </p:cTn>
                                        <p:tgtEl>
                                          <p:spTgt spid="2"/>
                                        </p:tgtEl>
                                        <p:attrNameLst>
                                          <p:attrName>r</p:attrName>
                                        </p:attrNameLst>
                                      </p:cBhvr>
                                    </p:animRot>
                                    <p:animRot by="-240000">
                                      <p:cBhvr>
                                        <p:cTn id="30" dur="200" fill="hold">
                                          <p:stCondLst>
                                            <p:cond delay="200"/>
                                          </p:stCondLst>
                                        </p:cTn>
                                        <p:tgtEl>
                                          <p:spTgt spid="2"/>
                                        </p:tgtEl>
                                        <p:attrNameLst>
                                          <p:attrName>r</p:attrName>
                                        </p:attrNameLst>
                                      </p:cBhvr>
                                    </p:animRot>
                                    <p:animRot by="240000">
                                      <p:cBhvr>
                                        <p:cTn id="31" dur="200" fill="hold">
                                          <p:stCondLst>
                                            <p:cond delay="400"/>
                                          </p:stCondLst>
                                        </p:cTn>
                                        <p:tgtEl>
                                          <p:spTgt spid="2"/>
                                        </p:tgtEl>
                                        <p:attrNameLst>
                                          <p:attrName>r</p:attrName>
                                        </p:attrNameLst>
                                      </p:cBhvr>
                                    </p:animRot>
                                    <p:animRot by="-240000">
                                      <p:cBhvr>
                                        <p:cTn id="32" dur="200" fill="hold">
                                          <p:stCondLst>
                                            <p:cond delay="600"/>
                                          </p:stCondLst>
                                        </p:cTn>
                                        <p:tgtEl>
                                          <p:spTgt spid="2"/>
                                        </p:tgtEl>
                                        <p:attrNameLst>
                                          <p:attrName>r</p:attrName>
                                        </p:attrNameLst>
                                      </p:cBhvr>
                                    </p:animRot>
                                    <p:animRot by="120000">
                                      <p:cBhvr>
                                        <p:cTn id="33" dur="200" fill="hold">
                                          <p:stCondLst>
                                            <p:cond delay="800"/>
                                          </p:stCondLst>
                                        </p:cTn>
                                        <p:tgtEl>
                                          <p:spTgt spid="2"/>
                                        </p:tgtEl>
                                        <p:attrNameLst>
                                          <p:attrName>r</p:attrName>
                                        </p:attrNameLst>
                                      </p:cBhvr>
                                    </p:animRot>
                                  </p:childTnLst>
                                </p:cTn>
                              </p:par>
                            </p:childTnLst>
                          </p:cTn>
                        </p:par>
                        <p:par>
                          <p:cTn id="34" fill="hold">
                            <p:stCondLst>
                              <p:cond delay="3000"/>
                            </p:stCondLst>
                            <p:childTnLst>
                              <p:par>
                                <p:cTn id="35" presetID="32" presetClass="emph" presetSubtype="0" fill="hold" grpId="3" nodeType="afterEffect">
                                  <p:stCondLst>
                                    <p:cond delay="0"/>
                                  </p:stCondLst>
                                  <p:childTnLst>
                                    <p:animRot by="120000">
                                      <p:cBhvr>
                                        <p:cTn id="36" dur="100" fill="hold">
                                          <p:stCondLst>
                                            <p:cond delay="0"/>
                                          </p:stCondLst>
                                        </p:cTn>
                                        <p:tgtEl>
                                          <p:spTgt spid="2"/>
                                        </p:tgtEl>
                                        <p:attrNameLst>
                                          <p:attrName>r</p:attrName>
                                        </p:attrNameLst>
                                      </p:cBhvr>
                                    </p:animRot>
                                    <p:animRot by="-240000">
                                      <p:cBhvr>
                                        <p:cTn id="37" dur="200" fill="hold">
                                          <p:stCondLst>
                                            <p:cond delay="200"/>
                                          </p:stCondLst>
                                        </p:cTn>
                                        <p:tgtEl>
                                          <p:spTgt spid="2"/>
                                        </p:tgtEl>
                                        <p:attrNameLst>
                                          <p:attrName>r</p:attrName>
                                        </p:attrNameLst>
                                      </p:cBhvr>
                                    </p:animRot>
                                    <p:animRot by="240000">
                                      <p:cBhvr>
                                        <p:cTn id="38" dur="200" fill="hold">
                                          <p:stCondLst>
                                            <p:cond delay="400"/>
                                          </p:stCondLst>
                                        </p:cTn>
                                        <p:tgtEl>
                                          <p:spTgt spid="2"/>
                                        </p:tgtEl>
                                        <p:attrNameLst>
                                          <p:attrName>r</p:attrName>
                                        </p:attrNameLst>
                                      </p:cBhvr>
                                    </p:animRot>
                                    <p:animRot by="-240000">
                                      <p:cBhvr>
                                        <p:cTn id="39" dur="200" fill="hold">
                                          <p:stCondLst>
                                            <p:cond delay="600"/>
                                          </p:stCondLst>
                                        </p:cTn>
                                        <p:tgtEl>
                                          <p:spTgt spid="2"/>
                                        </p:tgtEl>
                                        <p:attrNameLst>
                                          <p:attrName>r</p:attrName>
                                        </p:attrNameLst>
                                      </p:cBhvr>
                                    </p:animRot>
                                    <p:animRot by="120000">
                                      <p:cBhvr>
                                        <p:cTn id="4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8544" y="257800"/>
            <a:ext cx="6315456" cy="6124754"/>
          </a:xfrm>
          <a:prstGeom prst="rect">
            <a:avLst/>
          </a:prstGeom>
        </p:spPr>
        <p:txBody>
          <a:bodyPr wrap="square">
            <a:spAutoFit/>
          </a:bodyPr>
          <a:lstStyle/>
          <a:p>
            <a:r>
              <a:rPr lang="ru-RU" sz="2800" b="1" dirty="0" smtClean="0">
                <a:solidFill>
                  <a:srgbClr val="002060"/>
                </a:solidFill>
              </a:rPr>
              <a:t>Развитие речи является одним из самых важных приобретений ребенка в дошкольном детстве. Развитие речи самым тесным образом связано с развитием сознания, познанием окружающего мира, развитием личности в целом.</a:t>
            </a:r>
          </a:p>
          <a:p>
            <a:r>
              <a:rPr lang="ru-RU" sz="2800" b="1" dirty="0" smtClean="0">
                <a:solidFill>
                  <a:srgbClr val="002060"/>
                </a:solidFill>
              </a:rPr>
              <a:t>Дошкольное детство - это период активного усвоения ребенком разговорного языка, становления и развития всех сторон речи. В процессе развития речи решаются задачи умственного, эстетического и нравственного развития детей</a:t>
            </a:r>
            <a:r>
              <a:rPr lang="ru-RU" b="1" dirty="0" smtClean="0">
                <a:solidFill>
                  <a:srgbClr val="002060"/>
                </a:solidFill>
              </a:rPr>
              <a:t>.</a:t>
            </a:r>
            <a:endParaRPr lang="ru-RU" b="1" dirty="0">
              <a:solidFill>
                <a:srgbClr val="002060"/>
              </a:solidFill>
            </a:endParaRPr>
          </a:p>
        </p:txBody>
      </p:sp>
    </p:spTree>
    <p:extLst>
      <p:ext uri="{BB962C8B-B14F-4D97-AF65-F5344CB8AC3E}">
        <p14:creationId xmlns:p14="http://schemas.microsoft.com/office/powerpoint/2010/main" val="2862151075"/>
      </p:ext>
    </p:extLst>
  </p:cSld>
  <p:clrMapOvr>
    <a:masterClrMapping/>
  </p:clrMapOvr>
  <mc:AlternateContent xmlns:mc="http://schemas.openxmlformats.org/markup-compatibility/2006" xmlns:p14="http://schemas.microsoft.com/office/powerpoint/2010/main">
    <mc:Choice Requires="p14">
      <p:transition spd="slow" p14:dur="4500" advTm="24000">
        <p14:shred/>
      </p:transition>
    </mc:Choice>
    <mc:Fallback xmlns="">
      <p:transition spd="slow"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8667" y="0"/>
            <a:ext cx="5791200" cy="830997"/>
          </a:xfrm>
          <a:prstGeom prst="rect">
            <a:avLst/>
          </a:prstGeom>
        </p:spPr>
        <p:txBody>
          <a:bodyPr wrap="square">
            <a:spAutoFit/>
          </a:bodyPr>
          <a:lstStyle/>
          <a:p>
            <a:pPr algn="ctr"/>
            <a:r>
              <a:rPr lang="ru-RU" sz="2400" b="1" dirty="0" smtClean="0">
                <a:solidFill>
                  <a:srgbClr val="C00000"/>
                </a:solidFill>
              </a:rPr>
              <a:t>Особенности речевого развития детей младшего дошкольного возраста.</a:t>
            </a:r>
            <a:endParaRPr lang="ru-RU" sz="2400" b="1" dirty="0">
              <a:solidFill>
                <a:srgbClr val="C00000"/>
              </a:solidFill>
            </a:endParaRPr>
          </a:p>
        </p:txBody>
      </p:sp>
      <p:sp>
        <p:nvSpPr>
          <p:cNvPr id="4" name="Прямоугольник 3"/>
          <p:cNvSpPr/>
          <p:nvPr/>
        </p:nvSpPr>
        <p:spPr>
          <a:xfrm>
            <a:off x="2726267" y="808421"/>
            <a:ext cx="6417731" cy="5909310"/>
          </a:xfrm>
          <a:prstGeom prst="rect">
            <a:avLst/>
          </a:prstGeom>
        </p:spPr>
        <p:txBody>
          <a:bodyPr wrap="square">
            <a:spAutoFit/>
          </a:bodyPr>
          <a:lstStyle/>
          <a:p>
            <a:r>
              <a:rPr lang="ru-RU" b="1" dirty="0" smtClean="0">
                <a:solidFill>
                  <a:srgbClr val="002060"/>
                </a:solidFill>
              </a:rPr>
              <a:t>На </a:t>
            </a:r>
            <a:r>
              <a:rPr lang="ru-RU" b="1" dirty="0">
                <a:solidFill>
                  <a:srgbClr val="002060"/>
                </a:solidFill>
              </a:rPr>
              <a:t>третьем году жизни ребенка происходит существенный перелом в его отношениях с окружающим, обусловленный ростом возможностей малыша и осознанием себя как самостоятельного существа, р</a:t>
            </a:r>
            <a:r>
              <a:rPr lang="ru-RU" b="1" dirty="0" smtClean="0">
                <a:solidFill>
                  <a:srgbClr val="002060"/>
                </a:solidFill>
              </a:rPr>
              <a:t>ебенок </a:t>
            </a:r>
            <a:r>
              <a:rPr lang="ru-RU" b="1" dirty="0">
                <a:solidFill>
                  <a:srgbClr val="002060"/>
                </a:solidFill>
              </a:rPr>
              <a:t>получает новые впечатления, что является необходимым условием его психического </a:t>
            </a:r>
            <a:r>
              <a:rPr lang="ru-RU" b="1" dirty="0" smtClean="0">
                <a:solidFill>
                  <a:srgbClr val="002060"/>
                </a:solidFill>
              </a:rPr>
              <a:t>развития. Отмечая </a:t>
            </a:r>
            <a:r>
              <a:rPr lang="ru-RU" b="1" dirty="0">
                <a:solidFill>
                  <a:srgbClr val="002060"/>
                </a:solidFill>
              </a:rPr>
              <a:t>наличие в речи детей наречий и прилагательных, следует указать, что эти части речи лишь начинают формироваться. Ребенок осваивает </a:t>
            </a:r>
            <a:r>
              <a:rPr lang="ru-RU" b="1" dirty="0" smtClean="0">
                <a:solidFill>
                  <a:srgbClr val="002060"/>
                </a:solidFill>
              </a:rPr>
              <a:t>простейшие, самые недифференцированные </a:t>
            </a:r>
            <a:r>
              <a:rPr lang="ru-RU" b="1" dirty="0">
                <a:solidFill>
                  <a:srgbClr val="002060"/>
                </a:solidFill>
              </a:rPr>
              <a:t>пространственные, временные и другие отношения, выраженные словами: там, тут, потом, </a:t>
            </a:r>
            <a:r>
              <a:rPr lang="ru-RU" b="1" dirty="0" smtClean="0">
                <a:solidFill>
                  <a:srgbClr val="002060"/>
                </a:solidFill>
              </a:rPr>
              <a:t>такая, вот какая. Говоря </a:t>
            </a:r>
            <a:r>
              <a:rPr lang="ru-RU" b="1" dirty="0">
                <a:solidFill>
                  <a:srgbClr val="002060"/>
                </a:solidFill>
              </a:rPr>
              <a:t>о характерном для детей этого возраста интенсивном </a:t>
            </a:r>
            <a:r>
              <a:rPr lang="ru-RU" b="1" dirty="0" smtClean="0">
                <a:solidFill>
                  <a:srgbClr val="002060"/>
                </a:solidFill>
              </a:rPr>
              <a:t>количественном и качественном росте словаря, </a:t>
            </a:r>
            <a:r>
              <a:rPr lang="ru-RU" b="1" dirty="0">
                <a:solidFill>
                  <a:srgbClr val="002060"/>
                </a:solidFill>
              </a:rPr>
              <a:t>исследователи, указывают на наличие трех уровней усвоения слов — названий предметов, действий, качеств, отношений:</a:t>
            </a:r>
          </a:p>
          <a:p>
            <a:pPr algn="just"/>
            <a:r>
              <a:rPr lang="ru-RU" b="1" dirty="0" smtClean="0">
                <a:solidFill>
                  <a:srgbClr val="002060"/>
                </a:solidFill>
              </a:rPr>
              <a:t>1.Ребенок </a:t>
            </a:r>
            <a:r>
              <a:rPr lang="ru-RU" b="1" dirty="0">
                <a:solidFill>
                  <a:srgbClr val="002060"/>
                </a:solidFill>
              </a:rPr>
              <a:t>может понимать слово, но не использовать его в речи.</a:t>
            </a:r>
          </a:p>
          <a:p>
            <a:pPr algn="just"/>
            <a:r>
              <a:rPr lang="ru-RU" b="1" dirty="0" smtClean="0">
                <a:solidFill>
                  <a:srgbClr val="002060"/>
                </a:solidFill>
              </a:rPr>
              <a:t>2.Узнает </a:t>
            </a:r>
            <a:r>
              <a:rPr lang="ru-RU" b="1" dirty="0">
                <a:solidFill>
                  <a:srgbClr val="002060"/>
                </a:solidFill>
              </a:rPr>
              <a:t>и называет предмет </a:t>
            </a:r>
            <a:r>
              <a:rPr lang="ru-RU" b="1" dirty="0" smtClean="0">
                <a:solidFill>
                  <a:srgbClr val="002060"/>
                </a:solidFill>
              </a:rPr>
              <a:t> </a:t>
            </a:r>
            <a:r>
              <a:rPr lang="ru-RU" b="1" dirty="0">
                <a:solidFill>
                  <a:srgbClr val="002060"/>
                </a:solidFill>
              </a:rPr>
              <a:t>лишь в привычных сочетаниях, условиях (ножницы нужны, чтобы стричь ноготки);</a:t>
            </a:r>
          </a:p>
          <a:p>
            <a:pPr algn="just"/>
            <a:r>
              <a:rPr lang="ru-RU" b="1" dirty="0" smtClean="0">
                <a:solidFill>
                  <a:srgbClr val="002060"/>
                </a:solidFill>
              </a:rPr>
              <a:t>3.Понимает </a:t>
            </a:r>
            <a:r>
              <a:rPr lang="ru-RU" b="1" dirty="0">
                <a:solidFill>
                  <a:srgbClr val="002060"/>
                </a:solidFill>
              </a:rPr>
              <a:t>и правильно использует слово-название в любых, доступных его пониманию связях и отношениях</a:t>
            </a:r>
            <a:r>
              <a:rPr lang="ru-RU" dirty="0"/>
              <a:t>. </a:t>
            </a:r>
          </a:p>
        </p:txBody>
      </p:sp>
    </p:spTree>
    <p:extLst>
      <p:ext uri="{BB962C8B-B14F-4D97-AF65-F5344CB8AC3E}">
        <p14:creationId xmlns:p14="http://schemas.microsoft.com/office/powerpoint/2010/main" val="333181635"/>
      </p:ext>
    </p:extLst>
  </p:cSld>
  <p:clrMapOvr>
    <a:masterClrMapping/>
  </p:clrMapOvr>
  <mc:AlternateContent xmlns:mc="http://schemas.openxmlformats.org/markup-compatibility/2006" xmlns:p14="http://schemas.microsoft.com/office/powerpoint/2010/main">
    <mc:Choice Requires="p14">
      <p:transition spd="slow" p14:dur="1200" advTm="43000">
        <p:dissolve/>
      </p:transition>
    </mc:Choice>
    <mc:Fallback xmlns="">
      <p:transition spd="slow" advTm="43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750"/>
                                        <p:tgtEl>
                                          <p:spTgt spid="2"/>
                                        </p:tgtEl>
                                      </p:cBhvr>
                                    </p:animEffect>
                                  </p:childTnLst>
                                </p:cTn>
                              </p:par>
                            </p:childTnLst>
                          </p:cTn>
                        </p:par>
                        <p:par>
                          <p:cTn id="8" fill="hold">
                            <p:stCondLst>
                              <p:cond delay="275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8272" y="117693"/>
            <a:ext cx="6016752" cy="6186309"/>
          </a:xfrm>
          <a:prstGeom prst="rect">
            <a:avLst/>
          </a:prstGeom>
        </p:spPr>
        <p:txBody>
          <a:bodyPr wrap="square">
            <a:spAutoFit/>
          </a:bodyPr>
          <a:lstStyle/>
          <a:p>
            <a:r>
              <a:rPr lang="ru-RU" sz="2400" b="1" dirty="0" smtClean="0">
                <a:solidFill>
                  <a:srgbClr val="C00000"/>
                </a:solidFill>
              </a:rPr>
              <a:t>Способы развития речи детей младшего дошкольного возраста.</a:t>
            </a:r>
          </a:p>
          <a:p>
            <a:r>
              <a:rPr lang="ru-RU" b="1" dirty="0" smtClean="0">
                <a:solidFill>
                  <a:srgbClr val="002060"/>
                </a:solidFill>
              </a:rPr>
              <a:t>Речь младших дошкольников необходимо развивать как средство общения, создавать условия, при которых они могут устанавливать контакты и добиваться своей цели путем словесного обращения к взрослому или сверстнику.</a:t>
            </a:r>
          </a:p>
          <a:p>
            <a:r>
              <a:rPr lang="ru-RU" b="1" dirty="0" smtClean="0">
                <a:solidFill>
                  <a:srgbClr val="002060"/>
                </a:solidFill>
              </a:rPr>
              <a:t>Важно обогащать пассивный и активный словарь ребенка, используя существительные, глаголы, наречия, прилагательные, предлоги.</a:t>
            </a:r>
          </a:p>
          <a:p>
            <a:r>
              <a:rPr lang="ru-RU" sz="2400" b="1" dirty="0" smtClean="0">
                <a:solidFill>
                  <a:srgbClr val="C00000"/>
                </a:solidFill>
              </a:rPr>
              <a:t>Для этого необходимо:</a:t>
            </a:r>
          </a:p>
          <a:p>
            <a:r>
              <a:rPr lang="ru-RU" b="1" dirty="0" smtClean="0">
                <a:solidFill>
                  <a:srgbClr val="002060"/>
                </a:solidFill>
              </a:rPr>
              <a:t>- внимательно и заинтересованно выслушивать каждого ребенка;</a:t>
            </a:r>
          </a:p>
          <a:p>
            <a:r>
              <a:rPr lang="ru-RU" b="1" dirty="0" smtClean="0">
                <a:solidFill>
                  <a:srgbClr val="002060"/>
                </a:solidFill>
              </a:rPr>
              <a:t>- много говорить самому;</a:t>
            </a:r>
          </a:p>
          <a:p>
            <a:r>
              <a:rPr lang="ru-RU" b="1" dirty="0" smtClean="0">
                <a:solidFill>
                  <a:srgbClr val="002060"/>
                </a:solidFill>
              </a:rPr>
              <a:t>- вовлекать детей в разговор на определенную тему;</a:t>
            </a:r>
          </a:p>
          <a:p>
            <a:r>
              <a:rPr lang="ru-RU" b="1" dirty="0" smtClean="0">
                <a:solidFill>
                  <a:srgbClr val="002060"/>
                </a:solidFill>
              </a:rPr>
              <a:t>- помогать ребенку вступать в речевой контакт со взрослыми и сверстниками.</a:t>
            </a:r>
          </a:p>
          <a:p>
            <a:endParaRPr lang="ru-RU" b="1" dirty="0" smtClean="0">
              <a:solidFill>
                <a:srgbClr val="002060"/>
              </a:solidFill>
            </a:endParaRPr>
          </a:p>
          <a:p>
            <a:r>
              <a:rPr lang="ru-RU" b="1" dirty="0" smtClean="0">
                <a:solidFill>
                  <a:srgbClr val="002060"/>
                </a:solidFill>
              </a:rPr>
              <a:t>Педагог всем своим поведением должен дать понять ребенку, что он рад общению с малышом, готов выслушать его и не намерен торопиться.</a:t>
            </a:r>
            <a:endParaRPr lang="ru-RU" b="1" dirty="0">
              <a:solidFill>
                <a:srgbClr val="002060"/>
              </a:solidFill>
            </a:endParaRPr>
          </a:p>
        </p:txBody>
      </p:sp>
    </p:spTree>
    <p:extLst>
      <p:ext uri="{BB962C8B-B14F-4D97-AF65-F5344CB8AC3E}">
        <p14:creationId xmlns:p14="http://schemas.microsoft.com/office/powerpoint/2010/main" val="4145560120"/>
      </p:ext>
    </p:extLst>
  </p:cSld>
  <p:clrMapOvr>
    <a:masterClrMapping/>
  </p:clrMapOvr>
  <p:transition spd="slow" advTm="3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5744" y="243608"/>
            <a:ext cx="4572000" cy="830997"/>
          </a:xfrm>
          <a:prstGeom prst="rect">
            <a:avLst/>
          </a:prstGeom>
        </p:spPr>
        <p:txBody>
          <a:bodyPr>
            <a:spAutoFit/>
          </a:bodyPr>
          <a:lstStyle/>
          <a:p>
            <a:pPr algn="ctr"/>
            <a:r>
              <a:rPr lang="ru-RU" sz="2400" b="1" dirty="0" smtClean="0">
                <a:solidFill>
                  <a:srgbClr val="C00000"/>
                </a:solidFill>
              </a:rPr>
              <a:t>Взаимосвязь мелкой моторики и речи ребенка.</a:t>
            </a:r>
            <a:endParaRPr lang="ru-RU" sz="2400" b="1" dirty="0">
              <a:solidFill>
                <a:srgbClr val="C00000"/>
              </a:solidFill>
            </a:endParaRPr>
          </a:p>
        </p:txBody>
      </p:sp>
      <p:sp>
        <p:nvSpPr>
          <p:cNvPr id="3" name="Прямоугольник 2"/>
          <p:cNvSpPr/>
          <p:nvPr/>
        </p:nvSpPr>
        <p:spPr>
          <a:xfrm>
            <a:off x="2889504" y="1294061"/>
            <a:ext cx="6278880" cy="5416868"/>
          </a:xfrm>
          <a:prstGeom prst="rect">
            <a:avLst/>
          </a:prstGeom>
        </p:spPr>
        <p:txBody>
          <a:bodyPr wrap="square">
            <a:spAutoFit/>
          </a:bodyPr>
          <a:lstStyle/>
          <a:p>
            <a:pPr algn="ctr"/>
            <a:r>
              <a:rPr lang="ru-RU" sz="2000" b="1" dirty="0" smtClean="0">
                <a:solidFill>
                  <a:srgbClr val="0070C0"/>
                </a:solidFill>
              </a:rPr>
              <a:t>В чем же заключается связь движений пальцев </a:t>
            </a:r>
          </a:p>
          <a:p>
            <a:pPr algn="ctr"/>
            <a:r>
              <a:rPr lang="ru-RU" sz="2000" b="1" dirty="0" smtClean="0">
                <a:solidFill>
                  <a:srgbClr val="0070C0"/>
                </a:solidFill>
              </a:rPr>
              <a:t>и речи? </a:t>
            </a:r>
          </a:p>
          <a:p>
            <a:r>
              <a:rPr lang="ru-RU" b="1" dirty="0" smtClean="0">
                <a:solidFill>
                  <a:srgbClr val="002060"/>
                </a:solidFill>
              </a:rPr>
              <a:t>Движения пальцев рук в ходе развития человеческого общества оказались тесно связанными с речевой функцией. Первой формой общения были жесты, постепенно они стали сочетаться с возгласами, выкриками. Прошли тысячелетия, пока развилась словесная речь, но она еще долгое время была связана с жестикуляторной речью. Движения пальцев рук постепенно совершенствовались. Из поколения в поколение люди выполняли все более тонкую, сложную работу. В связи с этим происходило увеличение двигательной проекции кисти руки в мозге человека. Развитие функций руки и речи у людей шло параллельно.</a:t>
            </a:r>
          </a:p>
          <a:p>
            <a:r>
              <a:rPr lang="ru-RU" b="1" dirty="0" smtClean="0">
                <a:solidFill>
                  <a:srgbClr val="002060"/>
                </a:solidFill>
              </a:rPr>
              <a:t>Примерно таков же ход развития речи ребенка. Сначала развиваются движения пальцев рук, когда же они достигают достаточной точности, начинается развитие речи. Развитие движений пальцев как бы подготавливает почву для последующего формирования речи.</a:t>
            </a:r>
          </a:p>
          <a:p>
            <a:endParaRPr lang="ru-RU" dirty="0"/>
          </a:p>
        </p:txBody>
      </p:sp>
    </p:spTree>
    <p:extLst>
      <p:ext uri="{BB962C8B-B14F-4D97-AF65-F5344CB8AC3E}">
        <p14:creationId xmlns:p14="http://schemas.microsoft.com/office/powerpoint/2010/main" val="4205399789"/>
      </p:ext>
    </p:extLst>
  </p:cSld>
  <p:clrMapOvr>
    <a:masterClrMapping/>
  </p:clrMapOvr>
  <p:transition spd="slow" advTm="4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2384" y="213788"/>
            <a:ext cx="4730150" cy="830997"/>
          </a:xfrm>
          <a:prstGeom prst="rect">
            <a:avLst/>
          </a:prstGeom>
        </p:spPr>
        <p:txBody>
          <a:bodyPr wrap="square">
            <a:spAutoFit/>
          </a:bodyPr>
          <a:lstStyle/>
          <a:p>
            <a:pPr algn="ctr"/>
            <a:r>
              <a:rPr lang="ru-RU" sz="2400" b="1" dirty="0" smtClean="0">
                <a:solidFill>
                  <a:srgbClr val="C00000"/>
                </a:solidFill>
              </a:rPr>
              <a:t>Чтение народной поэзии малышам.</a:t>
            </a:r>
            <a:endParaRPr lang="ru-RU" sz="2400" b="1" dirty="0">
              <a:solidFill>
                <a:srgbClr val="C00000"/>
              </a:solidFill>
            </a:endParaRPr>
          </a:p>
        </p:txBody>
      </p:sp>
      <p:sp>
        <p:nvSpPr>
          <p:cNvPr id="3" name="Прямоугольник 2"/>
          <p:cNvSpPr/>
          <p:nvPr/>
        </p:nvSpPr>
        <p:spPr>
          <a:xfrm>
            <a:off x="2840736" y="1044785"/>
            <a:ext cx="6193536" cy="5078313"/>
          </a:xfrm>
          <a:prstGeom prst="rect">
            <a:avLst/>
          </a:prstGeom>
        </p:spPr>
        <p:txBody>
          <a:bodyPr wrap="square">
            <a:spAutoFit/>
          </a:bodyPr>
          <a:lstStyle/>
          <a:p>
            <a:r>
              <a:rPr lang="ru-RU" b="1" dirty="0" smtClean="0">
                <a:solidFill>
                  <a:srgbClr val="002060"/>
                </a:solidFill>
              </a:rPr>
              <a:t>В формировании духовно богатой, гармонически развитой личности огромную роль играет художественная литература. Первые художественные произведения, с которыми знакомятся дети, — народная поэзия: </a:t>
            </a:r>
            <a:r>
              <a:rPr lang="ru-RU" b="1" dirty="0" err="1" smtClean="0">
                <a:solidFill>
                  <a:srgbClr val="002060"/>
                </a:solidFill>
              </a:rPr>
              <a:t>потешки</a:t>
            </a:r>
            <a:r>
              <a:rPr lang="ru-RU" b="1" dirty="0" smtClean="0">
                <a:solidFill>
                  <a:srgbClr val="002060"/>
                </a:solidFill>
              </a:rPr>
              <a:t> («Ладушки», «Гуленька», «Сорока-белобока»), песенки («Киска», «Петушок, петушок...» и др.) </a:t>
            </a:r>
          </a:p>
          <a:p>
            <a:endParaRPr lang="ru-RU" b="1" dirty="0">
              <a:solidFill>
                <a:srgbClr val="002060"/>
              </a:solidFill>
            </a:endParaRPr>
          </a:p>
          <a:p>
            <a:r>
              <a:rPr lang="ru-RU" b="1" dirty="0" smtClean="0">
                <a:solidFill>
                  <a:srgbClr val="002060"/>
                </a:solidFill>
              </a:rPr>
              <a:t>Эти маленькие стихотворные произведения имеют большое значение для общего развития ребенка. Они помогают ему познать окружающий мир, формируют эстетические чувства, способствуют развитию эмоциональной сферы.</a:t>
            </a:r>
          </a:p>
          <a:p>
            <a:endParaRPr lang="ru-RU" b="1" dirty="0" smtClean="0">
              <a:solidFill>
                <a:srgbClr val="002060"/>
              </a:solidFill>
            </a:endParaRPr>
          </a:p>
          <a:p>
            <a:r>
              <a:rPr lang="ru-RU" b="1" dirty="0" smtClean="0">
                <a:solidFill>
                  <a:srgbClr val="002060"/>
                </a:solidFill>
              </a:rPr>
              <a:t>Чтение народной поэзии требует от взрослого большого мастерства. Особенностью этих произведений являются правдивость, поэтичность, занимательность, предельная простота сюжета, краткость, ритмичность, образность языка, музыкальность, игровой момент.</a:t>
            </a:r>
            <a:endParaRPr lang="ru-RU" b="1" dirty="0">
              <a:solidFill>
                <a:srgbClr val="002060"/>
              </a:solidFill>
            </a:endParaRPr>
          </a:p>
        </p:txBody>
      </p:sp>
    </p:spTree>
    <p:extLst>
      <p:ext uri="{BB962C8B-B14F-4D97-AF65-F5344CB8AC3E}">
        <p14:creationId xmlns:p14="http://schemas.microsoft.com/office/powerpoint/2010/main" val="214742120"/>
      </p:ext>
    </p:extLst>
  </p:cSld>
  <p:clrMapOvr>
    <a:masterClrMapping/>
  </p:clrMapOvr>
  <mc:AlternateContent xmlns:mc="http://schemas.openxmlformats.org/markup-compatibility/2006" xmlns:p14="http://schemas.microsoft.com/office/powerpoint/2010/main">
    <mc:Choice Requires="p14">
      <p:transition spd="slow" p14:dur="2000" advTm="57000">
        <p14:ferris dir="l"/>
      </p:transition>
    </mc:Choice>
    <mc:Fallback xmlns="">
      <p:transition spd="slow" advTm="5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925"/>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375" autoRev="1" fill="hold">
                                          <p:stCondLst>
                                            <p:cond delay="0"/>
                                          </p:stCondLst>
                                        </p:cTn>
                                        <p:tgtEl>
                                          <p:spTgt spid="3"/>
                                        </p:tgtEl>
                                        <p:attrNameLst>
                                          <p:attrName>ppt_w</p:attrName>
                                        </p:attrNameLst>
                                      </p:cBhvr>
                                    </p:anim>
                                    <p:anim by="(#ppt_w*0.50)" calcmode="lin" valueType="num">
                                      <p:cBhvr>
                                        <p:cTn id="16" dur="375" decel="50000" autoRev="1" fill="hold">
                                          <p:stCondLst>
                                            <p:cond delay="0"/>
                                          </p:stCondLst>
                                        </p:cTn>
                                        <p:tgtEl>
                                          <p:spTgt spid="3"/>
                                        </p:tgtEl>
                                        <p:attrNameLst>
                                          <p:attrName>ppt_x</p:attrName>
                                        </p:attrNameLst>
                                      </p:cBhvr>
                                    </p:anim>
                                    <p:anim from="(-#ppt_h/2)" to="(#ppt_y)" calcmode="lin" valueType="num">
                                      <p:cBhvr>
                                        <p:cTn id="17" dur="750" fill="hold">
                                          <p:stCondLst>
                                            <p:cond delay="0"/>
                                          </p:stCondLst>
                                        </p:cTn>
                                        <p:tgtEl>
                                          <p:spTgt spid="3"/>
                                        </p:tgtEl>
                                        <p:attrNameLst>
                                          <p:attrName>ppt_y</p:attrName>
                                        </p:attrNameLst>
                                      </p:cBhvr>
                                    </p:anim>
                                    <p:animRot by="21600000">
                                      <p:cBhvr>
                                        <p:cTn id="18"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07690" y="509754"/>
            <a:ext cx="5015604" cy="523220"/>
          </a:xfrm>
          <a:prstGeom prst="rect">
            <a:avLst/>
          </a:prstGeom>
        </p:spPr>
        <p:txBody>
          <a:bodyPr wrap="none">
            <a:spAutoFit/>
          </a:bodyPr>
          <a:lstStyle/>
          <a:p>
            <a:pPr algn="ctr"/>
            <a:r>
              <a:rPr lang="ru-RU" sz="2800" b="1" dirty="0" smtClean="0">
                <a:solidFill>
                  <a:srgbClr val="C00000"/>
                </a:solidFill>
              </a:rPr>
              <a:t>Развиваем речь по картинкам.</a:t>
            </a:r>
            <a:endParaRPr lang="ru-RU" sz="2800" b="1" dirty="0">
              <a:solidFill>
                <a:srgbClr val="C00000"/>
              </a:solidFill>
            </a:endParaRPr>
          </a:p>
        </p:txBody>
      </p:sp>
      <p:sp>
        <p:nvSpPr>
          <p:cNvPr id="3" name="Прямоугольник 2"/>
          <p:cNvSpPr/>
          <p:nvPr/>
        </p:nvSpPr>
        <p:spPr>
          <a:xfrm>
            <a:off x="3057144" y="1398734"/>
            <a:ext cx="5870448" cy="5355312"/>
          </a:xfrm>
          <a:prstGeom prst="rect">
            <a:avLst/>
          </a:prstGeom>
        </p:spPr>
        <p:txBody>
          <a:bodyPr wrap="square">
            <a:spAutoFit/>
          </a:bodyPr>
          <a:lstStyle/>
          <a:p>
            <a:r>
              <a:rPr lang="ru-RU" b="1" dirty="0" smtClean="0">
                <a:solidFill>
                  <a:srgbClr val="002060"/>
                </a:solidFill>
              </a:rPr>
              <a:t>С младшими дошкольниками полезно заниматься развитием речи по картинкам. Дома необходимо иметь несколько комплектов развивающих карточек по разным тематикам, а также красочные иллюстрированные детские книги. </a:t>
            </a:r>
          </a:p>
          <a:p>
            <a:endParaRPr lang="ru-RU" b="1" dirty="0" smtClean="0">
              <a:solidFill>
                <a:srgbClr val="002060"/>
              </a:solidFill>
            </a:endParaRPr>
          </a:p>
          <a:p>
            <a:r>
              <a:rPr lang="ru-RU" b="1" dirty="0" smtClean="0">
                <a:solidFill>
                  <a:srgbClr val="002060"/>
                </a:solidFill>
              </a:rPr>
              <a:t>1. Звукоподражание. Рассматривая иллюстрации с изображениями животных и птиц, покажите, как «говорит» та или иная зверюшка и попросите ребёнка повторить. В следующий раз имитируйте звуки животных и просите показать на картинке и ответить, кому принадлежат звуки. </a:t>
            </a:r>
          </a:p>
          <a:p>
            <a:r>
              <a:rPr lang="ru-RU" b="1" dirty="0" smtClean="0">
                <a:solidFill>
                  <a:srgbClr val="002060"/>
                </a:solidFill>
              </a:rPr>
              <a:t>2. Обогащение словарного запаса. При просмотре ярких картинок, спрашивайте малыша: Какого цвета? Кто какой? (сравнения и противоположности) Кто чья мама? </a:t>
            </a:r>
          </a:p>
          <a:p>
            <a:endParaRPr lang="ru-RU" b="1" dirty="0">
              <a:solidFill>
                <a:srgbClr val="002060"/>
              </a:solidFill>
            </a:endParaRPr>
          </a:p>
          <a:p>
            <a:r>
              <a:rPr lang="ru-RU" b="1" dirty="0" smtClean="0">
                <a:solidFill>
                  <a:srgbClr val="002060"/>
                </a:solidFill>
              </a:rPr>
              <a:t>Детям трёх-четырёх лет уже можно предлагать составлять небольшие рассказы по картинкам или знакомые сказки. </a:t>
            </a:r>
            <a:endParaRPr lang="ru-RU" b="1" dirty="0">
              <a:solidFill>
                <a:srgbClr val="002060"/>
              </a:solidFill>
            </a:endParaRPr>
          </a:p>
        </p:txBody>
      </p:sp>
    </p:spTree>
    <p:extLst>
      <p:ext uri="{BB962C8B-B14F-4D97-AF65-F5344CB8AC3E}">
        <p14:creationId xmlns:p14="http://schemas.microsoft.com/office/powerpoint/2010/main" val="1190520954"/>
      </p:ext>
    </p:extLst>
  </p:cSld>
  <p:clrMapOvr>
    <a:masterClrMapping/>
  </p:clrMapOvr>
  <mc:AlternateContent xmlns:mc="http://schemas.openxmlformats.org/markup-compatibility/2006" xmlns:p14="http://schemas.microsoft.com/office/powerpoint/2010/main">
    <mc:Choice Requires="p14">
      <p:transition spd="slow" p14:dur="1600" advTm="37000">
        <p14:prism isContent="1" isInverted="1"/>
      </p:transition>
    </mc:Choice>
    <mc:Fallback xmlns="">
      <p:transition spd="slow"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1398" y="98274"/>
            <a:ext cx="4123821" cy="523220"/>
          </a:xfrm>
          <a:prstGeom prst="rect">
            <a:avLst/>
          </a:prstGeom>
        </p:spPr>
        <p:txBody>
          <a:bodyPr wrap="none">
            <a:spAutoFit/>
          </a:bodyPr>
          <a:lstStyle/>
          <a:p>
            <a:pPr algn="ctr"/>
            <a:r>
              <a:rPr lang="ru-RU" sz="2800" b="1" dirty="0" smtClean="0">
                <a:solidFill>
                  <a:srgbClr val="C00000"/>
                </a:solidFill>
              </a:rPr>
              <a:t>Гуляем и разговариваем.</a:t>
            </a:r>
            <a:endParaRPr lang="ru-RU" sz="2800" b="1" dirty="0">
              <a:solidFill>
                <a:srgbClr val="C00000"/>
              </a:solidFill>
            </a:endParaRPr>
          </a:p>
        </p:txBody>
      </p:sp>
      <p:sp>
        <p:nvSpPr>
          <p:cNvPr id="3" name="Прямоугольник 2"/>
          <p:cNvSpPr/>
          <p:nvPr/>
        </p:nvSpPr>
        <p:spPr>
          <a:xfrm>
            <a:off x="2993136" y="812810"/>
            <a:ext cx="6150864" cy="6463308"/>
          </a:xfrm>
          <a:prstGeom prst="rect">
            <a:avLst/>
          </a:prstGeom>
        </p:spPr>
        <p:txBody>
          <a:bodyPr wrap="square">
            <a:spAutoFit/>
          </a:bodyPr>
          <a:lstStyle/>
          <a:p>
            <a:r>
              <a:rPr lang="ru-RU" b="1" dirty="0" smtClean="0">
                <a:solidFill>
                  <a:srgbClr val="002060"/>
                </a:solidFill>
              </a:rPr>
              <a:t>Развивать речь младших дошкольников можно на прогулках. Такие «занятия» очень естественны, приносят малышам множество впечатлений, способствуют познанию мира. Гуляя, малыш начнёт задавать массу вопросов, многие их которых побуждают к мыслительному процессу, требуют выражения эмоций и мыслей с помощью слов. А родителям лишь остаётся всего лишь пообщаться с ребёнком, расширив его словарный запас, обогатив его познания. Так ребёнок узнает новые слова и понятия, которые скоро станут обязательными в его повседневной речи. Не бойтесь, что кроха вас не поймёт. В эти ценные моменты общения малыш слушает и учится воспринимать родную речь.</a:t>
            </a:r>
          </a:p>
          <a:p>
            <a:r>
              <a:rPr lang="ru-RU" b="1" dirty="0" smtClean="0">
                <a:solidFill>
                  <a:srgbClr val="C00000"/>
                </a:solidFill>
              </a:rPr>
              <a:t>Во время прогулки рекомендуется: </a:t>
            </a:r>
          </a:p>
          <a:p>
            <a:r>
              <a:rPr lang="ru-RU" b="1" dirty="0" smtClean="0">
                <a:solidFill>
                  <a:srgbClr val="002060"/>
                </a:solidFill>
              </a:rPr>
              <a:t>1)описывать всё, что окружает вас.</a:t>
            </a:r>
          </a:p>
          <a:p>
            <a:r>
              <a:rPr lang="ru-RU" b="1" dirty="0" smtClean="0">
                <a:solidFill>
                  <a:srgbClr val="002060"/>
                </a:solidFill>
              </a:rPr>
              <a:t>2)поддерживать интерес малыша к тому, что вокруг происходит.</a:t>
            </a:r>
          </a:p>
          <a:p>
            <a:r>
              <a:rPr lang="ru-RU" b="1" dirty="0" smtClean="0">
                <a:solidFill>
                  <a:srgbClr val="002060"/>
                </a:solidFill>
              </a:rPr>
              <a:t>3) использовать разные части речи для называния предметов, их признаков и действий.</a:t>
            </a:r>
          </a:p>
          <a:p>
            <a:r>
              <a:rPr lang="ru-RU" b="1" dirty="0" smtClean="0">
                <a:solidFill>
                  <a:srgbClr val="002060"/>
                </a:solidFill>
              </a:rPr>
              <a:t> 4)говорить эмоционально и интонационно богато, спокойным тоном.</a:t>
            </a:r>
          </a:p>
          <a:p>
            <a:endParaRPr lang="ru-RU" dirty="0" smtClean="0"/>
          </a:p>
          <a:p>
            <a:endParaRPr lang="ru-RU" dirty="0" smtClean="0"/>
          </a:p>
        </p:txBody>
      </p:sp>
    </p:spTree>
    <p:extLst>
      <p:ext uri="{BB962C8B-B14F-4D97-AF65-F5344CB8AC3E}">
        <p14:creationId xmlns:p14="http://schemas.microsoft.com/office/powerpoint/2010/main" val="1846524070"/>
      </p:ext>
    </p:extLst>
  </p:cSld>
  <p:clrMapOvr>
    <a:masterClrMapping/>
  </p:clrMapOvr>
  <mc:AlternateContent xmlns:mc="http://schemas.openxmlformats.org/markup-compatibility/2006" xmlns:p14="http://schemas.microsoft.com/office/powerpoint/2010/main">
    <mc:Choice Requires="p14">
      <p:transition spd="slow" p14:dur="1600" advTm="42000">
        <p14:conveyor dir="l"/>
      </p:transition>
    </mc:Choice>
    <mc:Fallback xmlns="">
      <p:transition spd="slow" advTm="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82240" y="-111467"/>
            <a:ext cx="6461760" cy="954107"/>
          </a:xfrm>
          <a:prstGeom prst="rect">
            <a:avLst/>
          </a:prstGeom>
        </p:spPr>
        <p:txBody>
          <a:bodyPr wrap="square">
            <a:spAutoFit/>
          </a:bodyPr>
          <a:lstStyle/>
          <a:p>
            <a:pPr algn="ctr"/>
            <a:r>
              <a:rPr lang="ru-RU" sz="2800" b="1" dirty="0" smtClean="0">
                <a:solidFill>
                  <a:srgbClr val="C00000"/>
                </a:solidFill>
              </a:rPr>
              <a:t>Использование развивающих дидактических игр.</a:t>
            </a:r>
            <a:endParaRPr lang="ru-RU" sz="2800" b="1" dirty="0">
              <a:solidFill>
                <a:srgbClr val="C00000"/>
              </a:solidFill>
            </a:endParaRPr>
          </a:p>
        </p:txBody>
      </p:sp>
      <p:sp>
        <p:nvSpPr>
          <p:cNvPr id="4" name="Прямоугольник 3"/>
          <p:cNvSpPr/>
          <p:nvPr/>
        </p:nvSpPr>
        <p:spPr>
          <a:xfrm>
            <a:off x="2682240" y="749909"/>
            <a:ext cx="6461760" cy="6001643"/>
          </a:xfrm>
          <a:prstGeom prst="rect">
            <a:avLst/>
          </a:prstGeom>
        </p:spPr>
        <p:txBody>
          <a:bodyPr wrap="square">
            <a:spAutoFit/>
          </a:bodyPr>
          <a:lstStyle/>
          <a:p>
            <a:r>
              <a:rPr lang="ru-RU" sz="1600" b="1" dirty="0" smtClean="0">
                <a:solidFill>
                  <a:srgbClr val="002060"/>
                </a:solidFill>
              </a:rPr>
              <a:t>В возрасте, когда ребёнок постепенно переходит от лепета к словам (1,5-2 года), можно начать играть с ним в полезные дидактические игры для развития речи: </a:t>
            </a:r>
          </a:p>
          <a:p>
            <a:r>
              <a:rPr lang="ru-RU" sz="1600" b="1" dirty="0" smtClean="0">
                <a:solidFill>
                  <a:srgbClr val="002060"/>
                </a:solidFill>
              </a:rPr>
              <a:t>1)«Какой это предмет?». Мама вынимает из мешочка заготовленную игрушку, описывает её, а потом предлагает описать малышу. </a:t>
            </a:r>
          </a:p>
          <a:p>
            <a:r>
              <a:rPr lang="ru-RU" sz="1600" b="1" dirty="0" smtClean="0">
                <a:solidFill>
                  <a:srgbClr val="002060"/>
                </a:solidFill>
              </a:rPr>
              <a:t>2)«Угадай, какая игрушка». Перед малышом лежат 3-4 игрушки. Мама описывает одну из них, а малыш угадывает её по описанию.</a:t>
            </a:r>
          </a:p>
          <a:p>
            <a:r>
              <a:rPr lang="ru-RU" sz="1600" b="1" dirty="0" smtClean="0">
                <a:solidFill>
                  <a:srgbClr val="002060"/>
                </a:solidFill>
              </a:rPr>
              <a:t>3) «Опиши куклу». Мама предлагает ребёнку описать куклу подробно.</a:t>
            </a:r>
          </a:p>
          <a:p>
            <a:r>
              <a:rPr lang="ru-RU" sz="1600" b="1" dirty="0" smtClean="0">
                <a:solidFill>
                  <a:srgbClr val="002060"/>
                </a:solidFill>
              </a:rPr>
              <a:t>4) «Таинственная коробка». Мама заблаговременно положила в яркую коробку тематические картинки. Малыш вынимает по одной картинке и описывает, что он видит. </a:t>
            </a:r>
          </a:p>
          <a:p>
            <a:r>
              <a:rPr lang="ru-RU" sz="1600" b="1" dirty="0" smtClean="0">
                <a:solidFill>
                  <a:srgbClr val="002060"/>
                </a:solidFill>
              </a:rPr>
              <a:t>5)«Скажи, какой предмет?». Малыш вынимает из коробки игрушки и называет их признаки (прилагательные).</a:t>
            </a:r>
          </a:p>
          <a:p>
            <a:r>
              <a:rPr lang="ru-RU" sz="1600" b="1" dirty="0" smtClean="0">
                <a:solidFill>
                  <a:srgbClr val="002060"/>
                </a:solidFill>
              </a:rPr>
              <a:t>6) «Чудесные кубики». Кроха бросает кубик с картинками. Какая картинка выпадает — малыш говорит, что он видит и даёт характеристику изображённому предмету. </a:t>
            </a:r>
          </a:p>
          <a:p>
            <a:r>
              <a:rPr lang="ru-RU" sz="1600" b="1" dirty="0" smtClean="0">
                <a:solidFill>
                  <a:srgbClr val="002060"/>
                </a:solidFill>
              </a:rPr>
              <a:t>7)«Где игрушка?». Мама раскладывает в комнате игрушки и предлагает ребёнку назвать, где каждая из них находится. Мама должна подсказать крохе, как правильно использовать слова «в», «на», «за», «под», «около», «рядом», «между», «справа», «слева».</a:t>
            </a:r>
          </a:p>
          <a:p>
            <a:r>
              <a:rPr lang="ru-RU" sz="1600" b="1" dirty="0" smtClean="0">
                <a:solidFill>
                  <a:srgbClr val="002060"/>
                </a:solidFill>
              </a:rPr>
              <a:t>8) «Открытка». Мама показывает ребёнку открытки с изображениями людей и животных, которые выполняют разные действия. Ребёнок должен назвать, какое действие изображено на открытке.</a:t>
            </a:r>
            <a:endParaRPr lang="ru-RU" sz="1600" b="1" dirty="0">
              <a:solidFill>
                <a:srgbClr val="002060"/>
              </a:solidFill>
            </a:endParaRPr>
          </a:p>
        </p:txBody>
      </p:sp>
    </p:spTree>
    <p:extLst>
      <p:ext uri="{BB962C8B-B14F-4D97-AF65-F5344CB8AC3E}">
        <p14:creationId xmlns:p14="http://schemas.microsoft.com/office/powerpoint/2010/main" val="3871203696"/>
      </p:ext>
    </p:extLst>
  </p:cSld>
  <p:clrMapOvr>
    <a:masterClrMapping/>
  </p:clrMapOvr>
  <p:transition spd="slow" advTm="4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shablon36">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blon36.pot [Режим совместимости]" id="{43EFE5C5-FD3D-466D-A2BC-BCC0A29F9E52}" vid="{A7208C54-F9BC-44AF-AFFA-A56B10946846}"/>
    </a:ext>
  </a:extLst>
</a:theme>
</file>

<file path=docProps/app.xml><?xml version="1.0" encoding="utf-8"?>
<Properties xmlns="http://schemas.openxmlformats.org/officeDocument/2006/extended-properties" xmlns:vt="http://schemas.openxmlformats.org/officeDocument/2006/docPropsVTypes">
  <Template>shablon36</Template>
  <TotalTime>247</TotalTime>
  <Words>1225</Words>
  <Application>Microsoft Office PowerPoint</Application>
  <PresentationFormat>Экран (4:3)</PresentationFormat>
  <Paragraphs>61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shablon36</vt:lpstr>
      <vt:lpstr>  Семинар-практикум                             «Развитие речи у дошкольников»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lpstr>Спасибо за внимание!</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Семинар–практикум: «Развитие речи у детей младшего дошкольного возраста»</dc:title>
  <dc:creator>7505</dc:creator>
  <cp:lastModifiedBy>kotenok0308@outlook.com</cp:lastModifiedBy>
  <cp:revision>34</cp:revision>
  <dcterms:created xsi:type="dcterms:W3CDTF">2015-06-05T13:54:07Z</dcterms:created>
  <dcterms:modified xsi:type="dcterms:W3CDTF">2017-04-30T17:42:02Z</dcterms:modified>
</cp:coreProperties>
</file>