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5" r:id="rId8"/>
    <p:sldId id="266" r:id="rId9"/>
    <p:sldId id="268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  <a:srgbClr val="CCCCFF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0" autoAdjust="0"/>
    <p:restoredTop sz="94570" autoAdjust="0"/>
  </p:normalViewPr>
  <p:slideViewPr>
    <p:cSldViewPr>
      <p:cViewPr varScale="1">
        <p:scale>
          <a:sx n="82" d="100"/>
          <a:sy n="82" d="100"/>
        </p:scale>
        <p:origin x="-1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299B7-0A0F-4B13-857F-C32B848FAA59}" type="datetimeFigureOut">
              <a:rPr lang="ru-RU"/>
              <a:pPr>
                <a:defRPr/>
              </a:pPr>
              <a:t>08.02.2012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43929-5E97-46FA-957F-D356AD3BF2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4BA06-7648-4F7B-8139-7AF3D2C8FA01}" type="datetimeFigureOut">
              <a:rPr lang="ru-RU"/>
              <a:pPr>
                <a:defRPr/>
              </a:pPr>
              <a:t>08.02.2012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E5E3E-696D-480F-A38D-2457250A7E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B0D0F-21B2-4665-8D15-0793AEF221F6}" type="datetimeFigureOut">
              <a:rPr lang="ru-RU"/>
              <a:pPr>
                <a:defRPr/>
              </a:pPr>
              <a:t>08.02.2012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4BA31-26D5-403A-A1E3-93845A65BB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39F0F-7F27-486D-A858-357686B157A9}" type="datetimeFigureOut">
              <a:rPr lang="ru-RU"/>
              <a:pPr>
                <a:defRPr/>
              </a:pPr>
              <a:t>08.02.2012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7E03C-8555-4D03-8091-061D8375BD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6885C-9E6A-496D-8897-54788D9AF192}" type="datetimeFigureOut">
              <a:rPr lang="ru-RU"/>
              <a:pPr>
                <a:defRPr/>
              </a:pPr>
              <a:t>08.02.2012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6A70F-529F-40AD-99FF-5AF9546AE9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C2BEB-74CF-4D4A-9549-1E2050AF781F}" type="datetimeFigureOut">
              <a:rPr lang="ru-RU"/>
              <a:pPr>
                <a:defRPr/>
              </a:pPr>
              <a:t>08.02.2012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07FC5-C5D8-4B41-8DAA-DED4D3E48C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31925-0E87-41A6-8F51-74C9A18DEDC1}" type="datetimeFigureOut">
              <a:rPr lang="ru-RU"/>
              <a:pPr>
                <a:defRPr/>
              </a:pPr>
              <a:t>08.02.2012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B827F-D089-447A-8D2B-B2FF61932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C6B8B-6F2D-4C95-B8B1-287C1A67E600}" type="datetimeFigureOut">
              <a:rPr lang="ru-RU"/>
              <a:pPr>
                <a:defRPr/>
              </a:pPr>
              <a:t>08.02.2012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B75AC-1F2C-4A2E-8A4D-A860D6E262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31B02-FFFB-4005-B21D-F1E455F5C39A}" type="datetimeFigureOut">
              <a:rPr lang="ru-RU"/>
              <a:pPr>
                <a:defRPr/>
              </a:pPr>
              <a:t>08.02.2012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A596B-AA1A-4974-A1C9-49FDFDC085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00EF0-7FE6-4335-B25C-EC9001FD1A40}" type="datetimeFigureOut">
              <a:rPr lang="ru-RU"/>
              <a:pPr>
                <a:defRPr/>
              </a:pPr>
              <a:t>08.02.2012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E0B05-9BC1-40C6-949B-73D4BF4920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16706-8E6F-4837-B829-BC8D3106ED85}" type="datetimeFigureOut">
              <a:rPr lang="ru-RU"/>
              <a:pPr>
                <a:defRPr/>
              </a:pPr>
              <a:t>08.02.2012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EAB45-082D-4B69-AAC2-23C7E93B6C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build="p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620848C-C9E8-464D-AE1D-62379B6C574A}" type="datetimeFigureOut">
              <a:rPr lang="ru-RU"/>
              <a:pPr>
                <a:defRPr/>
              </a:pPr>
              <a:t>08.02.2012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D5819E4-2F5A-4FFD-9B4E-913E515898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ransition>
    <p:wedge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User\&#1056;&#1072;&#1073;&#1086;&#1095;&#1080;&#1081;%20&#1089;&#1090;&#1086;&#1083;\Minusovki.MpTri.Net%20detskie_-_sport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User\&#1056;&#1072;&#1073;&#1086;&#1095;&#1080;&#1081;%20&#1089;&#1090;&#1086;&#1083;\Minusovki.MpTri.Net%20detskie_-_sport.mp3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i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роценты.  Решение задач </a:t>
            </a:r>
            <a:r>
              <a:rPr lang="ru-RU" i="1" spc="5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i="1" spc="5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проценты</a:t>
            </a:r>
            <a:r>
              <a:rPr lang="ru-RU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i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1750" y="4714875"/>
            <a:ext cx="4000500" cy="1428750"/>
          </a:xfrm>
        </p:spPr>
        <p:txBody>
          <a:bodyPr>
            <a:normAutofit/>
          </a:bodyPr>
          <a:lstStyle/>
          <a:p>
            <a:pPr marR="0" algn="ctr">
              <a:lnSpc>
                <a:spcPct val="80000"/>
              </a:lnSpc>
            </a:pPr>
            <a:r>
              <a:rPr lang="ru-RU" sz="2000" smtClean="0"/>
              <a:t>Анферова Гульнара Мавруровна</a:t>
            </a:r>
          </a:p>
          <a:p>
            <a:pPr marR="0" algn="ctr">
              <a:lnSpc>
                <a:spcPct val="80000"/>
              </a:lnSpc>
            </a:pPr>
            <a:r>
              <a:rPr lang="ru-RU" sz="2000" smtClean="0"/>
              <a:t>Учитель математики МБОУ Башкирский лицей </a:t>
            </a:r>
          </a:p>
          <a:p>
            <a:pPr marR="0" algn="ctr">
              <a:lnSpc>
                <a:spcPct val="80000"/>
              </a:lnSpc>
            </a:pPr>
            <a:r>
              <a:rPr lang="ru-RU" sz="2000" smtClean="0"/>
              <a:t>им.М Бурангулова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3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ru-RU" i="1" smtClean="0"/>
              <a:t>Проверь домашнюю работу!</a:t>
            </a:r>
            <a:endParaRPr lang="ru-RU" smtClean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>
            <a:normAutofit fontScale="6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№ 414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1)0,75</a:t>
            </a:r>
            <a:r>
              <a:rPr lang="ar-AE" sz="2800" dirty="0" smtClean="0">
                <a:latin typeface="Times New Roman" pitchFamily="18" charset="0"/>
                <a:cs typeface="Times New Roman" pitchFamily="18" charset="0"/>
              </a:rPr>
              <a:t>۟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·120=90(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.)-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освоено.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2)Пусть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домов построено деревянных, тогда 0,2х домов – кирпичных.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х+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0,2х=90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1,2х=90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х=90: 1,2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х=75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75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домов- деревянных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3)0,2·75=15(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)-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кирпичных.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4)15:120·100%=12,5%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Ответ: построено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кирпичных домов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12,5%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составляет число кирпичных домов от числа всех выделенных участков</a:t>
            </a:r>
            <a:endParaRPr lang="ru-RU" sz="32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208438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ru-RU" sz="13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№ 420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1)4,2·3,5=14,7(м</a:t>
            </a:r>
            <a:r>
              <a:rPr lang="ru-RU" sz="2000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)-площадь участ.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2)14.7&lt;15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3)0,1·20=2(р)-налог за 1 м</a:t>
            </a:r>
            <a:r>
              <a:rPr lang="ru-RU" sz="2000" baseline="3000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4)14,7·2=29,4(руб)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29,4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руб. ежегодный налог.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0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0" name="Рисунок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4143375"/>
            <a:ext cx="38576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smtClean="0"/>
              <a:t>Устно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Сколько составляют :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а)200% от 15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4% от 25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в)15% от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Найдите число, если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70% его составляют 0,7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12,5% его составляют 25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в) 300% его составляют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3.На сколько %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а)100 меньше ,чем 250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б)250 больше, чем 100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4716463" y="2205038"/>
            <a:ext cx="3673475" cy="98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5000"/>
              </a:lnSpc>
              <a:spcBef>
                <a:spcPct val="40000"/>
              </a:spcBef>
            </a:pPr>
            <a:r>
              <a:rPr lang="ru-RU" sz="2400">
                <a:latin typeface="Times New Roman" pitchFamily="18" charset="0"/>
              </a:rPr>
              <a:t>Ответ:  а)30</a:t>
            </a:r>
          </a:p>
          <a:p>
            <a:pPr>
              <a:lnSpc>
                <a:spcPct val="55000"/>
              </a:lnSpc>
              <a:spcBef>
                <a:spcPct val="40000"/>
              </a:spcBef>
            </a:pPr>
            <a:r>
              <a:rPr lang="ru-RU" sz="2400">
                <a:latin typeface="Times New Roman" pitchFamily="18" charset="0"/>
              </a:rPr>
              <a:t>	б) 1</a:t>
            </a:r>
          </a:p>
          <a:p>
            <a:pPr>
              <a:lnSpc>
                <a:spcPct val="55000"/>
              </a:lnSpc>
              <a:spcBef>
                <a:spcPct val="40000"/>
              </a:spcBef>
            </a:pPr>
            <a:r>
              <a:rPr lang="ru-RU" sz="2400">
                <a:latin typeface="Times New Roman" pitchFamily="18" charset="0"/>
              </a:rPr>
              <a:t>	в) 0,15</a:t>
            </a:r>
            <a:r>
              <a:rPr lang="en-US" sz="2400">
                <a:latin typeface="Times New Roman" pitchFamily="18" charset="0"/>
              </a:rPr>
              <a:t>m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716463" y="3573463"/>
            <a:ext cx="381635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45000"/>
              </a:spcBef>
            </a:pPr>
            <a:r>
              <a:rPr lang="be-BY" sz="2400">
                <a:latin typeface="Times New Roman" pitchFamily="18" charset="0"/>
              </a:rPr>
              <a:t>Ответ: а) 1</a:t>
            </a:r>
          </a:p>
          <a:p>
            <a:pPr>
              <a:lnSpc>
                <a:spcPct val="70000"/>
              </a:lnSpc>
              <a:spcBef>
                <a:spcPct val="45000"/>
              </a:spcBef>
            </a:pPr>
            <a:r>
              <a:rPr lang="be-BY" sz="2400">
                <a:latin typeface="Times New Roman" pitchFamily="18" charset="0"/>
              </a:rPr>
              <a:t>	б) 200</a:t>
            </a:r>
          </a:p>
          <a:p>
            <a:pPr>
              <a:lnSpc>
                <a:spcPct val="70000"/>
              </a:lnSpc>
              <a:spcBef>
                <a:spcPct val="45000"/>
              </a:spcBef>
            </a:pPr>
            <a:r>
              <a:rPr lang="be-BY" sz="2400">
                <a:latin typeface="Times New Roman" pitchFamily="18" charset="0"/>
              </a:rPr>
              <a:t>	в) </a:t>
            </a:r>
            <a:r>
              <a:rPr lang="be-BY" sz="2400">
                <a:latin typeface="Times New Roman" pitchFamily="18" charset="0"/>
                <a:cs typeface="Arial" charset="0"/>
              </a:rPr>
              <a:t>⅓</a:t>
            </a:r>
            <a:r>
              <a:rPr lang="en-US" sz="2400">
                <a:latin typeface="Times New Roman" pitchFamily="18" charset="0"/>
                <a:cs typeface="Arial" charset="0"/>
              </a:rPr>
              <a:t> k</a:t>
            </a:r>
            <a:endParaRPr lang="be-BY" sz="2400">
              <a:latin typeface="Times New Roman" pitchFamily="18" charset="0"/>
              <a:cs typeface="Arial" charset="0"/>
            </a:endParaRP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4932363" y="5229225"/>
            <a:ext cx="2735262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Ответ: а) 60%</a:t>
            </a:r>
          </a:p>
          <a:p>
            <a:pPr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	б) 150%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3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algn="ctr"/>
            <a:r>
              <a:rPr lang="ru-RU" i="1" smtClean="0"/>
              <a:t>Групповая работа</a:t>
            </a:r>
          </a:p>
        </p:txBody>
      </p:sp>
      <p:sp>
        <p:nvSpPr>
          <p:cNvPr id="16386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1гр.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На строительство загородного дома компания потратила 75000 рублей, а продала этот дом за 101250 руб. Сколько % составила прибыль строительной компании</a:t>
            </a:r>
          </a:p>
          <a:p>
            <a:pPr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2гр.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Цена на магнитофоны в январе увеличилась на 25% и составила 1600 рублей, а в феврале увеличилась еще на 15%. Сколько стоил магнитофон до подорожания и сколько он стал стоить в феврале?</a:t>
            </a:r>
          </a:p>
          <a:p>
            <a:endParaRPr lang="ru-RU" sz="2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3гр.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Одну сторону прямоугольника увеличили на 40%, а другую уменьшили на 70%.Как изменилась площадь прямоугольника и на сколько процентов?</a:t>
            </a:r>
          </a:p>
          <a:p>
            <a:pPr>
              <a:buFont typeface="Wingdings 2" pitchFamily="18" charset="2"/>
              <a:buNone/>
            </a:pPr>
            <a:r>
              <a:rPr lang="ru-RU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4гр.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Собаки Отгадай и Угадай соревновались в беге. Прыжок Угадая  на 30% короче, чем прыжок Отгадая, но зато он успевает за то же время делать на 30% прыжков больше, чем Отгадай. Кто из них победит в соревнованиях?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86" name="Group 78"/>
          <p:cNvGraphicFramePr>
            <a:graphicFrameLocks noGrp="1"/>
          </p:cNvGraphicFramePr>
          <p:nvPr/>
        </p:nvGraphicFramePr>
        <p:xfrm>
          <a:off x="642938" y="1397000"/>
          <a:ext cx="8001000" cy="2533651"/>
        </p:xfrm>
        <a:graphic>
          <a:graphicData uri="http://schemas.openxmlformats.org/drawingml/2006/table">
            <a:tbl>
              <a:tblPr/>
              <a:tblGrid>
                <a:gridCol w="2000250"/>
                <a:gridCol w="2000250"/>
                <a:gridCol w="2000250"/>
                <a:gridCol w="2000250"/>
              </a:tblGrid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ДЛИНА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ШИРИНА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ПЛОЩАДЬ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СТАРЫЙ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1082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НОВЫЙ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12500">
                <a:srgbClr val="FF6633"/>
              </a:gs>
              <a:gs pos="25000">
                <a:srgbClr val="FFFF00"/>
              </a:gs>
              <a:gs pos="37500">
                <a:srgbClr val="01A78F"/>
              </a:gs>
              <a:gs pos="50000">
                <a:srgbClr val="3366FF"/>
              </a:gs>
              <a:gs pos="62500">
                <a:srgbClr val="01A78F"/>
              </a:gs>
              <a:gs pos="75000">
                <a:srgbClr val="FFFF00"/>
              </a:gs>
              <a:gs pos="87500">
                <a:srgbClr val="FF6633"/>
              </a:gs>
              <a:gs pos="100000">
                <a:srgbClr val="FF33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8434" name="WordArt 5"/>
          <p:cNvSpPr>
            <a:spLocks noChangeArrowheads="1" noChangeShapeType="1" noTextEdit="1"/>
          </p:cNvSpPr>
          <p:nvPr/>
        </p:nvSpPr>
        <p:spPr bwMode="auto">
          <a:xfrm>
            <a:off x="838200" y="2362200"/>
            <a:ext cx="7543800" cy="2057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22501">
                      <a:srgbClr val="FF7A00"/>
                    </a:gs>
                    <a:gs pos="35001">
                      <a:srgbClr val="FF0300"/>
                    </a:gs>
                    <a:gs pos="50000">
                      <a:srgbClr val="4D0808"/>
                    </a:gs>
                    <a:gs pos="64999">
                      <a:srgbClr val="FF0300"/>
                    </a:gs>
                    <a:gs pos="77499">
                      <a:srgbClr val="FF7A00"/>
                    </a:gs>
                    <a:gs pos="100000">
                      <a:srgbClr val="FFF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ФИЗМИНУТКА</a:t>
            </a:r>
          </a:p>
        </p:txBody>
      </p:sp>
      <p:pic>
        <p:nvPicPr>
          <p:cNvPr id="18435" name="Picture 6" descr="BD13713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609600"/>
            <a:ext cx="15033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7" descr="BD13751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0" y="4800600"/>
            <a:ext cx="1905000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Minusovki.MpTri.Net detskie_-_spor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6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12500">
                <a:srgbClr val="FF6633"/>
              </a:gs>
              <a:gs pos="25000">
                <a:srgbClr val="FFFF00"/>
              </a:gs>
              <a:gs pos="37500">
                <a:srgbClr val="01A78F"/>
              </a:gs>
              <a:gs pos="50000">
                <a:srgbClr val="3366FF"/>
              </a:gs>
              <a:gs pos="62500">
                <a:srgbClr val="01A78F"/>
              </a:gs>
              <a:gs pos="75000">
                <a:srgbClr val="FFFF00"/>
              </a:gs>
              <a:gs pos="87500">
                <a:srgbClr val="FF6633"/>
              </a:gs>
              <a:gs pos="100000">
                <a:srgbClr val="FF33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>
                <a:latin typeface="Constantia" pitchFamily="18" charset="0"/>
              </a:rPr>
              <a:t>МЫ ТУРИСТЫ, МЫ В ПУТИ</a:t>
            </a:r>
          </a:p>
          <a:p>
            <a:pPr algn="ctr"/>
            <a:r>
              <a:rPr lang="ru-RU" sz="3200">
                <a:latin typeface="Constantia" pitchFamily="18" charset="0"/>
              </a:rPr>
              <a:t>ВЕСЕЛЕЙ ШАГАЙТЕ НОГИ.</a:t>
            </a:r>
          </a:p>
          <a:p>
            <a:pPr algn="ctr"/>
            <a:r>
              <a:rPr lang="ru-RU" sz="3200">
                <a:latin typeface="Constantia" pitchFamily="18" charset="0"/>
              </a:rPr>
              <a:t>ЛЕГЧЕ ВЫДОХ, ГЛУБЖЕ ВДОХ.</a:t>
            </a:r>
          </a:p>
          <a:p>
            <a:pPr algn="ctr"/>
            <a:r>
              <a:rPr lang="ru-RU" sz="3200">
                <a:latin typeface="Constantia" pitchFamily="18" charset="0"/>
              </a:rPr>
              <a:t>ПУТЬ НЕБЛИЗОК, НЕДАЛЕК.</a:t>
            </a:r>
          </a:p>
          <a:p>
            <a:pPr algn="ctr"/>
            <a:r>
              <a:rPr lang="ru-RU" sz="3200">
                <a:latin typeface="Constantia" pitchFamily="18" charset="0"/>
              </a:rPr>
              <a:t>ВПЕРЕДИ ТЕЧЕТ РУЧЕЙ,</a:t>
            </a:r>
          </a:p>
          <a:p>
            <a:pPr algn="ctr"/>
            <a:r>
              <a:rPr lang="ru-RU" sz="3200">
                <a:latin typeface="Constantia" pitchFamily="18" charset="0"/>
              </a:rPr>
              <a:t>ПЕРЕПРЫГНЕМ ПОСКОРЕЙ</a:t>
            </a:r>
            <a:r>
              <a:rPr lang="ru-RU">
                <a:latin typeface="Constantia" pitchFamily="18" charset="0"/>
              </a:rPr>
              <a:t>.</a:t>
            </a:r>
          </a:p>
        </p:txBody>
      </p:sp>
      <p:sp>
        <p:nvSpPr>
          <p:cNvPr id="19458" name="WordArt 5"/>
          <p:cNvSpPr>
            <a:spLocks noChangeArrowheads="1" noChangeShapeType="1" noTextEdit="1"/>
          </p:cNvSpPr>
          <p:nvPr/>
        </p:nvSpPr>
        <p:spPr bwMode="auto">
          <a:xfrm>
            <a:off x="642938" y="2500313"/>
            <a:ext cx="7543800" cy="2057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0"/>
                <a:gd name="adj2" fmla="val 0"/>
              </a:avLst>
            </a:prstTxWarp>
          </a:bodyPr>
          <a:lstStyle/>
          <a:p>
            <a:pPr algn="ctr"/>
            <a:endParaRPr lang="ru-RU" sz="3600" b="1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200"/>
                  </a:gs>
                  <a:gs pos="22501">
                    <a:srgbClr val="FF7A00"/>
                  </a:gs>
                  <a:gs pos="35001">
                    <a:srgbClr val="FF0300"/>
                  </a:gs>
                  <a:gs pos="50000">
                    <a:srgbClr val="4D0808"/>
                  </a:gs>
                  <a:gs pos="64999">
                    <a:srgbClr val="FF0300"/>
                  </a:gs>
                  <a:gs pos="77499">
                    <a:srgbClr val="FF7A00"/>
                  </a:gs>
                  <a:gs pos="100000">
                    <a:srgbClr val="FFF200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9459" name="Picture 6" descr="BD13713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609600"/>
            <a:ext cx="15033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7" descr="BD13751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0" y="4800600"/>
            <a:ext cx="1905000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Minusovki.MpTri.Net detskie_-_spor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6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357298"/>
            <a:ext cx="7772400" cy="1362456"/>
          </a:xfrm>
        </p:spPr>
        <p:txBody>
          <a:bodyPr/>
          <a:lstStyle/>
          <a:p>
            <a:pPr algn="ctr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400" b="0" smtClean="0">
                <a:latin typeface="Times New Roman" pitchFamily="18" charset="0"/>
                <a:cs typeface="Times New Roman" pitchFamily="18" charset="0"/>
              </a:rPr>
              <a:t>ПОВТОРЕНИЕ</a:t>
            </a:r>
            <a:r>
              <a:rPr sz="4400" b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sz="4400" b="0" smtClean="0">
                <a:latin typeface="Times New Roman" pitchFamily="18" charset="0"/>
                <a:cs typeface="Times New Roman" pitchFamily="18" charset="0"/>
              </a:rPr>
            </a:br>
            <a:endParaRPr lang="ru-RU" sz="4400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2938463"/>
          </a:xfrm>
        </p:spPr>
        <p:txBody>
          <a:bodyPr/>
          <a:lstStyle/>
          <a:p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                1) №495</a:t>
            </a:r>
          </a:p>
          <a:p>
            <a:pPr algn="ctr"/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2) РЕШИТЬ УРАВНЕНИЕ  </a:t>
            </a:r>
          </a:p>
          <a:p>
            <a:pPr algn="ctr"/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( 0.02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y + 2, 5) </a:t>
            </a: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1,3+ 2,7=8,5</a:t>
            </a:r>
            <a:endParaRPr lang="ru-RU" sz="320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1500174"/>
            <a:ext cx="2212848" cy="1259443"/>
          </a:xfrm>
        </p:spPr>
        <p:txBody>
          <a:bodyPr/>
          <a:lstStyle/>
          <a:p>
            <a:pPr algn="ctr"/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214282" y="2828785"/>
            <a:ext cx="2786082" cy="2179320"/>
          </a:xfrm>
        </p:spPr>
        <p:txBody>
          <a:bodyPr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№ 490, 491.</a:t>
            </a:r>
          </a:p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Решить уравнение:</a:t>
            </a:r>
          </a:p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(5¼ - 0,03х):1,5+1,06=2,72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8872" r="8872"/>
          <a:stretch>
            <a:fillRect/>
          </a:stretch>
        </p:blipFill>
        <p:spPr bwMode="auto">
          <a:xfrm rot="404424">
            <a:off x="2875317" y="979958"/>
            <a:ext cx="5996912" cy="430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 rot="294809">
            <a:off x="4635277" y="3439061"/>
            <a:ext cx="2380394" cy="557627"/>
          </a:xfrm>
          <a:prstGeom prst="rect">
            <a:avLst/>
          </a:prstGeom>
          <a:noFill/>
        </p:spPr>
        <p:txBody>
          <a:bodyPr wrap="square" rtlCol="0">
            <a:prstTxWarp prst="textChevron">
              <a:avLst>
                <a:gd name="adj" fmla="val 29135"/>
              </a:avLst>
            </a:prstTxWarp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Спасибо за урок!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487</TotalTime>
  <Words>387</Words>
  <Application>Microsoft Office PowerPoint</Application>
  <PresentationFormat>Экран (4:3)</PresentationFormat>
  <Paragraphs>74</Paragraphs>
  <Slides>9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Проценты.  Решение задач на проценты.</vt:lpstr>
      <vt:lpstr>Проверь домашнюю работу!</vt:lpstr>
      <vt:lpstr>Устно</vt:lpstr>
      <vt:lpstr>Групповая работа</vt:lpstr>
      <vt:lpstr>Слайд 5</vt:lpstr>
      <vt:lpstr>Слайд 6</vt:lpstr>
      <vt:lpstr>Слайд 7</vt:lpstr>
      <vt:lpstr>ПОВТОРЕНИЕ </vt:lpstr>
      <vt:lpstr>ДОМАШНЕЕ ЗАДАНИЕ: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Проценты.  Решение задач на поценты</dc:title>
  <dc:creator>User</dc:creator>
  <cp:lastModifiedBy>User</cp:lastModifiedBy>
  <cp:revision>49</cp:revision>
  <dcterms:created xsi:type="dcterms:W3CDTF">2011-10-24T04:34:30Z</dcterms:created>
  <dcterms:modified xsi:type="dcterms:W3CDTF">2012-02-08T19:31:07Z</dcterms:modified>
</cp:coreProperties>
</file>