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 autoAdjust="0"/>
    <p:restoredTop sz="9461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_Helver(15%) Bashkir" pitchFamily="34" charset="0"/>
              </a:rPr>
              <a:t>Ял </a:t>
            </a:r>
            <a:r>
              <a:rPr lang="ru-RU" dirty="0" err="1" smtClean="0">
                <a:solidFill>
                  <a:srgbClr val="FF0000"/>
                </a:solidFill>
                <a:latin typeface="a_Helver(15%) Bashkir" pitchFamily="34" charset="0"/>
              </a:rPr>
              <a:t>ит</a:t>
            </a:r>
            <a:r>
              <a:rPr lang="be-BY" dirty="0" smtClean="0">
                <a:solidFill>
                  <a:srgbClr val="FF0000"/>
                </a:solidFill>
                <a:latin typeface="a_Helver(15%) Bashkir" pitchFamily="34" charset="0"/>
              </a:rPr>
              <a:t>әйек бергәләп !</a:t>
            </a:r>
            <a:endParaRPr lang="ru-RU" dirty="0">
              <a:solidFill>
                <a:srgbClr val="FF0000"/>
              </a:solidFill>
              <a:latin typeface="a_Helver(15%) Bashkir" pitchFamily="34" charset="0"/>
            </a:endParaRPr>
          </a:p>
        </p:txBody>
      </p:sp>
      <p:pic>
        <p:nvPicPr>
          <p:cNvPr id="7" name="Содержимое 6" descr="играющ дет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550" y="1600200"/>
            <a:ext cx="5666899" cy="4525963"/>
          </a:xfrm>
          <a:prstGeom prst="smileyFac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>
                <a:solidFill>
                  <a:srgbClr val="FF0000"/>
                </a:solidFill>
              </a:rPr>
              <a:t>Бала нимә эшләй?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ладушки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500164"/>
            <a:ext cx="4572032" cy="4572032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sz="4900" dirty="0" smtClean="0">
                <a:solidFill>
                  <a:srgbClr val="FF0000"/>
                </a:solidFill>
                <a:latin typeface="a_Helver(15%) Bashkir" pitchFamily="34" charset="0"/>
              </a:rPr>
              <a:t>Хәрәкәттәр</a:t>
            </a:r>
            <a:r>
              <a:rPr lang="be-BY" dirty="0" smtClean="0">
                <a:solidFill>
                  <a:srgbClr val="FF0000"/>
                </a:solidFill>
                <a:latin typeface="a_Helver(15%) Bashkir" pitchFamily="34" charset="0"/>
              </a:rPr>
              <a:t> эшләп шиғырҙы  уҡығыҙ</a:t>
            </a:r>
            <a:endParaRPr lang="ru-RU" dirty="0">
              <a:solidFill>
                <a:srgbClr val="FF0000"/>
              </a:solidFill>
              <a:latin typeface="a_Helver(15%) Bashkir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e-BY" dirty="0" smtClean="0">
                <a:solidFill>
                  <a:srgbClr val="0070C0"/>
                </a:solidFill>
                <a:latin typeface="a_Timer(15%) Bashkir" pitchFamily="18" charset="-52"/>
              </a:rPr>
              <a:t>Сәп-сәп сәпәкәй,</a:t>
            </a:r>
          </a:p>
          <a:p>
            <a:pPr algn="ctr">
              <a:buNone/>
            </a:pPr>
            <a:r>
              <a:rPr lang="be-BY" dirty="0" smtClean="0">
                <a:solidFill>
                  <a:srgbClr val="0070C0"/>
                </a:solidFill>
                <a:latin typeface="a_Timer(15%) Bashkir" pitchFamily="18" charset="-52"/>
              </a:rPr>
              <a:t>Минең ҡустым бәләкәй,</a:t>
            </a:r>
          </a:p>
          <a:p>
            <a:pPr algn="ctr">
              <a:buNone/>
            </a:pPr>
            <a:r>
              <a:rPr lang="be-BY" dirty="0" smtClean="0">
                <a:solidFill>
                  <a:srgbClr val="0070C0"/>
                </a:solidFill>
                <a:latin typeface="a_Timer(15%) Bashkir" pitchFamily="18" charset="-52"/>
              </a:rPr>
              <a:t>Ҡулын күтәргән була, </a:t>
            </a:r>
          </a:p>
          <a:p>
            <a:pPr algn="ctr">
              <a:buNone/>
            </a:pPr>
            <a:r>
              <a:rPr lang="be-BY" dirty="0" smtClean="0">
                <a:solidFill>
                  <a:srgbClr val="0070C0"/>
                </a:solidFill>
                <a:latin typeface="a_Timer(15%) Bashkir" pitchFamily="18" charset="-52"/>
              </a:rPr>
              <a:t>Сәпәкәй иткән була.</a:t>
            </a:r>
            <a:endParaRPr lang="ru-RU" dirty="0">
              <a:solidFill>
                <a:srgbClr val="0070C0"/>
              </a:solidFill>
              <a:latin typeface="a_Timer(15%) Bashkir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солнышко.jpe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 flipH="1">
            <a:off x="5786446" y="285728"/>
            <a:ext cx="2357454" cy="2471755"/>
          </a:xfrm>
          <a:prstGeom prst="flowChartProcess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428728" y="1571612"/>
            <a:ext cx="4857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e-BY" sz="2800" dirty="0" smtClean="0">
                <a:solidFill>
                  <a:srgbClr val="0070C0"/>
                </a:solidFill>
                <a:latin typeface="a_Helver(15%) Bashkir" pitchFamily="34" charset="0"/>
              </a:rPr>
              <a:t>Бер-ике, беҙ баҫтыҡ,</a:t>
            </a:r>
          </a:p>
          <a:p>
            <a:pPr algn="just"/>
            <a:r>
              <a:rPr lang="be-BY" sz="2800" dirty="0" smtClean="0">
                <a:solidFill>
                  <a:srgbClr val="0070C0"/>
                </a:solidFill>
                <a:latin typeface="a_Helver(15%) Bashkir" pitchFamily="34" charset="0"/>
              </a:rPr>
              <a:t>Сәп-сәп итеп ҡул  саптыҡ,</a:t>
            </a:r>
          </a:p>
          <a:p>
            <a:pPr algn="just"/>
            <a:r>
              <a:rPr lang="be-BY" sz="2800" dirty="0" smtClean="0">
                <a:solidFill>
                  <a:srgbClr val="0070C0"/>
                </a:solidFill>
                <a:latin typeface="a_Helver(15%) Bashkir" pitchFamily="34" charset="0"/>
              </a:rPr>
              <a:t>Сәп-сәп итеп ҡул  саптыҡ,</a:t>
            </a:r>
          </a:p>
          <a:p>
            <a:pPr algn="just"/>
            <a:r>
              <a:rPr lang="be-BY" sz="2800" dirty="0" smtClean="0">
                <a:solidFill>
                  <a:srgbClr val="0070C0"/>
                </a:solidFill>
                <a:latin typeface="a_Helver(15%) Bashkir" pitchFamily="34" charset="0"/>
              </a:rPr>
              <a:t>Аяҡтарҙы бер урында</a:t>
            </a:r>
          </a:p>
          <a:p>
            <a:pPr algn="just"/>
            <a:r>
              <a:rPr lang="be-BY" sz="2800" dirty="0" smtClean="0">
                <a:solidFill>
                  <a:srgbClr val="0070C0"/>
                </a:solidFill>
                <a:latin typeface="a_Helver(15%) Bashkir" pitchFamily="34" charset="0"/>
              </a:rPr>
              <a:t>Тып-тып-тып итеп баҫтыҡ,</a:t>
            </a:r>
          </a:p>
          <a:p>
            <a:pPr algn="just"/>
            <a:r>
              <a:rPr lang="be-BY" sz="2800" dirty="0" smtClean="0">
                <a:solidFill>
                  <a:srgbClr val="0070C0"/>
                </a:solidFill>
                <a:latin typeface="a_Helver(15%) Bashkir" pitchFamily="34" charset="0"/>
              </a:rPr>
              <a:t>Тып-тып-тып итеп баҫтыҡ,</a:t>
            </a:r>
          </a:p>
          <a:p>
            <a:pPr algn="just"/>
            <a:r>
              <a:rPr lang="be-BY" sz="2800" dirty="0" smtClean="0">
                <a:solidFill>
                  <a:srgbClr val="0070C0"/>
                </a:solidFill>
                <a:latin typeface="a_Helver(15%) Bashkir" pitchFamily="34" charset="0"/>
              </a:rPr>
              <a:t>Ултырҙыҡ,ҡабат баҫтыҡ,</a:t>
            </a:r>
          </a:p>
          <a:p>
            <a:pPr algn="just"/>
            <a:r>
              <a:rPr lang="be-BY" sz="2800" dirty="0" smtClean="0">
                <a:solidFill>
                  <a:srgbClr val="0070C0"/>
                </a:solidFill>
                <a:latin typeface="a_Helver(15%) Bashkir" pitchFamily="34" charset="0"/>
              </a:rPr>
              <a:t>Тыныс ҡына ултырҙыҡ.</a:t>
            </a:r>
            <a:endParaRPr lang="ru-RU" sz="2800" dirty="0">
              <a:solidFill>
                <a:srgbClr val="0070C0"/>
              </a:solidFill>
              <a:latin typeface="a_Helver(15%) Bashki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4429132"/>
            <a:ext cx="6335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400" dirty="0" smtClean="0">
                <a:solidFill>
                  <a:srgbClr val="FF0000"/>
                </a:solidFill>
                <a:latin typeface="a_Helver(15%) Bashkir" pitchFamily="34" charset="0"/>
              </a:rPr>
              <a:t>Әҙерәк ял иттегеҙме?</a:t>
            </a:r>
            <a:endParaRPr lang="ru-RU" sz="4400" dirty="0">
              <a:solidFill>
                <a:srgbClr val="FF0000"/>
              </a:solidFill>
              <a:latin typeface="a_Helver(15%) Bashkir" pitchFamily="34" charset="0"/>
            </a:endParaRPr>
          </a:p>
        </p:txBody>
      </p:sp>
      <p:pic>
        <p:nvPicPr>
          <p:cNvPr id="4" name="Рисунок 3" descr="смайлик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28604"/>
            <a:ext cx="3571899" cy="3571899"/>
          </a:xfrm>
          <a:prstGeom prst="ellipse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65</Words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Ял итәйек бергәләп !</vt:lpstr>
      <vt:lpstr>Бала нимә эшләй?</vt:lpstr>
      <vt:lpstr>Хәрәкәттәр эшләп шиғырҙы  уҡығыҙ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Ял итәйек бергәләп !</dc:title>
  <cp:lastModifiedBy>SamLab.ws</cp:lastModifiedBy>
  <cp:revision>12</cp:revision>
  <dcterms:modified xsi:type="dcterms:W3CDTF">2014-01-12T19:56:13Z</dcterms:modified>
</cp:coreProperties>
</file>