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70" r:id="rId5"/>
    <p:sldId id="268" r:id="rId6"/>
    <p:sldId id="266" r:id="rId7"/>
    <p:sldId id="263" r:id="rId8"/>
    <p:sldId id="265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9FFB-BDAB-4048-B1E0-098464A55CF2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574C5-3662-4478-808A-1D253D60E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b="56300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9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олна 20"/>
          <p:cNvSpPr/>
          <p:nvPr/>
        </p:nvSpPr>
        <p:spPr>
          <a:xfrm>
            <a:off x="1187624" y="696261"/>
            <a:ext cx="6696744" cy="5472608"/>
          </a:xfrm>
          <a:prstGeom prst="wav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22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E1F6"/>
              </a:clrFrom>
              <a:clrTo>
                <a:srgbClr val="D2E1F6">
                  <a:alpha val="0"/>
                </a:srgbClr>
              </a:clrTo>
            </a:clrChange>
            <a:lum bright="-10000" contrast="40000"/>
          </a:blip>
          <a:srcRect l="57104"/>
          <a:stretch>
            <a:fillRect/>
          </a:stretch>
        </p:blipFill>
        <p:spPr bwMode="auto">
          <a:xfrm>
            <a:off x="1259632" y="2852936"/>
            <a:ext cx="1224136" cy="1943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http://letito.ru/image/data/catalog01/079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164288" y="1844824"/>
            <a:ext cx="582856" cy="57606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9632" y="1844824"/>
            <a:ext cx="6487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«Детский сад «Лукоморье» </a:t>
            </a:r>
          </a:p>
          <a:p>
            <a:pPr algn="ctr"/>
            <a:r>
              <a:rPr lang="ru-RU" dirty="0" smtClean="0"/>
              <a:t>структурное подразделение «Родничок»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314096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по художественно-эстетическому развитию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«ОБРАЗ СНЕГУРОЧКИ В ИСКУССТВЕ»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40052" y="4653136"/>
            <a:ext cx="2844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Подготовили и провели воспитатели старшей группы №4</a:t>
            </a:r>
          </a:p>
          <a:p>
            <a:pPr algn="r"/>
            <a:r>
              <a:rPr lang="ru-RU" dirty="0" err="1" smtClean="0"/>
              <a:t>Бурдина</a:t>
            </a:r>
            <a:r>
              <a:rPr lang="ru-RU" dirty="0" smtClean="0"/>
              <a:t> Е.С.,</a:t>
            </a:r>
          </a:p>
          <a:p>
            <a:pPr algn="r"/>
            <a:r>
              <a:rPr lang="ru-RU" dirty="0" err="1" smtClean="0"/>
              <a:t>Живайкина</a:t>
            </a:r>
            <a:r>
              <a:rPr lang="ru-RU" dirty="0" smtClean="0"/>
              <a:t> О.С.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print"/>
          <a:srcRect b="57317"/>
          <a:stretch>
            <a:fillRect/>
          </a:stretch>
        </p:blipFill>
        <p:spPr bwMode="auto">
          <a:xfrm>
            <a:off x="0" y="267953"/>
            <a:ext cx="9144000" cy="666936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2" descr="http://letito.ru/image/data/catalog01/0795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812360" y="620688"/>
            <a:ext cx="655714" cy="648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3140968"/>
            <a:ext cx="9556591" cy="110799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  <a:latin typeface="+mj-lt"/>
              </a:rPr>
              <a:t>СПАСИБО ЗА ВНИМАНИЕ!</a:t>
            </a:r>
            <a:endParaRPr lang="ru-RU" sz="6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7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print"/>
          <a:srcRect b="573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997839"/>
            <a:ext cx="640871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/>
              <a:t>ЦЕЛЬ ПРОЕКТА:</a:t>
            </a:r>
          </a:p>
          <a:p>
            <a:pPr algn="ctr"/>
            <a:endParaRPr lang="ru-RU" b="1" i="1" u="sng" dirty="0"/>
          </a:p>
          <a:p>
            <a:pPr algn="just"/>
            <a:r>
              <a:rPr lang="ru-RU" sz="2000" b="1" i="1" dirty="0"/>
              <a:t>Исследовать историю возникновения образа Снегурочки и отношение к ней нашего народа. Познакомиться с произведениями литературы, живописи и музыки о Снегурочке. Выявить сходства и отличия образа Снегурочки в этих произведениях. Показать своеобразие и уникальность образа Снегурочки в культуре русского народа</a:t>
            </a:r>
            <a:r>
              <a:rPr lang="ru-RU" b="1" i="1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print"/>
          <a:srcRect b="57317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66843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/>
              <a:t>ЗАДАЧИ ПРОЕКТА:</a:t>
            </a:r>
          </a:p>
          <a:p>
            <a:pPr algn="ctr"/>
            <a:endParaRPr lang="ru-RU" sz="2000" b="1" i="1" u="sng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i="1" dirty="0"/>
              <a:t>Познакомить с содержанием пьесы А.Н. Островского «Снегурочка», образом Снегурочки в фольклоре и музыке Н.А Римского-Корсакова, эскизами костюмов и декораций художника М.В. Васнецова.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i="1" dirty="0"/>
              <a:t>Познакомить с русскими обрядами, инструментами, костюмами.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i="1" dirty="0"/>
              <a:t>Формировать художественный вкус, </a:t>
            </a:r>
            <a:r>
              <a:rPr lang="ru-RU" sz="2000" b="1" i="1" dirty="0" err="1"/>
              <a:t>слушательскую</a:t>
            </a:r>
            <a:r>
              <a:rPr lang="ru-RU" sz="2000" b="1" i="1" dirty="0"/>
              <a:t> культуру, выразительность и координацию движений в играх и хороводах.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i="1" dirty="0"/>
              <a:t>Развивать коммуникативные навыки, творческие способности детей.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b="1" i="1" dirty="0"/>
              <a:t>Воспитывать интерес и любовь к традициям русского народа.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1147349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print"/>
          <a:srcRect b="57317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74345"/>
            <a:ext cx="72728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u="sng" dirty="0" smtClean="0"/>
          </a:p>
          <a:p>
            <a:pPr algn="ctr"/>
            <a:endParaRPr lang="ru-RU" sz="2000" b="1" i="1" u="sng" dirty="0" smtClean="0"/>
          </a:p>
          <a:p>
            <a:pPr algn="ctr"/>
            <a:r>
              <a:rPr lang="ru-RU" sz="2000" b="1" i="1" u="sng" dirty="0" smtClean="0"/>
              <a:t>УЧАСТНИКИ ПРОЕКТА:</a:t>
            </a:r>
            <a:endParaRPr lang="ru-RU" sz="2000" b="1" i="1" u="sng" dirty="0"/>
          </a:p>
          <a:p>
            <a:r>
              <a:rPr lang="ru-RU" sz="2000" b="1" i="1" dirty="0"/>
              <a:t>Дети старшей группы, воспитатели, музыкальный руководитель, родители.</a:t>
            </a:r>
          </a:p>
          <a:p>
            <a:r>
              <a:rPr lang="ru-RU" sz="2000" b="1" i="1" dirty="0"/>
              <a:t> </a:t>
            </a:r>
          </a:p>
          <a:p>
            <a:pPr algn="ctr"/>
            <a:r>
              <a:rPr lang="ru-RU" sz="2000" b="1" i="1" u="sng" dirty="0" smtClean="0"/>
              <a:t>СРОКИ РЕАЛИЗАЦИИ ПРОЕКТА:</a:t>
            </a:r>
            <a:endParaRPr lang="ru-RU" sz="2000" b="1" i="1" u="sng" dirty="0"/>
          </a:p>
          <a:p>
            <a:r>
              <a:rPr lang="ru-RU" sz="2000" b="1" i="1" dirty="0"/>
              <a:t>Декабрь 2016г. – март 2017г. (среднесрочный)</a:t>
            </a:r>
          </a:p>
          <a:p>
            <a:r>
              <a:rPr lang="ru-RU" sz="2000" b="1" i="1" dirty="0"/>
              <a:t> </a:t>
            </a:r>
          </a:p>
          <a:p>
            <a:pPr algn="ctr"/>
            <a:r>
              <a:rPr lang="ru-RU" sz="2000" b="1" i="1" u="sng" dirty="0" smtClean="0"/>
              <a:t>ОСНОВНЫЕ ФОРМЫ РЕАЛИЗАЦИИ ПРОЕКТА:</a:t>
            </a:r>
            <a:endParaRPr lang="ru-RU" sz="2000" b="1" i="1" u="sng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i="1" dirty="0"/>
              <a:t>НОД (обучающие, закрепляющие, итоговые);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i="1" dirty="0"/>
              <a:t>чтение художественной литературы;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i="1" dirty="0"/>
              <a:t>разучивание стихотворений, </a:t>
            </a:r>
            <a:r>
              <a:rPr lang="ru-RU" sz="2000" b="1" i="1" dirty="0" err="1"/>
              <a:t>закличек</a:t>
            </a:r>
            <a:r>
              <a:rPr lang="ru-RU" sz="2000" b="1" i="1" dirty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i="1" dirty="0"/>
              <a:t>прослушивание музыкальных произведений;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i="1" dirty="0"/>
              <a:t>просмотр мультипликационных фильмов о Снегурочке;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b="1" i="1" dirty="0"/>
              <a:t> виртуальные экскурсии в музей русского народного костюма и русских народных инструментов.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680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print"/>
          <a:srcRect b="57317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57104"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5162" y="332656"/>
            <a:ext cx="84249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Беседа «Образ Снегурочки в «весенней» сказке «Снегурочка»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996952"/>
            <a:ext cx="4430261" cy="3322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690" y="1263595"/>
            <a:ext cx="4327367" cy="324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32769" y="2132304"/>
            <a:ext cx="4325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/>
              <a:t>Беседа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«</a:t>
            </a:r>
            <a:r>
              <a:rPr lang="ru-RU" sz="2000" b="1" i="1" dirty="0"/>
              <a:t>Откуда к нам </a:t>
            </a:r>
            <a:r>
              <a:rPr lang="ru-RU" sz="2000" b="1" i="1" dirty="0" smtClean="0"/>
              <a:t>пришла </a:t>
            </a:r>
            <a:r>
              <a:rPr lang="ru-RU" sz="2000" b="1" i="1" dirty="0"/>
              <a:t>Снегурочка»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38753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Беседа «Образ Снегурочки в </a:t>
            </a:r>
            <a:r>
              <a:rPr lang="ru-RU" sz="2000" b="1" i="1" dirty="0" smtClean="0"/>
              <a:t>весенней</a:t>
            </a:r>
            <a:endParaRPr lang="ru-RU" sz="2000" b="1" i="1" dirty="0"/>
          </a:p>
          <a:p>
            <a:pPr algn="ctr"/>
            <a:r>
              <a:rPr lang="ru-RU" sz="2000" b="1" i="1" dirty="0" smtClean="0"/>
              <a:t> </a:t>
            </a:r>
            <a:r>
              <a:rPr lang="ru-RU" sz="2000" b="1" i="1" dirty="0"/>
              <a:t>сказке «Снегурочка»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103979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print"/>
          <a:srcRect b="57317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Разучивание русской народной музыкальной игры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129807"/>
            <a:ext cx="4459977" cy="3344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7152" y="447738"/>
            <a:ext cx="4551080" cy="3413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1268760"/>
            <a:ext cx="37362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/>
              <a:t>Разучивание </a:t>
            </a:r>
            <a:r>
              <a:rPr lang="ru-RU" sz="2000" b="1" i="1" dirty="0" smtClean="0"/>
              <a:t>русских народных </a:t>
            </a:r>
          </a:p>
          <a:p>
            <a:pPr algn="ctr"/>
            <a:r>
              <a:rPr lang="ru-RU" sz="2000" b="1" i="1" dirty="0" smtClean="0"/>
              <a:t>музыкальных игр 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946952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print"/>
          <a:srcRect b="57317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pic>
        <p:nvPicPr>
          <p:cNvPr id="5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57104"/>
          <a:stretch>
            <a:fillRect/>
          </a:stretch>
        </p:blipFill>
        <p:spPr bwMode="auto">
          <a:xfrm>
            <a:off x="3779912" y="4869160"/>
            <a:ext cx="864096" cy="179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260648"/>
            <a:ext cx="84249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http://alfor.ru/uploads/posts/2013-11/thumbs/1384777746_750.jpg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68760"/>
            <a:ext cx="6768752" cy="5076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771800" y="553462"/>
            <a:ext cx="3158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Аппликация «Снегурочка»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print"/>
          <a:srcRect b="57317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Изготовление поделок «Снегурочка»</a:t>
            </a:r>
          </a:p>
        </p:txBody>
      </p:sp>
      <p:pic>
        <p:nvPicPr>
          <p:cNvPr id="11" name="Picture 2" descr="http://rb7.ru/files/decl_oth_images/Died_Moroz_i_Snieghurochka_0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 l="57104"/>
          <a:stretch>
            <a:fillRect/>
          </a:stretch>
        </p:blipFill>
        <p:spPr bwMode="auto">
          <a:xfrm>
            <a:off x="611560" y="4221088"/>
            <a:ext cx="864096" cy="1799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http://letito.ru/image/data/catalog01/0795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7812360" y="620688"/>
            <a:ext cx="655714" cy="648072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893" y="620688"/>
            <a:ext cx="4381984" cy="3286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3790" y="3068960"/>
            <a:ext cx="4907671" cy="3268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48064" y="1214256"/>
            <a:ext cx="3059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/>
              <a:t>Изготовление </a:t>
            </a:r>
            <a:r>
              <a:rPr lang="ru-RU" sz="2000" b="1" i="1" dirty="0" smtClean="0"/>
              <a:t>семейных </a:t>
            </a:r>
          </a:p>
          <a:p>
            <a:pPr algn="ctr"/>
            <a:r>
              <a:rPr lang="ru-RU" sz="2000" b="1" i="1" dirty="0" smtClean="0"/>
              <a:t>поделок </a:t>
            </a:r>
          </a:p>
          <a:p>
            <a:pPr algn="ctr"/>
            <a:r>
              <a:rPr lang="ru-RU" sz="2000" b="1" i="1" dirty="0" smtClean="0"/>
              <a:t>«</a:t>
            </a:r>
            <a:r>
              <a:rPr lang="ru-RU" sz="2000" b="1" i="1" dirty="0"/>
              <a:t>Снегурочка»</a:t>
            </a:r>
          </a:p>
        </p:txBody>
      </p:sp>
    </p:spTree>
    <p:extLst>
      <p:ext uri="{BB962C8B-B14F-4D97-AF65-F5344CB8AC3E}">
        <p14:creationId xmlns:p14="http://schemas.microsoft.com/office/powerpoint/2010/main" xmlns="" val="255252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Ncy;&amp;ocy;&amp;vcy;&amp;ocy;&amp;gcy;&amp;ocy;&amp;dcy;&amp;ncy;&amp;icy;&amp;jcy; &amp;kcy;&amp;acy;&amp;lcy;&amp;iecy;&amp;ncy;&amp;dcy;&amp;acy;&amp;rcy;&amp;softcy; &amp;ncy;&amp;acy; 2014 &amp;gcy;&amp;ocy;&amp;dcy; &amp;scy; &amp;vcy;&amp;ycy;&amp;rcy;&amp;iecy;&amp;zcy;&amp;ocy;&amp;mcy; &amp;dcy;&amp;lcy;&amp;yacy; &amp;fcy;&amp;ocy;&amp;tcy;&amp;ocy; - &amp;Mcy;&amp;chcy;&amp;acy;&amp;tcy;&amp;scy;&amp;yacy; &amp;kcy;&amp;ocy;&amp;ncy;&amp;icy;"/>
          <p:cNvPicPr>
            <a:picLocks noChangeAspect="1" noChangeArrowheads="1"/>
          </p:cNvPicPr>
          <p:nvPr/>
        </p:nvPicPr>
        <p:blipFill>
          <a:blip r:embed="rId2" cstate="print"/>
          <a:srcRect b="57317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82" y="692696"/>
            <a:ext cx="5040560" cy="3780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212975"/>
            <a:ext cx="5110656" cy="3084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237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user</cp:lastModifiedBy>
  <cp:revision>56</cp:revision>
  <dcterms:created xsi:type="dcterms:W3CDTF">2013-12-03T18:03:17Z</dcterms:created>
  <dcterms:modified xsi:type="dcterms:W3CDTF">2017-03-15T08:29:49Z</dcterms:modified>
</cp:coreProperties>
</file>