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58" r:id="rId4"/>
    <p:sldId id="259" r:id="rId5"/>
    <p:sldId id="260" r:id="rId6"/>
    <p:sldId id="269" r:id="rId7"/>
    <p:sldId id="270" r:id="rId8"/>
    <p:sldId id="263" r:id="rId9"/>
    <p:sldId id="264"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65" r:id="rId30"/>
    <p:sldId id="266"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9DC903C4-98E7-41B4-B1A1-D816787B00F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47E0BFE-20F0-426B-B7BC-4CCCF9A1619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F272B7C-9D09-4C24-BD4B-293EF903118A}"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31E2ACA0-274C-4BF3-A203-81AD8AC5E1E7}" type="slidenum">
              <a:rPr lang="ru-RU"/>
              <a:pPr/>
              <a:t>‹#›</a:t>
            </a:fld>
            <a:endParaRPr lang="ru-RU"/>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5372D07-D87E-4E8F-A73D-C58CD528394A}"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59C82DF-C611-405F-9C7D-E76D708051CE}"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419E60D-42BA-4499-AADB-0F9514176DC2}"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09F2999-5F1B-4C22-853E-E635A769903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A5BE4D6-6C2C-4A6A-B4FC-712BB6C1C4A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F030CE0-9C17-4D2A-A94B-691E71D28BB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14EB663-C25D-42B9-B211-CA65EFE2328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AFFFB587-C0C9-40EA-99CE-ED414BF52347}"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4"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A0E2463-6472-45F8-BA45-19F0FC070E7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68.jpeg"/></Relationships>
</file>

<file path=ppt/slides/_rels/slide2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2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2.xml"/><Relationship Id="rId5" Type="http://schemas.openxmlformats.org/officeDocument/2006/relationships/image" Target="../media/image75.emf"/><Relationship Id="rId4" Type="http://schemas.openxmlformats.org/officeDocument/2006/relationships/image" Target="../media/image74.jpeg"/></Relationships>
</file>

<file path=ppt/slides/_rels/slide2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2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2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5" Type="http://schemas.openxmlformats.org/officeDocument/2006/relationships/image" Target="../media/image89.jpeg"/><Relationship Id="rId4" Type="http://schemas.openxmlformats.org/officeDocument/2006/relationships/image" Target="../media/image88.jpeg"/></Relationships>
</file>

<file path=ppt/slides/_rels/slide2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5" Type="http://schemas.openxmlformats.org/officeDocument/2006/relationships/image" Target="../media/image95.jpeg"/><Relationship Id="rId4" Type="http://schemas.openxmlformats.org/officeDocument/2006/relationships/image" Target="../media/image94.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en-US" sz="6600" dirty="0">
                <a:solidFill>
                  <a:srgbClr val="FF0000"/>
                </a:solidFill>
              </a:rPr>
              <a:t>New </a:t>
            </a:r>
            <a:r>
              <a:rPr lang="en-US" sz="6600" dirty="0" smtClean="0">
                <a:solidFill>
                  <a:srgbClr val="FF0000"/>
                </a:solidFill>
              </a:rPr>
              <a:t>Zealand</a:t>
            </a:r>
            <a:endParaRPr lang="ru-RU" sz="6600" dirty="0">
              <a:solidFill>
                <a:srgbClr val="FF0000"/>
              </a:solidFill>
            </a:endParaRPr>
          </a:p>
        </p:txBody>
      </p:sp>
      <p:pic>
        <p:nvPicPr>
          <p:cNvPr id="46082" name="Picture 2" descr="http://drscdn.500px.org/photo/13818835/m%3D2048/33081fee907ccbe10c8991c1c50120c1"/>
          <p:cNvPicPr>
            <a:picLocks noChangeAspect="1" noChangeArrowheads="1"/>
          </p:cNvPicPr>
          <p:nvPr/>
        </p:nvPicPr>
        <p:blipFill>
          <a:blip r:embed="rId2" cstate="screen"/>
          <a:srcRect/>
          <a:stretch>
            <a:fillRect/>
          </a:stretch>
        </p:blipFill>
        <p:spPr bwMode="auto">
          <a:xfrm>
            <a:off x="0" y="1371600"/>
            <a:ext cx="9085545" cy="3886200"/>
          </a:xfrm>
          <a:prstGeom prst="rect">
            <a:avLst/>
          </a:prstGeom>
          <a:noFill/>
        </p:spPr>
      </p:pic>
      <p:sp>
        <p:nvSpPr>
          <p:cNvPr id="4" name="Прямоугольник 3"/>
          <p:cNvSpPr/>
          <p:nvPr/>
        </p:nvSpPr>
        <p:spPr>
          <a:xfrm>
            <a:off x="3352800" y="5715000"/>
            <a:ext cx="5072063"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algn="l" rtl="0" fontAlgn="base">
              <a:spcBef>
                <a:spcPct val="0"/>
              </a:spcBef>
              <a:spcAft>
                <a:spcPct val="0"/>
              </a:spcAft>
              <a:defRPr sz="6600" kern="1200">
                <a:solidFill>
                  <a:schemeClr val="lt1"/>
                </a:solidFill>
                <a:latin typeface="+mn-lt"/>
                <a:ea typeface="+mn-ea"/>
                <a:cs typeface="+mn-cs"/>
              </a:defRPr>
            </a:lvl1pPr>
            <a:lvl2pPr marL="457200" algn="l" rtl="0" fontAlgn="base">
              <a:spcBef>
                <a:spcPct val="0"/>
              </a:spcBef>
              <a:spcAft>
                <a:spcPct val="0"/>
              </a:spcAft>
              <a:defRPr sz="6600" kern="1200">
                <a:solidFill>
                  <a:schemeClr val="lt1"/>
                </a:solidFill>
                <a:latin typeface="+mn-lt"/>
                <a:ea typeface="+mn-ea"/>
                <a:cs typeface="+mn-cs"/>
              </a:defRPr>
            </a:lvl2pPr>
            <a:lvl3pPr marL="914400" algn="l" rtl="0" fontAlgn="base">
              <a:spcBef>
                <a:spcPct val="0"/>
              </a:spcBef>
              <a:spcAft>
                <a:spcPct val="0"/>
              </a:spcAft>
              <a:defRPr sz="6600" kern="1200">
                <a:solidFill>
                  <a:schemeClr val="lt1"/>
                </a:solidFill>
                <a:latin typeface="+mn-lt"/>
                <a:ea typeface="+mn-ea"/>
                <a:cs typeface="+mn-cs"/>
              </a:defRPr>
            </a:lvl3pPr>
            <a:lvl4pPr marL="1371600" algn="l" rtl="0" fontAlgn="base">
              <a:spcBef>
                <a:spcPct val="0"/>
              </a:spcBef>
              <a:spcAft>
                <a:spcPct val="0"/>
              </a:spcAft>
              <a:defRPr sz="6600" kern="1200">
                <a:solidFill>
                  <a:schemeClr val="lt1"/>
                </a:solidFill>
                <a:latin typeface="+mn-lt"/>
                <a:ea typeface="+mn-ea"/>
                <a:cs typeface="+mn-cs"/>
              </a:defRPr>
            </a:lvl4pPr>
            <a:lvl5pPr marL="1828800" algn="l" rtl="0" fontAlgn="base">
              <a:spcBef>
                <a:spcPct val="0"/>
              </a:spcBef>
              <a:spcAft>
                <a:spcPct val="0"/>
              </a:spcAft>
              <a:defRPr sz="6600" kern="1200">
                <a:solidFill>
                  <a:schemeClr val="lt1"/>
                </a:solidFill>
                <a:latin typeface="+mn-lt"/>
                <a:ea typeface="+mn-ea"/>
                <a:cs typeface="+mn-cs"/>
              </a:defRPr>
            </a:lvl5pPr>
            <a:lvl6pPr marL="2286000" algn="l" defTabSz="914400" rtl="0" eaLnBrk="1" latinLnBrk="0" hangingPunct="1">
              <a:defRPr sz="6600" kern="1200">
                <a:solidFill>
                  <a:schemeClr val="lt1"/>
                </a:solidFill>
                <a:latin typeface="+mn-lt"/>
                <a:ea typeface="+mn-ea"/>
                <a:cs typeface="+mn-cs"/>
              </a:defRPr>
            </a:lvl6pPr>
            <a:lvl7pPr marL="2743200" algn="l" defTabSz="914400" rtl="0" eaLnBrk="1" latinLnBrk="0" hangingPunct="1">
              <a:defRPr sz="6600" kern="1200">
                <a:solidFill>
                  <a:schemeClr val="lt1"/>
                </a:solidFill>
                <a:latin typeface="+mn-lt"/>
                <a:ea typeface="+mn-ea"/>
                <a:cs typeface="+mn-cs"/>
              </a:defRPr>
            </a:lvl7pPr>
            <a:lvl8pPr marL="3200400" algn="l" defTabSz="914400" rtl="0" eaLnBrk="1" latinLnBrk="0" hangingPunct="1">
              <a:defRPr sz="6600" kern="1200">
                <a:solidFill>
                  <a:schemeClr val="lt1"/>
                </a:solidFill>
                <a:latin typeface="+mn-lt"/>
                <a:ea typeface="+mn-ea"/>
                <a:cs typeface="+mn-cs"/>
              </a:defRPr>
            </a:lvl8pPr>
            <a:lvl9pPr marL="3657600" algn="l" defTabSz="914400" rtl="0" eaLnBrk="1" latinLnBrk="0" hangingPunct="1">
              <a:defRPr sz="6600" kern="1200">
                <a:solidFill>
                  <a:schemeClr val="lt1"/>
                </a:solidFill>
                <a:latin typeface="+mn-lt"/>
                <a:ea typeface="+mn-ea"/>
                <a:cs typeface="+mn-cs"/>
              </a:defRPr>
            </a:lvl9pPr>
          </a:lstStyle>
          <a:p>
            <a:pPr algn="ctr">
              <a:defRPr/>
            </a:pPr>
            <a:r>
              <a:rPr lang="en-US" sz="1600" dirty="0">
                <a:solidFill>
                  <a:schemeClr val="tx1"/>
                </a:solidFill>
              </a:rPr>
              <a:t>Teacher: Lebedeva S.P.</a:t>
            </a:r>
            <a:endParaRPr lang="ru-RU" sz="16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1"/>
          </p:nvPr>
        </p:nvSpPr>
        <p:spPr>
          <a:xfrm>
            <a:off x="0" y="1052513"/>
            <a:ext cx="4906963" cy="2765425"/>
          </a:xfrm>
        </p:spPr>
        <p:txBody>
          <a:bodyPr/>
          <a:lstStyle/>
          <a:p>
            <a:pPr algn="ctr">
              <a:lnSpc>
                <a:spcPct val="80000"/>
              </a:lnSpc>
              <a:buFontTx/>
              <a:buNone/>
            </a:pPr>
            <a:r>
              <a:rPr lang="en-US" sz="1800"/>
              <a:t>   </a:t>
            </a:r>
            <a:r>
              <a:rPr lang="en-US" sz="1800">
                <a:latin typeface="Tahoma" pitchFamily="34" charset="0"/>
              </a:rPr>
              <a:t>The </a:t>
            </a:r>
            <a:r>
              <a:rPr lang="en-US" sz="1800">
                <a:solidFill>
                  <a:srgbClr val="009900"/>
                </a:solidFill>
                <a:latin typeface="Tahoma" pitchFamily="34" charset="0"/>
              </a:rPr>
              <a:t>kiwi bird</a:t>
            </a:r>
            <a:r>
              <a:rPr lang="en-US" sz="1800">
                <a:latin typeface="Tahoma" pitchFamily="34" charset="0"/>
              </a:rPr>
              <a:t> was named so for the sound of its chirp. This flightless bird, about the size of a domestic hen, has an extremely long beak and plumage more like hair than feathers. It has no tail, almost no wings. It weights about 2 kg. The female kiwi lays only one egg, but it is about 1/5th of her own weight. After laying it she leaves her husband to hatch the egg out. The New Zealand dollar is frequently called the Kiwi. The dollar coin features a kiwi bird on one side.</a:t>
            </a:r>
            <a:endParaRPr lang="ru-RU" sz="1800">
              <a:latin typeface="Tahoma" pitchFamily="34" charset="0"/>
            </a:endParaRPr>
          </a:p>
        </p:txBody>
      </p:sp>
      <p:sp>
        <p:nvSpPr>
          <p:cNvPr id="141316" name="WordArt 4"/>
          <p:cNvSpPr>
            <a:spLocks noChangeArrowheads="1" noChangeShapeType="1" noTextEdit="1"/>
          </p:cNvSpPr>
          <p:nvPr/>
        </p:nvSpPr>
        <p:spPr bwMode="auto">
          <a:xfrm>
            <a:off x="1908175" y="188913"/>
            <a:ext cx="5410200"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National Emblem</a:t>
            </a:r>
            <a:endParaRPr lang="ru-RU"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endParaRPr>
          </a:p>
        </p:txBody>
      </p:sp>
      <p:pic>
        <p:nvPicPr>
          <p:cNvPr id="141317" name="Picture 5" descr="kivi_g[1]"/>
          <p:cNvPicPr>
            <a:picLocks noChangeAspect="1" noChangeArrowheads="1"/>
          </p:cNvPicPr>
          <p:nvPr/>
        </p:nvPicPr>
        <p:blipFill>
          <a:blip r:embed="rId2" cstate="screen"/>
          <a:srcRect/>
          <a:stretch>
            <a:fillRect/>
          </a:stretch>
        </p:blipFill>
        <p:spPr bwMode="auto">
          <a:xfrm>
            <a:off x="5148263" y="981075"/>
            <a:ext cx="3616325" cy="2519363"/>
          </a:xfrm>
          <a:prstGeom prst="rect">
            <a:avLst/>
          </a:prstGeom>
          <a:noFill/>
          <a:ln w="9525">
            <a:solidFill>
              <a:srgbClr val="003300"/>
            </a:solidFill>
            <a:miter lim="800000"/>
            <a:headEnd/>
            <a:tailEnd/>
          </a:ln>
        </p:spPr>
      </p:pic>
      <p:pic>
        <p:nvPicPr>
          <p:cNvPr id="141319" name="Picture 7" descr="520px-1898_kiwi_6d_red[1]"/>
          <p:cNvPicPr>
            <a:picLocks noChangeAspect="1" noChangeArrowheads="1"/>
          </p:cNvPicPr>
          <p:nvPr/>
        </p:nvPicPr>
        <p:blipFill>
          <a:blip r:embed="rId3" cstate="screen"/>
          <a:srcRect/>
          <a:stretch>
            <a:fillRect/>
          </a:stretch>
        </p:blipFill>
        <p:spPr bwMode="auto">
          <a:xfrm>
            <a:off x="6948488" y="4365625"/>
            <a:ext cx="1871662" cy="2159000"/>
          </a:xfrm>
          <a:prstGeom prst="rect">
            <a:avLst/>
          </a:prstGeom>
          <a:noFill/>
          <a:ln w="9525">
            <a:solidFill>
              <a:srgbClr val="003300"/>
            </a:solidFill>
            <a:miter lim="800000"/>
            <a:headEnd/>
            <a:tailEnd/>
          </a:ln>
        </p:spPr>
      </p:pic>
      <p:pic>
        <p:nvPicPr>
          <p:cNvPr id="141322" name="Picture 10" descr="Nz_1d_front[1]"/>
          <p:cNvPicPr>
            <a:picLocks noChangeAspect="1" noChangeArrowheads="1"/>
          </p:cNvPicPr>
          <p:nvPr/>
        </p:nvPicPr>
        <p:blipFill>
          <a:blip r:embed="rId4" cstate="screen"/>
          <a:srcRect/>
          <a:stretch>
            <a:fillRect/>
          </a:stretch>
        </p:blipFill>
        <p:spPr bwMode="auto">
          <a:xfrm>
            <a:off x="4140200" y="4076700"/>
            <a:ext cx="2519363" cy="2519363"/>
          </a:xfrm>
          <a:prstGeom prst="rect">
            <a:avLst/>
          </a:prstGeom>
          <a:noFill/>
          <a:ln w="9525">
            <a:solidFill>
              <a:srgbClr val="003300"/>
            </a:solidFill>
            <a:miter lim="800000"/>
            <a:headEnd/>
            <a:tailEnd/>
          </a:ln>
        </p:spPr>
      </p:pic>
      <p:pic>
        <p:nvPicPr>
          <p:cNvPr id="141324" name="Picture 12" descr="Kiwi%20bird[1]"/>
          <p:cNvPicPr>
            <a:picLocks noChangeAspect="1" noChangeArrowheads="1"/>
          </p:cNvPicPr>
          <p:nvPr/>
        </p:nvPicPr>
        <p:blipFill>
          <a:blip r:embed="rId5" cstate="screen"/>
          <a:srcRect/>
          <a:stretch>
            <a:fillRect/>
          </a:stretch>
        </p:blipFill>
        <p:spPr bwMode="auto">
          <a:xfrm>
            <a:off x="395288" y="4076700"/>
            <a:ext cx="3240087" cy="2517775"/>
          </a:xfrm>
          <a:prstGeom prst="rect">
            <a:avLst/>
          </a:prstGeom>
          <a:noFill/>
          <a:ln w="9525">
            <a:solidFill>
              <a:srgbClr val="006600"/>
            </a:solid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45" name="Picture 13" descr="501px-SIF-Beehive-3-Cropped[1]"/>
          <p:cNvPicPr>
            <a:picLocks noChangeAspect="1" noChangeArrowheads="1"/>
          </p:cNvPicPr>
          <p:nvPr/>
        </p:nvPicPr>
        <p:blipFill>
          <a:blip r:embed="rId2" cstate="screen"/>
          <a:srcRect/>
          <a:stretch>
            <a:fillRect/>
          </a:stretch>
        </p:blipFill>
        <p:spPr bwMode="auto">
          <a:xfrm>
            <a:off x="179388" y="3357563"/>
            <a:ext cx="2709862" cy="3240087"/>
          </a:xfrm>
          <a:prstGeom prst="rect">
            <a:avLst/>
          </a:prstGeom>
          <a:noFill/>
          <a:ln w="9525">
            <a:solidFill>
              <a:srgbClr val="003300"/>
            </a:solidFill>
            <a:miter lim="800000"/>
            <a:headEnd/>
            <a:tailEnd/>
          </a:ln>
        </p:spPr>
      </p:pic>
      <p:sp>
        <p:nvSpPr>
          <p:cNvPr id="146435" name="Rectangle 3"/>
          <p:cNvSpPr>
            <a:spLocks noGrp="1" noChangeArrowheads="1"/>
          </p:cNvSpPr>
          <p:nvPr>
            <p:ph type="body" idx="1"/>
          </p:nvPr>
        </p:nvSpPr>
        <p:spPr>
          <a:xfrm>
            <a:off x="2484438" y="1557338"/>
            <a:ext cx="3240087" cy="5111750"/>
          </a:xfrm>
        </p:spPr>
        <p:txBody>
          <a:bodyPr/>
          <a:lstStyle/>
          <a:p>
            <a:pPr algn="ctr">
              <a:lnSpc>
                <a:spcPct val="80000"/>
              </a:lnSpc>
              <a:buFontTx/>
              <a:buNone/>
            </a:pPr>
            <a:r>
              <a:rPr lang="en-US" sz="2000"/>
              <a:t>   </a:t>
            </a:r>
            <a:r>
              <a:rPr lang="en-US" sz="2000">
                <a:solidFill>
                  <a:srgbClr val="009900"/>
                </a:solidFill>
                <a:latin typeface="Tahoma" pitchFamily="34" charset="0"/>
              </a:rPr>
              <a:t>Wellington</a:t>
            </a:r>
            <a:r>
              <a:rPr lang="en-US" sz="2000">
                <a:latin typeface="Tahoma" pitchFamily="34" charset="0"/>
              </a:rPr>
              <a:t> is the capital of New Zealand, the country's second largest urban area and the most populous national capital in Oceania. The population is about </a:t>
            </a:r>
            <a:r>
              <a:rPr lang="en-US" sz="2000">
                <a:solidFill>
                  <a:srgbClr val="FF33CC"/>
                </a:solidFill>
                <a:latin typeface="Tahoma" pitchFamily="34" charset="0"/>
              </a:rPr>
              <a:t>449,000 </a:t>
            </a:r>
            <a:r>
              <a:rPr lang="en-US" sz="2000">
                <a:latin typeface="Tahoma" pitchFamily="34" charset="0"/>
              </a:rPr>
              <a:t>people. Wellington is New Zealand's political centre, housing Parliament and the head offices of all government ministries and departments, plus the bulk of the foreign diplomatic missions based in New Zealand.</a:t>
            </a:r>
            <a:endParaRPr lang="ru-RU" sz="2000">
              <a:latin typeface="Tahoma" pitchFamily="34" charset="0"/>
            </a:endParaRPr>
          </a:p>
        </p:txBody>
      </p:sp>
      <p:pic>
        <p:nvPicPr>
          <p:cNvPr id="146437" name="Picture 5" descr="Wellington_city_coa_n8129[1]"/>
          <p:cNvPicPr>
            <a:picLocks noChangeAspect="1" noChangeArrowheads="1"/>
          </p:cNvPicPr>
          <p:nvPr/>
        </p:nvPicPr>
        <p:blipFill>
          <a:blip r:embed="rId3" cstate="screen"/>
          <a:srcRect/>
          <a:stretch>
            <a:fillRect/>
          </a:stretch>
        </p:blipFill>
        <p:spPr bwMode="auto">
          <a:xfrm>
            <a:off x="539750" y="620713"/>
            <a:ext cx="1905000" cy="1819275"/>
          </a:xfrm>
          <a:prstGeom prst="rect">
            <a:avLst/>
          </a:prstGeom>
          <a:noFill/>
        </p:spPr>
      </p:pic>
      <p:pic>
        <p:nvPicPr>
          <p:cNvPr id="146439" name="Picture 7" descr="800px-Wellington_Te_Papa_n[1]"/>
          <p:cNvPicPr>
            <a:picLocks noChangeAspect="1" noChangeArrowheads="1"/>
          </p:cNvPicPr>
          <p:nvPr/>
        </p:nvPicPr>
        <p:blipFill>
          <a:blip r:embed="rId4" cstate="screen"/>
          <a:srcRect/>
          <a:stretch>
            <a:fillRect/>
          </a:stretch>
        </p:blipFill>
        <p:spPr bwMode="auto">
          <a:xfrm>
            <a:off x="5724525" y="1341438"/>
            <a:ext cx="3284538" cy="2519362"/>
          </a:xfrm>
          <a:prstGeom prst="rect">
            <a:avLst/>
          </a:prstGeom>
          <a:noFill/>
          <a:ln w="9525">
            <a:solidFill>
              <a:schemeClr val="accent2"/>
            </a:solidFill>
            <a:miter lim="800000"/>
            <a:headEnd/>
            <a:tailEnd/>
          </a:ln>
        </p:spPr>
      </p:pic>
      <p:sp>
        <p:nvSpPr>
          <p:cNvPr id="146440" name="Rectangle 8"/>
          <p:cNvSpPr>
            <a:spLocks noChangeArrowheads="1"/>
          </p:cNvSpPr>
          <p:nvPr/>
        </p:nvSpPr>
        <p:spPr bwMode="auto">
          <a:xfrm>
            <a:off x="6948488" y="1341438"/>
            <a:ext cx="1987550" cy="366712"/>
          </a:xfrm>
          <a:prstGeom prst="rect">
            <a:avLst/>
          </a:prstGeom>
          <a:noFill/>
          <a:ln w="9525">
            <a:noFill/>
            <a:miter lim="800000"/>
            <a:headEnd/>
            <a:tailEnd/>
          </a:ln>
          <a:effectLst/>
        </p:spPr>
        <p:txBody>
          <a:bodyPr wrap="none" anchor="ctr">
            <a:spAutoFit/>
          </a:bodyPr>
          <a:lstStyle/>
          <a:p>
            <a:r>
              <a:rPr lang="en-US"/>
              <a:t>Te Papa Museum</a:t>
            </a:r>
          </a:p>
        </p:txBody>
      </p:sp>
      <p:sp>
        <p:nvSpPr>
          <p:cNvPr id="146442" name="Rectangle 10"/>
          <p:cNvSpPr>
            <a:spLocks noChangeArrowheads="1"/>
          </p:cNvSpPr>
          <p:nvPr/>
        </p:nvSpPr>
        <p:spPr bwMode="auto">
          <a:xfrm>
            <a:off x="323850" y="3500438"/>
            <a:ext cx="2406650" cy="366712"/>
          </a:xfrm>
          <a:prstGeom prst="rect">
            <a:avLst/>
          </a:prstGeom>
          <a:noFill/>
          <a:ln w="9525">
            <a:noFill/>
            <a:miter lim="800000"/>
            <a:headEnd/>
            <a:tailEnd/>
          </a:ln>
          <a:effectLst/>
        </p:spPr>
        <p:txBody>
          <a:bodyPr wrap="none" anchor="ctr">
            <a:spAutoFit/>
          </a:bodyPr>
          <a:lstStyle/>
          <a:p>
            <a:r>
              <a:rPr lang="en-US"/>
              <a:t>Wellington Parliament</a:t>
            </a:r>
          </a:p>
        </p:txBody>
      </p:sp>
      <p:pic>
        <p:nvPicPr>
          <p:cNvPr id="146444" name="Picture 12" descr="800px-Wellington_from_gardens[1]"/>
          <p:cNvPicPr>
            <a:picLocks noChangeAspect="1" noChangeArrowheads="1"/>
          </p:cNvPicPr>
          <p:nvPr/>
        </p:nvPicPr>
        <p:blipFill>
          <a:blip r:embed="rId5" cstate="screen"/>
          <a:srcRect/>
          <a:stretch>
            <a:fillRect/>
          </a:stretch>
        </p:blipFill>
        <p:spPr bwMode="auto">
          <a:xfrm>
            <a:off x="5724525" y="4076700"/>
            <a:ext cx="3240088" cy="2519363"/>
          </a:xfrm>
          <a:prstGeom prst="rect">
            <a:avLst/>
          </a:prstGeom>
          <a:noFill/>
          <a:ln w="9525">
            <a:solidFill>
              <a:schemeClr val="accent2"/>
            </a:solidFill>
            <a:miter lim="800000"/>
            <a:headEnd/>
            <a:tailEnd/>
          </a:ln>
        </p:spPr>
      </p:pic>
      <p:sp>
        <p:nvSpPr>
          <p:cNvPr id="146449" name="WordArt 17"/>
          <p:cNvSpPr>
            <a:spLocks noChangeArrowheads="1" noChangeShapeType="1" noTextEdit="1"/>
          </p:cNvSpPr>
          <p:nvPr/>
        </p:nvSpPr>
        <p:spPr bwMode="auto">
          <a:xfrm>
            <a:off x="2555875" y="404813"/>
            <a:ext cx="5562600" cy="792162"/>
          </a:xfrm>
          <a:prstGeom prst="rect">
            <a:avLst/>
          </a:prstGeom>
        </p:spPr>
        <p:txBody>
          <a:bodyPr wrap="none" fromWordArt="1">
            <a:prstTxWarp prst="textPlain">
              <a:avLst>
                <a:gd name="adj" fmla="val 50000"/>
              </a:avLst>
            </a:prstTxWarp>
          </a:bodyPr>
          <a:lstStyle/>
          <a:p>
            <a:pPr algn="ctr"/>
            <a:r>
              <a:rPr lang="en-US" sz="3600" kern="10">
                <a:ln w="9525">
                  <a:solidFill>
                    <a:srgbClr val="6600CC"/>
                  </a:solidFill>
                  <a:round/>
                  <a:headEnd/>
                  <a:tailEnd/>
                </a:ln>
                <a:gradFill rotWithShape="0">
                  <a:gsLst>
                    <a:gs pos="0">
                      <a:srgbClr val="00FF00"/>
                    </a:gs>
                    <a:gs pos="100000">
                      <a:srgbClr val="00CCFF"/>
                    </a:gs>
                  </a:gsLst>
                  <a:lin ang="5400000" scaled="1"/>
                </a:gradFill>
                <a:effectLst>
                  <a:outerShdw dist="99190" dir="7788334" algn="ctr" rotWithShape="0">
                    <a:srgbClr val="000080">
                      <a:alpha val="80000"/>
                    </a:srgbClr>
                  </a:outerShdw>
                </a:effectLst>
                <a:latin typeface="Albertus Extra Bold"/>
              </a:rPr>
              <a:t>Wellington</a:t>
            </a:r>
            <a:endParaRPr lang="ru-RU" sz="3600" kern="10">
              <a:ln w="9525">
                <a:solidFill>
                  <a:srgbClr val="6600CC"/>
                </a:solidFill>
                <a:round/>
                <a:headEnd/>
                <a:tailEnd/>
              </a:ln>
              <a:gradFill rotWithShape="0">
                <a:gsLst>
                  <a:gs pos="0">
                    <a:srgbClr val="00FF00"/>
                  </a:gs>
                  <a:gs pos="100000">
                    <a:srgbClr val="00CCFF"/>
                  </a:gs>
                </a:gsLst>
                <a:lin ang="5400000" scaled="1"/>
              </a:gradFill>
              <a:effectLst>
                <a:outerShdw dist="99190" dir="7788334" algn="ctr" rotWithShape="0">
                  <a:srgbClr val="000080">
                    <a:alpha val="80000"/>
                  </a:srgbClr>
                </a:outerShdw>
              </a:effectLst>
              <a:latin typeface="Albertus Extra Bold"/>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type="body" idx="1"/>
          </p:nvPr>
        </p:nvSpPr>
        <p:spPr>
          <a:xfrm>
            <a:off x="2411413" y="1773238"/>
            <a:ext cx="4186237" cy="1655762"/>
          </a:xfrm>
        </p:spPr>
        <p:txBody>
          <a:bodyPr>
            <a:normAutofit lnSpcReduction="10000"/>
          </a:bodyPr>
          <a:lstStyle/>
          <a:p>
            <a:pPr algn="ctr">
              <a:lnSpc>
                <a:spcPct val="80000"/>
              </a:lnSpc>
              <a:buFontTx/>
              <a:buNone/>
            </a:pPr>
            <a:r>
              <a:rPr lang="en-US" sz="2400">
                <a:solidFill>
                  <a:srgbClr val="009900"/>
                </a:solidFill>
                <a:latin typeface="Tahoma" pitchFamily="34" charset="0"/>
              </a:rPr>
              <a:t>Auckland</a:t>
            </a:r>
            <a:r>
              <a:rPr lang="en-US" sz="2400">
                <a:latin typeface="Tahoma" pitchFamily="34" charset="0"/>
              </a:rPr>
              <a:t> is the largest urban area of the country. With over </a:t>
            </a:r>
            <a:r>
              <a:rPr lang="en-US" sz="2400">
                <a:solidFill>
                  <a:srgbClr val="FF33CC"/>
                </a:solidFill>
                <a:latin typeface="Tahoma" pitchFamily="34" charset="0"/>
              </a:rPr>
              <a:t>1,260,900</a:t>
            </a:r>
            <a:r>
              <a:rPr lang="en-US" sz="2400">
                <a:latin typeface="Tahoma" pitchFamily="34" charset="0"/>
              </a:rPr>
              <a:t> people it has over a quarter of the country's population.</a:t>
            </a:r>
            <a:endParaRPr lang="ru-RU" sz="2400">
              <a:latin typeface="Tahoma" pitchFamily="34" charset="0"/>
            </a:endParaRPr>
          </a:p>
        </p:txBody>
      </p:sp>
      <p:pic>
        <p:nvPicPr>
          <p:cNvPr id="147460" name="Picture 4" descr="Auckland_city_coa[1]"/>
          <p:cNvPicPr>
            <a:picLocks noChangeAspect="1" noChangeArrowheads="1"/>
          </p:cNvPicPr>
          <p:nvPr/>
        </p:nvPicPr>
        <p:blipFill>
          <a:blip r:embed="rId2" cstate="screen"/>
          <a:srcRect/>
          <a:stretch>
            <a:fillRect/>
          </a:stretch>
        </p:blipFill>
        <p:spPr bwMode="auto">
          <a:xfrm>
            <a:off x="468313" y="333375"/>
            <a:ext cx="1905000" cy="2133600"/>
          </a:xfrm>
          <a:prstGeom prst="rect">
            <a:avLst/>
          </a:prstGeom>
          <a:noFill/>
        </p:spPr>
      </p:pic>
      <p:pic>
        <p:nvPicPr>
          <p:cNvPr id="147465" name="Picture 9" descr="chancery[1]"/>
          <p:cNvPicPr>
            <a:picLocks noChangeAspect="1" noChangeArrowheads="1"/>
          </p:cNvPicPr>
          <p:nvPr/>
        </p:nvPicPr>
        <p:blipFill>
          <a:blip r:embed="rId3" cstate="screen"/>
          <a:srcRect/>
          <a:stretch>
            <a:fillRect/>
          </a:stretch>
        </p:blipFill>
        <p:spPr bwMode="auto">
          <a:xfrm>
            <a:off x="6659563" y="765175"/>
            <a:ext cx="2159000" cy="3238500"/>
          </a:xfrm>
          <a:prstGeom prst="rect">
            <a:avLst/>
          </a:prstGeom>
          <a:noFill/>
          <a:ln w="9525">
            <a:solidFill>
              <a:srgbClr val="003300"/>
            </a:solidFill>
            <a:miter lim="800000"/>
            <a:headEnd/>
            <a:tailEnd/>
          </a:ln>
        </p:spPr>
      </p:pic>
      <p:pic>
        <p:nvPicPr>
          <p:cNvPr id="147466" name="Picture 10" descr="Auckland Town HAll"/>
          <p:cNvPicPr>
            <a:picLocks noChangeAspect="1" noChangeArrowheads="1"/>
          </p:cNvPicPr>
          <p:nvPr/>
        </p:nvPicPr>
        <p:blipFill>
          <a:blip r:embed="rId4" cstate="screen"/>
          <a:srcRect/>
          <a:stretch>
            <a:fillRect/>
          </a:stretch>
        </p:blipFill>
        <p:spPr bwMode="auto">
          <a:xfrm>
            <a:off x="2555875" y="3357563"/>
            <a:ext cx="2428875" cy="3238500"/>
          </a:xfrm>
          <a:prstGeom prst="rect">
            <a:avLst/>
          </a:prstGeom>
          <a:noFill/>
          <a:ln w="9525">
            <a:solidFill>
              <a:srgbClr val="003300"/>
            </a:solidFill>
            <a:miter lim="800000"/>
            <a:headEnd/>
            <a:tailEnd/>
          </a:ln>
        </p:spPr>
      </p:pic>
      <p:pic>
        <p:nvPicPr>
          <p:cNvPr id="147468" name="Picture 12" descr="Suckland Waterfront"/>
          <p:cNvPicPr>
            <a:picLocks noChangeAspect="1" noChangeArrowheads="1"/>
          </p:cNvPicPr>
          <p:nvPr/>
        </p:nvPicPr>
        <p:blipFill>
          <a:blip r:embed="rId5" cstate="screen"/>
          <a:srcRect/>
          <a:stretch>
            <a:fillRect/>
          </a:stretch>
        </p:blipFill>
        <p:spPr bwMode="auto">
          <a:xfrm>
            <a:off x="5148263" y="4076700"/>
            <a:ext cx="3778250" cy="2517775"/>
          </a:xfrm>
          <a:prstGeom prst="rect">
            <a:avLst/>
          </a:prstGeom>
          <a:noFill/>
          <a:ln w="9525">
            <a:solidFill>
              <a:srgbClr val="003300"/>
            </a:solidFill>
            <a:miter lim="800000"/>
            <a:headEnd/>
            <a:tailEnd/>
          </a:ln>
        </p:spPr>
      </p:pic>
      <p:pic>
        <p:nvPicPr>
          <p:cNvPr id="147469" name="Picture 13" descr="Auckland Skyline"/>
          <p:cNvPicPr>
            <a:picLocks noChangeAspect="1" noChangeArrowheads="1"/>
          </p:cNvPicPr>
          <p:nvPr/>
        </p:nvPicPr>
        <p:blipFill>
          <a:blip r:embed="rId6" cstate="screen"/>
          <a:srcRect/>
          <a:stretch>
            <a:fillRect/>
          </a:stretch>
        </p:blipFill>
        <p:spPr bwMode="auto">
          <a:xfrm>
            <a:off x="179388" y="3357563"/>
            <a:ext cx="2227262" cy="3238500"/>
          </a:xfrm>
          <a:prstGeom prst="rect">
            <a:avLst/>
          </a:prstGeom>
          <a:noFill/>
          <a:ln w="9525">
            <a:solidFill>
              <a:srgbClr val="003300"/>
            </a:solidFill>
            <a:miter lim="800000"/>
            <a:headEnd/>
            <a:tailEnd/>
          </a:ln>
        </p:spPr>
      </p:pic>
      <p:sp>
        <p:nvSpPr>
          <p:cNvPr id="147471" name="Rectangle 15"/>
          <p:cNvSpPr>
            <a:spLocks noChangeArrowheads="1"/>
          </p:cNvSpPr>
          <p:nvPr/>
        </p:nvSpPr>
        <p:spPr bwMode="auto">
          <a:xfrm>
            <a:off x="250825" y="3357563"/>
            <a:ext cx="1047750" cy="366712"/>
          </a:xfrm>
          <a:prstGeom prst="rect">
            <a:avLst/>
          </a:prstGeom>
          <a:noFill/>
          <a:ln w="9525">
            <a:noFill/>
            <a:miter lim="800000"/>
            <a:headEnd/>
            <a:tailEnd/>
          </a:ln>
          <a:effectLst/>
        </p:spPr>
        <p:txBody>
          <a:bodyPr wrap="none" anchor="ctr">
            <a:spAutoFit/>
          </a:bodyPr>
          <a:lstStyle/>
          <a:p>
            <a:r>
              <a:rPr lang="en-US" b="1">
                <a:solidFill>
                  <a:schemeClr val="bg1"/>
                </a:solidFill>
              </a:rPr>
              <a:t>Skyline</a:t>
            </a:r>
            <a:r>
              <a:rPr lang="ru-RU" b="1">
                <a:solidFill>
                  <a:schemeClr val="bg1"/>
                </a:solidFill>
              </a:rPr>
              <a:t> </a:t>
            </a:r>
          </a:p>
        </p:txBody>
      </p:sp>
      <p:sp>
        <p:nvSpPr>
          <p:cNvPr id="147472" name="Rectangle 16"/>
          <p:cNvSpPr>
            <a:spLocks noChangeArrowheads="1"/>
          </p:cNvSpPr>
          <p:nvPr/>
        </p:nvSpPr>
        <p:spPr bwMode="auto">
          <a:xfrm>
            <a:off x="2555875" y="3357563"/>
            <a:ext cx="1454150" cy="366712"/>
          </a:xfrm>
          <a:prstGeom prst="rect">
            <a:avLst/>
          </a:prstGeom>
          <a:noFill/>
          <a:ln w="9525">
            <a:noFill/>
            <a:miter lim="800000"/>
            <a:headEnd/>
            <a:tailEnd/>
          </a:ln>
          <a:effectLst/>
        </p:spPr>
        <p:txBody>
          <a:bodyPr wrap="none" anchor="ctr">
            <a:spAutoFit/>
          </a:bodyPr>
          <a:lstStyle/>
          <a:p>
            <a:r>
              <a:rPr lang="en-US"/>
              <a:t>  </a:t>
            </a:r>
            <a:r>
              <a:rPr lang="en-US" b="1"/>
              <a:t>Town Hall</a:t>
            </a:r>
            <a:r>
              <a:rPr lang="ru-RU"/>
              <a:t> </a:t>
            </a:r>
          </a:p>
        </p:txBody>
      </p:sp>
      <p:sp>
        <p:nvSpPr>
          <p:cNvPr id="147473" name="Rectangle 17"/>
          <p:cNvSpPr>
            <a:spLocks noChangeArrowheads="1"/>
          </p:cNvSpPr>
          <p:nvPr/>
        </p:nvSpPr>
        <p:spPr bwMode="auto">
          <a:xfrm>
            <a:off x="6516688" y="4076700"/>
            <a:ext cx="2432050" cy="366713"/>
          </a:xfrm>
          <a:prstGeom prst="rect">
            <a:avLst/>
          </a:prstGeom>
          <a:noFill/>
          <a:ln w="9525">
            <a:noFill/>
            <a:miter lim="800000"/>
            <a:headEnd/>
            <a:tailEnd/>
          </a:ln>
          <a:effectLst/>
        </p:spPr>
        <p:txBody>
          <a:bodyPr wrap="none">
            <a:spAutoFit/>
          </a:bodyPr>
          <a:lstStyle/>
          <a:p>
            <a:r>
              <a:rPr lang="en-US" b="1">
                <a:solidFill>
                  <a:schemeClr val="bg1"/>
                </a:solidFill>
              </a:rPr>
              <a:t>Auckland Waterfront</a:t>
            </a:r>
            <a:endParaRPr lang="ru-RU" b="1">
              <a:solidFill>
                <a:schemeClr val="bg1"/>
              </a:solidFill>
            </a:endParaRPr>
          </a:p>
        </p:txBody>
      </p:sp>
      <p:sp>
        <p:nvSpPr>
          <p:cNvPr id="147474" name="Rectangle 18"/>
          <p:cNvSpPr>
            <a:spLocks noChangeArrowheads="1"/>
          </p:cNvSpPr>
          <p:nvPr/>
        </p:nvSpPr>
        <p:spPr bwMode="auto">
          <a:xfrm>
            <a:off x="7235825" y="404813"/>
            <a:ext cx="1289050" cy="366712"/>
          </a:xfrm>
          <a:prstGeom prst="rect">
            <a:avLst/>
          </a:prstGeom>
          <a:noFill/>
          <a:ln w="9525">
            <a:noFill/>
            <a:miter lim="800000"/>
            <a:headEnd/>
            <a:tailEnd/>
          </a:ln>
          <a:effectLst/>
        </p:spPr>
        <p:txBody>
          <a:bodyPr wrap="none" anchor="ctr">
            <a:spAutoFit/>
          </a:bodyPr>
          <a:lstStyle/>
          <a:p>
            <a:r>
              <a:rPr lang="en-US" b="1"/>
              <a:t>Chancery</a:t>
            </a:r>
            <a:r>
              <a:rPr lang="ru-RU" b="1"/>
              <a:t> </a:t>
            </a:r>
          </a:p>
        </p:txBody>
      </p:sp>
      <p:sp>
        <p:nvSpPr>
          <p:cNvPr id="147475" name="WordArt 19"/>
          <p:cNvSpPr>
            <a:spLocks noChangeArrowheads="1" noChangeShapeType="1" noTextEdit="1"/>
          </p:cNvSpPr>
          <p:nvPr/>
        </p:nvSpPr>
        <p:spPr bwMode="auto">
          <a:xfrm rot="919472">
            <a:off x="2771775" y="0"/>
            <a:ext cx="3384550" cy="1700213"/>
          </a:xfrm>
          <a:prstGeom prst="rect">
            <a:avLst/>
          </a:prstGeom>
        </p:spPr>
        <p:txBody>
          <a:bodyPr wrap="none" fromWordArt="1">
            <a:prstTxWarp prst="textSlantUp">
              <a:avLst>
                <a:gd name="adj" fmla="val 55556"/>
              </a:avLst>
            </a:prstTxWarp>
          </a:bodyPr>
          <a:lstStyle/>
          <a:p>
            <a:pPr algn="ctr"/>
            <a:r>
              <a:rPr lang="en-US" sz="3600" kern="10">
                <a:ln w="9525">
                  <a:solidFill>
                    <a:srgbClr val="CC33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rint MT Shadow"/>
              </a:rPr>
              <a:t>Auckland</a:t>
            </a:r>
            <a:endParaRPr lang="ru-RU" sz="3600" kern="10">
              <a:ln w="9525">
                <a:solidFill>
                  <a:srgbClr val="CC33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rint MT Shadow"/>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a:xfrm>
            <a:off x="0" y="1484313"/>
            <a:ext cx="4932363" cy="2952750"/>
          </a:xfrm>
        </p:spPr>
        <p:txBody>
          <a:bodyPr/>
          <a:lstStyle/>
          <a:p>
            <a:pPr algn="ctr">
              <a:lnSpc>
                <a:spcPct val="80000"/>
              </a:lnSpc>
              <a:buFontTx/>
              <a:buNone/>
            </a:pPr>
            <a:r>
              <a:rPr lang="en-US" sz="1800"/>
              <a:t>   </a:t>
            </a:r>
            <a:r>
              <a:rPr lang="en-US" sz="1800">
                <a:solidFill>
                  <a:srgbClr val="009900"/>
                </a:solidFill>
                <a:latin typeface="Tahoma" pitchFamily="34" charset="0"/>
              </a:rPr>
              <a:t>Hamilton</a:t>
            </a:r>
            <a:r>
              <a:rPr lang="en-US" sz="1800">
                <a:latin typeface="Tahoma" pitchFamily="34" charset="0"/>
              </a:rPr>
              <a:t> is the country's 7th largest city. The population is </a:t>
            </a:r>
            <a:r>
              <a:rPr lang="en-US" sz="1800">
                <a:solidFill>
                  <a:srgbClr val="FF33CC"/>
                </a:solidFill>
                <a:latin typeface="Tahoma" pitchFamily="34" charset="0"/>
              </a:rPr>
              <a:t>187, 960</a:t>
            </a:r>
            <a:r>
              <a:rPr lang="en-US" sz="1800">
                <a:latin typeface="Tahoma" pitchFamily="34" charset="0"/>
              </a:rPr>
              <a:t> people. It is in the Waikato region of the North Island. It sits on both banks of the Waikato River. The city is host to a large number of small galleries and the Waikato Museum. Hamilton is home to more than 25,000 students, mostly enrolled in one of the city's two main institutes, the University of Waikato and Waikato Institute of Technology.</a:t>
            </a:r>
            <a:endParaRPr lang="ru-RU" sz="1800">
              <a:latin typeface="Tahoma" pitchFamily="34" charset="0"/>
            </a:endParaRPr>
          </a:p>
        </p:txBody>
      </p:sp>
      <p:pic>
        <p:nvPicPr>
          <p:cNvPr id="167940" name="Picture 4" descr="Hamilton"/>
          <p:cNvPicPr>
            <a:picLocks noChangeAspect="1" noChangeArrowheads="1"/>
          </p:cNvPicPr>
          <p:nvPr/>
        </p:nvPicPr>
        <p:blipFill>
          <a:blip r:embed="rId2" cstate="screen"/>
          <a:srcRect/>
          <a:stretch>
            <a:fillRect/>
          </a:stretch>
        </p:blipFill>
        <p:spPr bwMode="auto">
          <a:xfrm>
            <a:off x="468313" y="4076700"/>
            <a:ext cx="3778250" cy="2517775"/>
          </a:xfrm>
          <a:prstGeom prst="rect">
            <a:avLst/>
          </a:prstGeom>
          <a:noFill/>
          <a:ln w="9525">
            <a:solidFill>
              <a:srgbClr val="003300"/>
            </a:solidFill>
            <a:miter lim="800000"/>
            <a:headEnd/>
            <a:tailEnd/>
          </a:ln>
        </p:spPr>
      </p:pic>
      <p:pic>
        <p:nvPicPr>
          <p:cNvPr id="167942" name="Picture 6" descr="Hmilton"/>
          <p:cNvPicPr>
            <a:picLocks noChangeAspect="1" noChangeArrowheads="1"/>
          </p:cNvPicPr>
          <p:nvPr/>
        </p:nvPicPr>
        <p:blipFill>
          <a:blip r:embed="rId3" cstate="screen"/>
          <a:srcRect/>
          <a:stretch>
            <a:fillRect/>
          </a:stretch>
        </p:blipFill>
        <p:spPr bwMode="auto">
          <a:xfrm>
            <a:off x="4932363" y="4076700"/>
            <a:ext cx="3778250" cy="2517775"/>
          </a:xfrm>
          <a:prstGeom prst="rect">
            <a:avLst/>
          </a:prstGeom>
          <a:noFill/>
          <a:ln w="9525">
            <a:solidFill>
              <a:srgbClr val="003300"/>
            </a:solidFill>
            <a:miter lim="800000"/>
            <a:headEnd/>
            <a:tailEnd/>
          </a:ln>
        </p:spPr>
      </p:pic>
      <p:pic>
        <p:nvPicPr>
          <p:cNvPr id="167943" name="Picture 7" descr="Hamilton"/>
          <p:cNvPicPr>
            <a:picLocks noChangeAspect="1" noChangeArrowheads="1"/>
          </p:cNvPicPr>
          <p:nvPr/>
        </p:nvPicPr>
        <p:blipFill>
          <a:blip r:embed="rId4" cstate="screen"/>
          <a:srcRect/>
          <a:stretch>
            <a:fillRect/>
          </a:stretch>
        </p:blipFill>
        <p:spPr bwMode="auto">
          <a:xfrm>
            <a:off x="4932363" y="1341438"/>
            <a:ext cx="3778250" cy="2517775"/>
          </a:xfrm>
          <a:prstGeom prst="rect">
            <a:avLst/>
          </a:prstGeom>
          <a:noFill/>
          <a:ln w="9525">
            <a:solidFill>
              <a:srgbClr val="003300"/>
            </a:solidFill>
            <a:miter lim="800000"/>
            <a:headEnd/>
            <a:tailEnd/>
          </a:ln>
        </p:spPr>
      </p:pic>
      <p:sp>
        <p:nvSpPr>
          <p:cNvPr id="167947" name="Rectangle 11"/>
          <p:cNvSpPr>
            <a:spLocks noChangeArrowheads="1"/>
          </p:cNvSpPr>
          <p:nvPr/>
        </p:nvSpPr>
        <p:spPr bwMode="auto">
          <a:xfrm>
            <a:off x="7092950" y="3500438"/>
            <a:ext cx="1581150" cy="366712"/>
          </a:xfrm>
          <a:prstGeom prst="rect">
            <a:avLst/>
          </a:prstGeom>
          <a:noFill/>
          <a:ln w="9525">
            <a:noFill/>
            <a:miter lim="800000"/>
            <a:headEnd/>
            <a:tailEnd/>
          </a:ln>
          <a:effectLst/>
        </p:spPr>
        <p:txBody>
          <a:bodyPr wrap="none" anchor="ctr">
            <a:spAutoFit/>
          </a:bodyPr>
          <a:lstStyle/>
          <a:p>
            <a:r>
              <a:rPr lang="ru-RU" b="1">
                <a:solidFill>
                  <a:schemeClr val="bg1"/>
                </a:solidFill>
              </a:rPr>
              <a:t>City Plaza     </a:t>
            </a:r>
          </a:p>
        </p:txBody>
      </p:sp>
      <p:sp>
        <p:nvSpPr>
          <p:cNvPr id="167948" name="Rectangle 12"/>
          <p:cNvSpPr>
            <a:spLocks noChangeArrowheads="1"/>
          </p:cNvSpPr>
          <p:nvPr/>
        </p:nvSpPr>
        <p:spPr bwMode="auto">
          <a:xfrm>
            <a:off x="900113" y="4149725"/>
            <a:ext cx="1733550" cy="366713"/>
          </a:xfrm>
          <a:prstGeom prst="rect">
            <a:avLst/>
          </a:prstGeom>
          <a:noFill/>
          <a:ln w="9525">
            <a:noFill/>
            <a:miter lim="800000"/>
            <a:headEnd/>
            <a:tailEnd/>
          </a:ln>
          <a:effectLst/>
        </p:spPr>
        <p:txBody>
          <a:bodyPr wrap="none" anchor="ctr">
            <a:spAutoFit/>
          </a:bodyPr>
          <a:lstStyle/>
          <a:p>
            <a:r>
              <a:rPr lang="ru-RU" b="1"/>
              <a:t>Victoria Street</a:t>
            </a:r>
          </a:p>
        </p:txBody>
      </p:sp>
      <p:sp>
        <p:nvSpPr>
          <p:cNvPr id="167950" name="Rectangle 14"/>
          <p:cNvSpPr>
            <a:spLocks noChangeArrowheads="1"/>
          </p:cNvSpPr>
          <p:nvPr/>
        </p:nvSpPr>
        <p:spPr bwMode="auto">
          <a:xfrm>
            <a:off x="6877050" y="4149725"/>
            <a:ext cx="1758950" cy="366713"/>
          </a:xfrm>
          <a:prstGeom prst="rect">
            <a:avLst/>
          </a:prstGeom>
          <a:noFill/>
          <a:ln w="9525">
            <a:noFill/>
            <a:miter lim="800000"/>
            <a:headEnd/>
            <a:tailEnd/>
          </a:ln>
          <a:effectLst/>
        </p:spPr>
        <p:txBody>
          <a:bodyPr wrap="none" anchor="ctr">
            <a:spAutoFit/>
          </a:bodyPr>
          <a:lstStyle/>
          <a:p>
            <a:r>
              <a:rPr lang="ru-RU" b="1">
                <a:solidFill>
                  <a:schemeClr val="bg1"/>
                </a:solidFill>
              </a:rPr>
              <a:t>Novotel Tainui</a:t>
            </a:r>
          </a:p>
        </p:txBody>
      </p:sp>
      <p:sp>
        <p:nvSpPr>
          <p:cNvPr id="167951" name="WordArt 15"/>
          <p:cNvSpPr>
            <a:spLocks noChangeArrowheads="1" noChangeShapeType="1" noTextEdit="1"/>
          </p:cNvSpPr>
          <p:nvPr/>
        </p:nvSpPr>
        <p:spPr bwMode="auto">
          <a:xfrm>
            <a:off x="1619250" y="188913"/>
            <a:ext cx="5545138" cy="936625"/>
          </a:xfrm>
          <a:prstGeom prst="rect">
            <a:avLst/>
          </a:prstGeom>
        </p:spPr>
        <p:txBody>
          <a:bodyPr wrap="none" fromWordArt="1">
            <a:prstTxWarp prst="textInflateBottom">
              <a:avLst>
                <a:gd name="adj" fmla="val 68083"/>
              </a:avLst>
            </a:prstTxWarp>
          </a:bodyPr>
          <a:lstStyle/>
          <a:p>
            <a:pPr algn="ctr"/>
            <a:r>
              <a:rPr lang="en-US" sz="3600" kern="10">
                <a:ln w="9525">
                  <a:solidFill>
                    <a:srgbClr val="6600CC"/>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Harrington"/>
              </a:rPr>
              <a:t>Hamilton</a:t>
            </a:r>
            <a:endParaRPr lang="ru-RU" sz="3600" kern="10">
              <a:ln w="9525">
                <a:solidFill>
                  <a:srgbClr val="6600CC"/>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Harrington"/>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3924300" y="1628775"/>
            <a:ext cx="4402138" cy="1584325"/>
          </a:xfrm>
        </p:spPr>
        <p:txBody>
          <a:bodyPr/>
          <a:lstStyle/>
          <a:p>
            <a:pPr algn="ctr">
              <a:lnSpc>
                <a:spcPct val="80000"/>
              </a:lnSpc>
              <a:buFontTx/>
              <a:buNone/>
            </a:pPr>
            <a:r>
              <a:rPr lang="en-US" sz="1800"/>
              <a:t>   </a:t>
            </a:r>
            <a:r>
              <a:rPr lang="en-US" sz="1800">
                <a:solidFill>
                  <a:srgbClr val="009900"/>
                </a:solidFill>
                <a:latin typeface="Tahoma" pitchFamily="34" charset="0"/>
              </a:rPr>
              <a:t>Tauranga</a:t>
            </a:r>
            <a:r>
              <a:rPr lang="en-US" sz="1800">
                <a:latin typeface="Tahoma" pitchFamily="34" charset="0"/>
              </a:rPr>
              <a:t> is the largest city of the Bay of Plenty region. The Population is about </a:t>
            </a:r>
            <a:r>
              <a:rPr lang="en-US" sz="1800">
                <a:solidFill>
                  <a:srgbClr val="FF33CC"/>
                </a:solidFill>
                <a:latin typeface="Tahoma" pitchFamily="34" charset="0"/>
              </a:rPr>
              <a:t>109,100</a:t>
            </a:r>
            <a:r>
              <a:rPr lang="en-US" sz="1800">
                <a:latin typeface="Tahoma" pitchFamily="34" charset="0"/>
              </a:rPr>
              <a:t> people. It is the 9</a:t>
            </a:r>
            <a:r>
              <a:rPr lang="en-US" sz="1800" baseline="30000">
                <a:latin typeface="Tahoma" pitchFamily="34" charset="0"/>
              </a:rPr>
              <a:t>th</a:t>
            </a:r>
            <a:r>
              <a:rPr lang="en-US" sz="1800">
                <a:latin typeface="Tahoma" pitchFamily="34" charset="0"/>
              </a:rPr>
              <a:t>  largest city area in the country, and the centre of the 6</a:t>
            </a:r>
            <a:r>
              <a:rPr lang="en-US" sz="1800" baseline="30000">
                <a:latin typeface="Tahoma" pitchFamily="34" charset="0"/>
              </a:rPr>
              <a:t>th</a:t>
            </a:r>
            <a:r>
              <a:rPr lang="en-US" sz="1800">
                <a:latin typeface="Tahoma" pitchFamily="34" charset="0"/>
              </a:rPr>
              <a:t>  largest urban area.</a:t>
            </a:r>
            <a:endParaRPr lang="ru-RU" sz="1800">
              <a:latin typeface="Tahoma" pitchFamily="34" charset="0"/>
            </a:endParaRPr>
          </a:p>
        </p:txBody>
      </p:sp>
      <p:pic>
        <p:nvPicPr>
          <p:cNvPr id="161796" name="Picture 4" descr="1_MAIN_HOUSE_420[1] Tauranga"/>
          <p:cNvPicPr>
            <a:picLocks noChangeAspect="1" noChangeArrowheads="1"/>
          </p:cNvPicPr>
          <p:nvPr/>
        </p:nvPicPr>
        <p:blipFill>
          <a:blip r:embed="rId2" cstate="screen"/>
          <a:srcRect/>
          <a:stretch>
            <a:fillRect/>
          </a:stretch>
        </p:blipFill>
        <p:spPr bwMode="auto">
          <a:xfrm>
            <a:off x="250825" y="981075"/>
            <a:ext cx="3357563" cy="2517775"/>
          </a:xfrm>
          <a:prstGeom prst="rect">
            <a:avLst/>
          </a:prstGeom>
          <a:noFill/>
          <a:ln w="9525">
            <a:solidFill>
              <a:srgbClr val="003300"/>
            </a:solidFill>
            <a:miter lim="800000"/>
            <a:headEnd/>
            <a:tailEnd/>
          </a:ln>
        </p:spPr>
      </p:pic>
      <p:pic>
        <p:nvPicPr>
          <p:cNvPr id="161797" name="Picture 5" descr="Tourangacentre"/>
          <p:cNvPicPr>
            <a:picLocks noChangeAspect="1" noChangeArrowheads="1"/>
          </p:cNvPicPr>
          <p:nvPr/>
        </p:nvPicPr>
        <p:blipFill>
          <a:blip r:embed="rId3" cstate="screen"/>
          <a:srcRect/>
          <a:stretch>
            <a:fillRect/>
          </a:stretch>
        </p:blipFill>
        <p:spPr bwMode="auto">
          <a:xfrm>
            <a:off x="4572000" y="3644900"/>
            <a:ext cx="4318000" cy="2878138"/>
          </a:xfrm>
          <a:prstGeom prst="rect">
            <a:avLst/>
          </a:prstGeom>
          <a:noFill/>
          <a:ln w="9525">
            <a:solidFill>
              <a:srgbClr val="003300"/>
            </a:solidFill>
            <a:miter lim="800000"/>
            <a:headEnd/>
            <a:tailEnd/>
          </a:ln>
        </p:spPr>
      </p:pic>
      <p:pic>
        <p:nvPicPr>
          <p:cNvPr id="161798" name="Picture 6" descr="Tauranga"/>
          <p:cNvPicPr>
            <a:picLocks noChangeAspect="1" noChangeArrowheads="1"/>
          </p:cNvPicPr>
          <p:nvPr/>
        </p:nvPicPr>
        <p:blipFill>
          <a:blip r:embed="rId4" cstate="screen"/>
          <a:srcRect/>
          <a:stretch>
            <a:fillRect/>
          </a:stretch>
        </p:blipFill>
        <p:spPr bwMode="auto">
          <a:xfrm>
            <a:off x="179388" y="3644900"/>
            <a:ext cx="4318000" cy="2878138"/>
          </a:xfrm>
          <a:prstGeom prst="rect">
            <a:avLst/>
          </a:prstGeom>
          <a:noFill/>
          <a:ln w="9525">
            <a:solidFill>
              <a:srgbClr val="003300"/>
            </a:solidFill>
            <a:miter lim="800000"/>
            <a:headEnd/>
            <a:tailEnd/>
          </a:ln>
        </p:spPr>
      </p:pic>
      <p:sp>
        <p:nvSpPr>
          <p:cNvPr id="161799" name="Rectangle 7"/>
          <p:cNvSpPr>
            <a:spLocks noChangeArrowheads="1"/>
          </p:cNvSpPr>
          <p:nvPr/>
        </p:nvSpPr>
        <p:spPr bwMode="auto">
          <a:xfrm>
            <a:off x="2700338" y="6165850"/>
            <a:ext cx="1898650" cy="366713"/>
          </a:xfrm>
          <a:prstGeom prst="rect">
            <a:avLst/>
          </a:prstGeom>
          <a:noFill/>
          <a:ln w="9525">
            <a:noFill/>
            <a:miter lim="800000"/>
            <a:headEnd/>
            <a:tailEnd/>
          </a:ln>
          <a:effectLst/>
        </p:spPr>
        <p:txBody>
          <a:bodyPr wrap="none" anchor="ctr">
            <a:spAutoFit/>
          </a:bodyPr>
          <a:lstStyle/>
          <a:p>
            <a:r>
              <a:rPr lang="ru-RU" b="1">
                <a:solidFill>
                  <a:schemeClr val="bg1"/>
                </a:solidFill>
              </a:rPr>
              <a:t>View of Town</a:t>
            </a:r>
            <a:r>
              <a:rPr lang="ru-RU"/>
              <a:t>    </a:t>
            </a:r>
          </a:p>
        </p:txBody>
      </p:sp>
      <p:sp>
        <p:nvSpPr>
          <p:cNvPr id="161800" name="Rectangle 8"/>
          <p:cNvSpPr>
            <a:spLocks noChangeArrowheads="1"/>
          </p:cNvSpPr>
          <p:nvPr/>
        </p:nvSpPr>
        <p:spPr bwMode="auto">
          <a:xfrm>
            <a:off x="6516688" y="3716338"/>
            <a:ext cx="1758950" cy="366712"/>
          </a:xfrm>
          <a:prstGeom prst="rect">
            <a:avLst/>
          </a:prstGeom>
          <a:noFill/>
          <a:ln w="9525">
            <a:noFill/>
            <a:miter lim="800000"/>
            <a:headEnd/>
            <a:tailEnd/>
          </a:ln>
          <a:effectLst/>
        </p:spPr>
        <p:txBody>
          <a:bodyPr wrap="none" anchor="ctr">
            <a:spAutoFit/>
          </a:bodyPr>
          <a:lstStyle/>
          <a:p>
            <a:r>
              <a:rPr lang="ru-RU" b="1">
                <a:solidFill>
                  <a:schemeClr val="bg1"/>
                </a:solidFill>
              </a:rPr>
              <a:t>Town Centre</a:t>
            </a:r>
            <a:r>
              <a:rPr lang="ru-RU"/>
              <a:t>   </a:t>
            </a:r>
          </a:p>
        </p:txBody>
      </p:sp>
      <p:sp>
        <p:nvSpPr>
          <p:cNvPr id="161801" name="Rectangle 9"/>
          <p:cNvSpPr>
            <a:spLocks noChangeArrowheads="1"/>
          </p:cNvSpPr>
          <p:nvPr/>
        </p:nvSpPr>
        <p:spPr bwMode="auto">
          <a:xfrm>
            <a:off x="2268538" y="3068638"/>
            <a:ext cx="1352550" cy="366712"/>
          </a:xfrm>
          <a:prstGeom prst="rect">
            <a:avLst/>
          </a:prstGeom>
          <a:noFill/>
          <a:ln w="9525">
            <a:noFill/>
            <a:miter lim="800000"/>
            <a:headEnd/>
            <a:tailEnd/>
          </a:ln>
          <a:effectLst/>
        </p:spPr>
        <p:txBody>
          <a:bodyPr wrap="none" anchor="ctr">
            <a:spAutoFit/>
          </a:bodyPr>
          <a:lstStyle/>
          <a:p>
            <a:r>
              <a:rPr lang="ru-RU" b="1">
                <a:solidFill>
                  <a:schemeClr val="bg1"/>
                </a:solidFill>
              </a:rPr>
              <a:t>The House</a:t>
            </a:r>
          </a:p>
        </p:txBody>
      </p:sp>
      <p:sp>
        <p:nvSpPr>
          <p:cNvPr id="161802" name="WordArt 10"/>
          <p:cNvSpPr>
            <a:spLocks noChangeArrowheads="1" noChangeShapeType="1" noTextEdit="1"/>
          </p:cNvSpPr>
          <p:nvPr/>
        </p:nvSpPr>
        <p:spPr bwMode="auto">
          <a:xfrm>
            <a:off x="3924300" y="476250"/>
            <a:ext cx="4267200" cy="936625"/>
          </a:xfrm>
          <a:prstGeom prst="rect">
            <a:avLst/>
          </a:prstGeom>
        </p:spPr>
        <p:txBody>
          <a:bodyPr wrap="none" fromWordArt="1">
            <a:prstTxWarp prst="textPlain">
              <a:avLst>
                <a:gd name="adj" fmla="val 50000"/>
              </a:avLst>
            </a:prstTxWarp>
          </a:bodyPr>
          <a:lstStyle/>
          <a:p>
            <a:pPr algn="ctr"/>
            <a:r>
              <a:rPr lang="en-US" sz="3600" kern="10">
                <a:ln w="9525">
                  <a:solidFill>
                    <a:srgbClr val="0000FF"/>
                  </a:solidFill>
                  <a:round/>
                  <a:headEnd/>
                  <a:tailEnd/>
                </a:ln>
                <a:solidFill>
                  <a:srgbClr val="FF3399"/>
                </a:solidFill>
                <a:effectLst>
                  <a:outerShdw dist="107763" dir="13500000" algn="ctr" rotWithShape="0">
                    <a:srgbClr val="808080">
                      <a:alpha val="50000"/>
                    </a:srgbClr>
                  </a:outerShdw>
                </a:effectLst>
                <a:latin typeface="Times New Roman"/>
                <a:cs typeface="Times New Roman"/>
              </a:rPr>
              <a:t>Tauranga</a:t>
            </a:r>
            <a:endParaRPr lang="ru-RU" sz="3600" kern="10">
              <a:ln w="9525">
                <a:solidFill>
                  <a:srgbClr val="0000FF"/>
                </a:solidFill>
                <a:round/>
                <a:headEnd/>
                <a:tailEnd/>
              </a:ln>
              <a:solidFill>
                <a:srgbClr val="FF3399"/>
              </a:solidFill>
              <a:effectLst>
                <a:outerShdw dist="107763" dir="13500000" algn="ctr" rotWithShape="0">
                  <a:srgbClr val="808080">
                    <a:alpha val="50000"/>
                  </a:srgbClr>
                </a:outerShdw>
              </a:effectLst>
              <a:latin typeface="Times New Roman"/>
              <a:cs typeface="Times New Roman"/>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type="body" idx="1"/>
          </p:nvPr>
        </p:nvSpPr>
        <p:spPr>
          <a:xfrm>
            <a:off x="4572000" y="1196975"/>
            <a:ext cx="4572000" cy="2663825"/>
          </a:xfrm>
        </p:spPr>
        <p:txBody>
          <a:bodyPr/>
          <a:lstStyle/>
          <a:p>
            <a:pPr algn="ctr">
              <a:lnSpc>
                <a:spcPct val="80000"/>
              </a:lnSpc>
              <a:buFontTx/>
              <a:buNone/>
            </a:pPr>
            <a:r>
              <a:rPr lang="en-US" sz="1800"/>
              <a:t>   </a:t>
            </a:r>
            <a:r>
              <a:rPr lang="en-US" sz="1800">
                <a:solidFill>
                  <a:srgbClr val="009900"/>
                </a:solidFill>
                <a:latin typeface="Tahoma" pitchFamily="34" charset="0"/>
              </a:rPr>
              <a:t>Rotorua</a:t>
            </a:r>
            <a:r>
              <a:rPr lang="en-US" sz="1800">
                <a:latin typeface="Tahoma" pitchFamily="34" charset="0"/>
              </a:rPr>
              <a:t> is a town on the southern shore of Lake Rotorua in the Bay of Plenty region. The city has a population of </a:t>
            </a:r>
            <a:r>
              <a:rPr lang="en-US" sz="1800">
                <a:solidFill>
                  <a:srgbClr val="FF33CC"/>
                </a:solidFill>
                <a:latin typeface="Tahoma" pitchFamily="34" charset="0"/>
              </a:rPr>
              <a:t>53,000</a:t>
            </a:r>
            <a:r>
              <a:rPr lang="en-US" sz="1800">
                <a:latin typeface="Tahoma" pitchFamily="34" charset="0"/>
              </a:rPr>
              <a:t>, of which one third is Māori. Rotorua is well-known for geothermal activity. There are a number of geysers, notably the 20-m Pohutu geyser at Whakarewarewa, and hot mud pools located in the city, which owe their presence to the Rotorua caldera.</a:t>
            </a:r>
            <a:endParaRPr lang="ru-RU" sz="1800">
              <a:latin typeface="Tahoma" pitchFamily="34" charset="0"/>
            </a:endParaRPr>
          </a:p>
        </p:txBody>
      </p:sp>
      <p:pic>
        <p:nvPicPr>
          <p:cNvPr id="160775" name="Picture 7" descr="Rotorua"/>
          <p:cNvPicPr>
            <a:picLocks noChangeAspect="1" noChangeArrowheads="1"/>
          </p:cNvPicPr>
          <p:nvPr/>
        </p:nvPicPr>
        <p:blipFill>
          <a:blip r:embed="rId2" cstate="screen"/>
          <a:srcRect/>
          <a:stretch>
            <a:fillRect/>
          </a:stretch>
        </p:blipFill>
        <p:spPr bwMode="auto">
          <a:xfrm>
            <a:off x="4859338" y="3789363"/>
            <a:ext cx="3840162" cy="2879725"/>
          </a:xfrm>
          <a:prstGeom prst="rect">
            <a:avLst/>
          </a:prstGeom>
          <a:noFill/>
          <a:ln w="9525">
            <a:solidFill>
              <a:srgbClr val="003300"/>
            </a:solidFill>
            <a:miter lim="800000"/>
            <a:headEnd/>
            <a:tailEnd/>
          </a:ln>
        </p:spPr>
      </p:pic>
      <p:pic>
        <p:nvPicPr>
          <p:cNvPr id="160776" name="Picture 8" descr="Rotorua"/>
          <p:cNvPicPr>
            <a:picLocks noChangeAspect="1" noChangeArrowheads="1"/>
          </p:cNvPicPr>
          <p:nvPr/>
        </p:nvPicPr>
        <p:blipFill>
          <a:blip r:embed="rId3" cstate="screen"/>
          <a:srcRect/>
          <a:stretch>
            <a:fillRect/>
          </a:stretch>
        </p:blipFill>
        <p:spPr bwMode="auto">
          <a:xfrm>
            <a:off x="179388" y="3789363"/>
            <a:ext cx="4286250" cy="2857500"/>
          </a:xfrm>
          <a:prstGeom prst="rect">
            <a:avLst/>
          </a:prstGeom>
          <a:noFill/>
          <a:ln w="9525">
            <a:solidFill>
              <a:srgbClr val="003300"/>
            </a:solidFill>
            <a:miter lim="800000"/>
            <a:headEnd/>
            <a:tailEnd/>
          </a:ln>
        </p:spPr>
      </p:pic>
      <p:pic>
        <p:nvPicPr>
          <p:cNvPr id="160778" name="Picture 10" descr="Rotorua"/>
          <p:cNvPicPr>
            <a:picLocks noChangeAspect="1" noChangeArrowheads="1"/>
          </p:cNvPicPr>
          <p:nvPr/>
        </p:nvPicPr>
        <p:blipFill>
          <a:blip r:embed="rId4" cstate="screen"/>
          <a:srcRect/>
          <a:stretch>
            <a:fillRect/>
          </a:stretch>
        </p:blipFill>
        <p:spPr bwMode="auto">
          <a:xfrm>
            <a:off x="2268538" y="1773238"/>
            <a:ext cx="2698750" cy="1798637"/>
          </a:xfrm>
          <a:prstGeom prst="rect">
            <a:avLst/>
          </a:prstGeom>
          <a:noFill/>
          <a:ln w="9525">
            <a:solidFill>
              <a:srgbClr val="003300"/>
            </a:solidFill>
            <a:miter lim="800000"/>
            <a:headEnd/>
            <a:tailEnd/>
          </a:ln>
        </p:spPr>
      </p:pic>
      <p:pic>
        <p:nvPicPr>
          <p:cNvPr id="160779" name="Picture 11" descr="Rototua_geizer_g[1]"/>
          <p:cNvPicPr>
            <a:picLocks noChangeAspect="1" noChangeArrowheads="1"/>
          </p:cNvPicPr>
          <p:nvPr/>
        </p:nvPicPr>
        <p:blipFill>
          <a:blip r:embed="rId5" cstate="screen"/>
          <a:srcRect/>
          <a:stretch>
            <a:fillRect/>
          </a:stretch>
        </p:blipFill>
        <p:spPr bwMode="auto">
          <a:xfrm>
            <a:off x="179388" y="692150"/>
            <a:ext cx="1931987" cy="2881313"/>
          </a:xfrm>
          <a:prstGeom prst="rect">
            <a:avLst/>
          </a:prstGeom>
          <a:noFill/>
          <a:ln w="9525">
            <a:solidFill>
              <a:srgbClr val="003300"/>
            </a:solidFill>
            <a:miter lim="800000"/>
            <a:headEnd/>
            <a:tailEnd/>
          </a:ln>
        </p:spPr>
      </p:pic>
      <p:sp>
        <p:nvSpPr>
          <p:cNvPr id="160780" name="Rectangle 12"/>
          <p:cNvSpPr>
            <a:spLocks noChangeArrowheads="1"/>
          </p:cNvSpPr>
          <p:nvPr/>
        </p:nvSpPr>
        <p:spPr bwMode="auto">
          <a:xfrm>
            <a:off x="468313" y="260350"/>
            <a:ext cx="1022350" cy="366713"/>
          </a:xfrm>
          <a:prstGeom prst="rect">
            <a:avLst/>
          </a:prstGeom>
          <a:noFill/>
          <a:ln w="9525">
            <a:noFill/>
            <a:miter lim="800000"/>
            <a:headEnd/>
            <a:tailEnd/>
          </a:ln>
          <a:effectLst/>
        </p:spPr>
        <p:txBody>
          <a:bodyPr wrap="none" anchor="ctr">
            <a:spAutoFit/>
          </a:bodyPr>
          <a:lstStyle/>
          <a:p>
            <a:r>
              <a:rPr lang="en-US" b="1"/>
              <a:t>Geyser</a:t>
            </a:r>
            <a:r>
              <a:rPr lang="ru-RU" b="1"/>
              <a:t> </a:t>
            </a:r>
          </a:p>
        </p:txBody>
      </p:sp>
      <p:sp>
        <p:nvSpPr>
          <p:cNvPr id="160781" name="Rectangle 13"/>
          <p:cNvSpPr>
            <a:spLocks noChangeArrowheads="1"/>
          </p:cNvSpPr>
          <p:nvPr/>
        </p:nvSpPr>
        <p:spPr bwMode="auto">
          <a:xfrm>
            <a:off x="2627313" y="3789363"/>
            <a:ext cx="1936750" cy="366712"/>
          </a:xfrm>
          <a:prstGeom prst="rect">
            <a:avLst/>
          </a:prstGeom>
          <a:noFill/>
          <a:ln w="9525">
            <a:noFill/>
            <a:miter lim="800000"/>
            <a:headEnd/>
            <a:tailEnd/>
          </a:ln>
          <a:effectLst/>
        </p:spPr>
        <p:txBody>
          <a:bodyPr wrap="none" anchor="ctr">
            <a:spAutoFit/>
          </a:bodyPr>
          <a:lstStyle/>
          <a:p>
            <a:r>
              <a:rPr lang="en-US" b="1"/>
              <a:t>Visitors Centre</a:t>
            </a:r>
            <a:r>
              <a:rPr lang="en-US"/>
              <a:t>  </a:t>
            </a:r>
          </a:p>
        </p:txBody>
      </p:sp>
      <p:sp>
        <p:nvSpPr>
          <p:cNvPr id="160782" name="Rectangle 14"/>
          <p:cNvSpPr>
            <a:spLocks noChangeArrowheads="1"/>
          </p:cNvSpPr>
          <p:nvPr/>
        </p:nvSpPr>
        <p:spPr bwMode="auto">
          <a:xfrm>
            <a:off x="7092950" y="3860800"/>
            <a:ext cx="1593850" cy="366713"/>
          </a:xfrm>
          <a:prstGeom prst="rect">
            <a:avLst/>
          </a:prstGeom>
          <a:noFill/>
          <a:ln w="9525">
            <a:noFill/>
            <a:miter lim="800000"/>
            <a:headEnd/>
            <a:tailEnd/>
          </a:ln>
          <a:effectLst/>
        </p:spPr>
        <p:txBody>
          <a:bodyPr wrap="none" anchor="ctr">
            <a:spAutoFit/>
          </a:bodyPr>
          <a:lstStyle/>
          <a:p>
            <a:r>
              <a:rPr lang="en-US" b="1"/>
              <a:t>Bath-House  </a:t>
            </a:r>
          </a:p>
        </p:txBody>
      </p:sp>
      <p:sp>
        <p:nvSpPr>
          <p:cNvPr id="160783" name="Rectangle 15"/>
          <p:cNvSpPr>
            <a:spLocks noChangeArrowheads="1"/>
          </p:cNvSpPr>
          <p:nvPr/>
        </p:nvSpPr>
        <p:spPr bwMode="auto">
          <a:xfrm>
            <a:off x="2124075" y="3213100"/>
            <a:ext cx="958850" cy="366713"/>
          </a:xfrm>
          <a:prstGeom prst="rect">
            <a:avLst/>
          </a:prstGeom>
          <a:noFill/>
          <a:ln w="9525">
            <a:noFill/>
            <a:miter lim="800000"/>
            <a:headEnd/>
            <a:tailEnd/>
          </a:ln>
          <a:effectLst/>
        </p:spPr>
        <p:txBody>
          <a:bodyPr wrap="none" anchor="ctr">
            <a:spAutoFit/>
          </a:bodyPr>
          <a:lstStyle/>
          <a:p>
            <a:r>
              <a:rPr lang="en-US"/>
              <a:t>   </a:t>
            </a:r>
            <a:r>
              <a:rPr lang="en-US" b="1">
                <a:solidFill>
                  <a:schemeClr val="bg1"/>
                </a:solidFill>
              </a:rPr>
              <a:t> Lake</a:t>
            </a:r>
          </a:p>
        </p:txBody>
      </p:sp>
      <p:sp>
        <p:nvSpPr>
          <p:cNvPr id="160784" name="WordArt 16"/>
          <p:cNvSpPr>
            <a:spLocks noChangeArrowheads="1" noChangeShapeType="1" noTextEdit="1"/>
          </p:cNvSpPr>
          <p:nvPr/>
        </p:nvSpPr>
        <p:spPr bwMode="auto">
          <a:xfrm rot="629772">
            <a:off x="2555875" y="-458788"/>
            <a:ext cx="4392613" cy="2530476"/>
          </a:xfrm>
          <a:prstGeom prst="rect">
            <a:avLst/>
          </a:prstGeom>
        </p:spPr>
        <p:txBody>
          <a:bodyPr wrap="none" fromWordArt="1">
            <a:prstTxWarp prst="textSlantUp">
              <a:avLst>
                <a:gd name="adj" fmla="val 55556"/>
              </a:avLst>
            </a:prstTxWarp>
          </a:bodyPr>
          <a:lstStyle/>
          <a:p>
            <a:pPr algn="ctr"/>
            <a:r>
              <a:rPr lang="en-US" sz="3600" kern="10">
                <a:ln w="9525">
                  <a:solidFill>
                    <a:srgbClr val="FF3399"/>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Harlow Solid Italic"/>
              </a:rPr>
              <a:t>Rotorua</a:t>
            </a:r>
            <a:endParaRPr lang="ru-RU" sz="3600" kern="10">
              <a:ln w="9525">
                <a:solidFill>
                  <a:srgbClr val="FF3399"/>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Harlow Solid Italic"/>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body" idx="1"/>
          </p:nvPr>
        </p:nvSpPr>
        <p:spPr>
          <a:xfrm>
            <a:off x="2843213" y="1844675"/>
            <a:ext cx="2881312" cy="3382963"/>
          </a:xfrm>
        </p:spPr>
        <p:txBody>
          <a:bodyPr>
            <a:normAutofit lnSpcReduction="10000"/>
          </a:bodyPr>
          <a:lstStyle/>
          <a:p>
            <a:pPr algn="ctr">
              <a:lnSpc>
                <a:spcPct val="80000"/>
              </a:lnSpc>
              <a:buFontTx/>
              <a:buNone/>
            </a:pPr>
            <a:r>
              <a:rPr lang="en-US" sz="2000"/>
              <a:t>    </a:t>
            </a:r>
            <a:r>
              <a:rPr lang="en-US" sz="2000">
                <a:solidFill>
                  <a:srgbClr val="009900"/>
                </a:solidFill>
                <a:latin typeface="Tahoma" pitchFamily="34" charset="0"/>
              </a:rPr>
              <a:t>New Plymouth is</a:t>
            </a:r>
            <a:r>
              <a:rPr lang="en-US" sz="2000">
                <a:latin typeface="Tahoma" pitchFamily="34" charset="0"/>
              </a:rPr>
              <a:t> the port and main city in the Taranaki region. The population is about </a:t>
            </a:r>
            <a:r>
              <a:rPr lang="en-US" sz="2000">
                <a:solidFill>
                  <a:srgbClr val="FF33CC"/>
                </a:solidFill>
                <a:latin typeface="Tahoma" pitchFamily="34" charset="0"/>
              </a:rPr>
              <a:t>49,500 </a:t>
            </a:r>
            <a:r>
              <a:rPr lang="en-US" sz="2000">
                <a:latin typeface="Tahoma" pitchFamily="34" charset="0"/>
              </a:rPr>
              <a:t>people. The city is a service centre for the region's principal economic activities. It is also a bustling financial centre as the home of the TSB Bank.</a:t>
            </a:r>
            <a:endParaRPr lang="ru-RU" sz="2000">
              <a:latin typeface="Tahoma" pitchFamily="34" charset="0"/>
            </a:endParaRPr>
          </a:p>
        </p:txBody>
      </p:sp>
      <p:pic>
        <p:nvPicPr>
          <p:cNvPr id="163845" name="Picture 5" descr="GovettBrewster[1]"/>
          <p:cNvPicPr>
            <a:picLocks noChangeAspect="1" noChangeArrowheads="1"/>
          </p:cNvPicPr>
          <p:nvPr/>
        </p:nvPicPr>
        <p:blipFill>
          <a:blip r:embed="rId2" cstate="screen"/>
          <a:srcRect/>
          <a:stretch>
            <a:fillRect/>
          </a:stretch>
        </p:blipFill>
        <p:spPr bwMode="auto">
          <a:xfrm>
            <a:off x="5867400" y="1412875"/>
            <a:ext cx="3065463" cy="2517775"/>
          </a:xfrm>
          <a:prstGeom prst="rect">
            <a:avLst/>
          </a:prstGeom>
          <a:noFill/>
          <a:ln w="9525">
            <a:solidFill>
              <a:srgbClr val="003300"/>
            </a:solidFill>
            <a:miter lim="800000"/>
            <a:headEnd/>
            <a:tailEnd/>
          </a:ln>
        </p:spPr>
      </p:pic>
      <p:pic>
        <p:nvPicPr>
          <p:cNvPr id="163846" name="Picture 6" descr="AllanWilliamsCarving[1]"/>
          <p:cNvPicPr>
            <a:picLocks noChangeAspect="1" noChangeArrowheads="1"/>
          </p:cNvPicPr>
          <p:nvPr/>
        </p:nvPicPr>
        <p:blipFill>
          <a:blip r:embed="rId3" cstate="screen"/>
          <a:srcRect/>
          <a:stretch>
            <a:fillRect/>
          </a:stretch>
        </p:blipFill>
        <p:spPr bwMode="auto">
          <a:xfrm>
            <a:off x="179388" y="4076700"/>
            <a:ext cx="2808287" cy="2517775"/>
          </a:xfrm>
          <a:prstGeom prst="rect">
            <a:avLst/>
          </a:prstGeom>
          <a:noFill/>
          <a:ln w="9525">
            <a:solidFill>
              <a:srgbClr val="003300"/>
            </a:solidFill>
            <a:miter lim="800000"/>
            <a:headEnd/>
            <a:tailEnd/>
          </a:ln>
        </p:spPr>
      </p:pic>
      <p:pic>
        <p:nvPicPr>
          <p:cNvPr id="163849" name="Picture 9" descr="A view of Poet's Bridge and the mountain reflected in the Pukekura Park lake. "/>
          <p:cNvPicPr>
            <a:picLocks noChangeAspect="1" noChangeArrowheads="1"/>
          </p:cNvPicPr>
          <p:nvPr/>
        </p:nvPicPr>
        <p:blipFill>
          <a:blip r:embed="rId4" cstate="screen"/>
          <a:srcRect/>
          <a:stretch>
            <a:fillRect/>
          </a:stretch>
        </p:blipFill>
        <p:spPr bwMode="auto">
          <a:xfrm>
            <a:off x="5867400" y="4076700"/>
            <a:ext cx="3141663" cy="2517775"/>
          </a:xfrm>
          <a:prstGeom prst="rect">
            <a:avLst/>
          </a:prstGeom>
          <a:noFill/>
          <a:ln w="9525">
            <a:solidFill>
              <a:srgbClr val="003300"/>
            </a:solidFill>
            <a:miter lim="800000"/>
            <a:headEnd/>
            <a:tailEnd/>
          </a:ln>
        </p:spPr>
      </p:pic>
      <p:pic>
        <p:nvPicPr>
          <p:cNvPr id="163850" name="Picture 10" descr="PukeAriki[1]"/>
          <p:cNvPicPr>
            <a:picLocks noChangeAspect="1" noChangeArrowheads="1"/>
          </p:cNvPicPr>
          <p:nvPr/>
        </p:nvPicPr>
        <p:blipFill>
          <a:blip r:embed="rId5" cstate="screen"/>
          <a:srcRect/>
          <a:stretch>
            <a:fillRect/>
          </a:stretch>
        </p:blipFill>
        <p:spPr bwMode="auto">
          <a:xfrm>
            <a:off x="179388" y="1412875"/>
            <a:ext cx="2808287" cy="2519363"/>
          </a:xfrm>
          <a:prstGeom prst="rect">
            <a:avLst/>
          </a:prstGeom>
          <a:noFill/>
          <a:ln w="9525">
            <a:solidFill>
              <a:srgbClr val="003300"/>
            </a:solidFill>
            <a:miter lim="800000"/>
            <a:headEnd/>
            <a:tailEnd/>
          </a:ln>
        </p:spPr>
      </p:pic>
      <p:sp>
        <p:nvSpPr>
          <p:cNvPr id="163851" name="Rectangle 11"/>
          <p:cNvSpPr>
            <a:spLocks noChangeArrowheads="1"/>
          </p:cNvSpPr>
          <p:nvPr/>
        </p:nvSpPr>
        <p:spPr bwMode="auto">
          <a:xfrm>
            <a:off x="5795963" y="1412875"/>
            <a:ext cx="3194050" cy="366713"/>
          </a:xfrm>
          <a:prstGeom prst="rect">
            <a:avLst/>
          </a:prstGeom>
          <a:noFill/>
          <a:ln w="9525">
            <a:noFill/>
            <a:miter lim="800000"/>
            <a:headEnd/>
            <a:tailEnd/>
          </a:ln>
          <a:effectLst/>
        </p:spPr>
        <p:txBody>
          <a:bodyPr wrap="none" anchor="ctr">
            <a:spAutoFit/>
          </a:bodyPr>
          <a:lstStyle/>
          <a:p>
            <a:r>
              <a:rPr lang="ru-RU" b="1">
                <a:solidFill>
                  <a:schemeClr val="bg1"/>
                </a:solidFill>
              </a:rPr>
              <a:t>Govett-Brewster Art Gallery</a:t>
            </a:r>
          </a:p>
        </p:txBody>
      </p:sp>
      <p:sp>
        <p:nvSpPr>
          <p:cNvPr id="163852" name="Rectangle 12"/>
          <p:cNvSpPr>
            <a:spLocks noChangeArrowheads="1"/>
          </p:cNvSpPr>
          <p:nvPr/>
        </p:nvSpPr>
        <p:spPr bwMode="auto">
          <a:xfrm>
            <a:off x="250825" y="6237288"/>
            <a:ext cx="2686050" cy="366712"/>
          </a:xfrm>
          <a:prstGeom prst="rect">
            <a:avLst/>
          </a:prstGeom>
          <a:noFill/>
          <a:ln w="9525">
            <a:noFill/>
            <a:miter lim="800000"/>
            <a:headEnd/>
            <a:tailEnd/>
          </a:ln>
          <a:effectLst/>
        </p:spPr>
        <p:txBody>
          <a:bodyPr wrap="none" anchor="ctr">
            <a:spAutoFit/>
          </a:bodyPr>
          <a:lstStyle/>
          <a:p>
            <a:r>
              <a:rPr lang="ru-RU" b="1">
                <a:solidFill>
                  <a:schemeClr val="bg1"/>
                </a:solidFill>
              </a:rPr>
              <a:t>Civil Centre’s Entrance</a:t>
            </a:r>
          </a:p>
        </p:txBody>
      </p:sp>
      <p:sp>
        <p:nvSpPr>
          <p:cNvPr id="163853" name="Rectangle 13"/>
          <p:cNvSpPr>
            <a:spLocks noChangeArrowheads="1"/>
          </p:cNvSpPr>
          <p:nvPr/>
        </p:nvSpPr>
        <p:spPr bwMode="auto">
          <a:xfrm>
            <a:off x="6443663" y="4005263"/>
            <a:ext cx="1758950" cy="366712"/>
          </a:xfrm>
          <a:prstGeom prst="rect">
            <a:avLst/>
          </a:prstGeom>
          <a:noFill/>
          <a:ln w="9525">
            <a:noFill/>
            <a:miter lim="800000"/>
            <a:headEnd/>
            <a:tailEnd/>
          </a:ln>
          <a:effectLst/>
        </p:spPr>
        <p:txBody>
          <a:bodyPr wrap="none" anchor="ctr">
            <a:spAutoFit/>
          </a:bodyPr>
          <a:lstStyle/>
          <a:p>
            <a:r>
              <a:rPr lang="ru-RU" b="1">
                <a:solidFill>
                  <a:schemeClr val="bg1"/>
                </a:solidFill>
              </a:rPr>
              <a:t>Pakekura Park</a:t>
            </a:r>
          </a:p>
        </p:txBody>
      </p:sp>
      <p:sp>
        <p:nvSpPr>
          <p:cNvPr id="163854" name="Rectangle 14"/>
          <p:cNvSpPr>
            <a:spLocks noChangeArrowheads="1"/>
          </p:cNvSpPr>
          <p:nvPr/>
        </p:nvSpPr>
        <p:spPr bwMode="auto">
          <a:xfrm>
            <a:off x="179388" y="1341438"/>
            <a:ext cx="2216150" cy="366712"/>
          </a:xfrm>
          <a:prstGeom prst="rect">
            <a:avLst/>
          </a:prstGeom>
          <a:noFill/>
          <a:ln w="9525">
            <a:noFill/>
            <a:miter lim="800000"/>
            <a:headEnd/>
            <a:tailEnd/>
          </a:ln>
          <a:effectLst/>
        </p:spPr>
        <p:txBody>
          <a:bodyPr wrap="none" anchor="ctr">
            <a:spAutoFit/>
          </a:bodyPr>
          <a:lstStyle/>
          <a:p>
            <a:r>
              <a:rPr lang="ru-RU" b="1">
                <a:solidFill>
                  <a:schemeClr val="bg1"/>
                </a:solidFill>
              </a:rPr>
              <a:t>Striking Candmark</a:t>
            </a:r>
          </a:p>
        </p:txBody>
      </p:sp>
      <p:sp>
        <p:nvSpPr>
          <p:cNvPr id="163855" name="WordArt 15"/>
          <p:cNvSpPr>
            <a:spLocks noChangeArrowheads="1" noChangeShapeType="1" noTextEdit="1"/>
          </p:cNvSpPr>
          <p:nvPr/>
        </p:nvSpPr>
        <p:spPr bwMode="auto">
          <a:xfrm>
            <a:off x="1908175" y="333375"/>
            <a:ext cx="5410200" cy="696913"/>
          </a:xfrm>
          <a:prstGeom prst="rect">
            <a:avLst/>
          </a:prstGeom>
        </p:spPr>
        <p:txBody>
          <a:bodyPr wrap="none" fromWordArt="1">
            <a:prstTxWarp prst="textPlain">
              <a:avLst>
                <a:gd name="adj" fmla="val 50000"/>
              </a:avLst>
            </a:prstTxWarp>
          </a:bodyPr>
          <a:lstStyle/>
          <a:p>
            <a:pPr algn="ctr"/>
            <a:r>
              <a:rPr lang="en-US" sz="3600" kern="10">
                <a:ln w="12700">
                  <a:solidFill>
                    <a:srgbClr val="00CC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New Plymouth</a:t>
            </a:r>
            <a:endParaRPr lang="ru-RU" sz="3600" kern="10">
              <a:ln w="12700">
                <a:solidFill>
                  <a:srgbClr val="00CC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type="body" idx="1"/>
          </p:nvPr>
        </p:nvSpPr>
        <p:spPr>
          <a:xfrm>
            <a:off x="4067175" y="1484313"/>
            <a:ext cx="4630738" cy="2089150"/>
          </a:xfrm>
        </p:spPr>
        <p:txBody>
          <a:bodyPr/>
          <a:lstStyle/>
          <a:p>
            <a:pPr algn="ctr">
              <a:lnSpc>
                <a:spcPct val="80000"/>
              </a:lnSpc>
              <a:buFontTx/>
              <a:buNone/>
            </a:pPr>
            <a:r>
              <a:rPr lang="en-US" sz="2000"/>
              <a:t>   </a:t>
            </a:r>
            <a:r>
              <a:rPr lang="en-US" sz="2000">
                <a:solidFill>
                  <a:srgbClr val="009900"/>
                </a:solidFill>
                <a:latin typeface="Tahoma" pitchFamily="34" charset="0"/>
              </a:rPr>
              <a:t>Gisborne</a:t>
            </a:r>
            <a:r>
              <a:rPr lang="en-US" sz="2000">
                <a:latin typeface="Tahoma" pitchFamily="34" charset="0"/>
              </a:rPr>
              <a:t> is the name of a unitary authority in New Zealand, being both a region and a district. The population is about </a:t>
            </a:r>
            <a:r>
              <a:rPr lang="en-US" sz="2000">
                <a:solidFill>
                  <a:srgbClr val="FF33CC"/>
                </a:solidFill>
                <a:latin typeface="Tahoma" pitchFamily="34" charset="0"/>
              </a:rPr>
              <a:t>32,700</a:t>
            </a:r>
            <a:r>
              <a:rPr lang="en-US" sz="2000">
                <a:latin typeface="Tahoma" pitchFamily="34" charset="0"/>
              </a:rPr>
              <a:t> people. Gisborne is named for an early Colonial Secretary William Gisborne. The council is located in the city of Gisborne.</a:t>
            </a:r>
            <a:endParaRPr lang="ru-RU" sz="2000">
              <a:latin typeface="Tahoma" pitchFamily="34" charset="0"/>
            </a:endParaRPr>
          </a:p>
        </p:txBody>
      </p:sp>
      <p:pic>
        <p:nvPicPr>
          <p:cNvPr id="164868" name="Picture 4" descr="Gisborne"/>
          <p:cNvPicPr>
            <a:picLocks noChangeAspect="1" noChangeArrowheads="1"/>
          </p:cNvPicPr>
          <p:nvPr/>
        </p:nvPicPr>
        <p:blipFill>
          <a:blip r:embed="rId2" cstate="screen"/>
          <a:srcRect/>
          <a:stretch>
            <a:fillRect/>
          </a:stretch>
        </p:blipFill>
        <p:spPr bwMode="auto">
          <a:xfrm>
            <a:off x="4427538" y="3716338"/>
            <a:ext cx="4286250" cy="2857500"/>
          </a:xfrm>
          <a:prstGeom prst="rect">
            <a:avLst/>
          </a:prstGeom>
          <a:noFill/>
          <a:ln w="9525">
            <a:solidFill>
              <a:srgbClr val="003300"/>
            </a:solidFill>
            <a:miter lim="800000"/>
            <a:headEnd/>
            <a:tailEnd/>
          </a:ln>
        </p:spPr>
      </p:pic>
      <p:pic>
        <p:nvPicPr>
          <p:cNvPr id="164869" name="Picture 5" descr="800px-Gisborne_nz_1[1]"/>
          <p:cNvPicPr>
            <a:picLocks noChangeAspect="1" noChangeArrowheads="1"/>
          </p:cNvPicPr>
          <p:nvPr/>
        </p:nvPicPr>
        <p:blipFill>
          <a:blip r:embed="rId3" cstate="screen"/>
          <a:srcRect/>
          <a:stretch>
            <a:fillRect/>
          </a:stretch>
        </p:blipFill>
        <p:spPr bwMode="auto">
          <a:xfrm>
            <a:off x="250825" y="3716338"/>
            <a:ext cx="3840163" cy="2879725"/>
          </a:xfrm>
          <a:prstGeom prst="rect">
            <a:avLst/>
          </a:prstGeom>
          <a:noFill/>
          <a:ln w="9525">
            <a:solidFill>
              <a:srgbClr val="003300"/>
            </a:solidFill>
            <a:miter lim="800000"/>
            <a:headEnd/>
            <a:tailEnd/>
          </a:ln>
        </p:spPr>
      </p:pic>
      <p:pic>
        <p:nvPicPr>
          <p:cNvPr id="164870" name="Picture 6" descr="gisborne[1]"/>
          <p:cNvPicPr>
            <a:picLocks noChangeAspect="1" noChangeArrowheads="1"/>
          </p:cNvPicPr>
          <p:nvPr/>
        </p:nvPicPr>
        <p:blipFill>
          <a:blip r:embed="rId4" cstate="screen"/>
          <a:srcRect/>
          <a:stretch>
            <a:fillRect/>
          </a:stretch>
        </p:blipFill>
        <p:spPr bwMode="auto">
          <a:xfrm>
            <a:off x="395288" y="1052513"/>
            <a:ext cx="3357562" cy="2517775"/>
          </a:xfrm>
          <a:prstGeom prst="rect">
            <a:avLst/>
          </a:prstGeom>
          <a:noFill/>
          <a:ln w="9525">
            <a:solidFill>
              <a:srgbClr val="003300"/>
            </a:solidFill>
            <a:miter lim="800000"/>
            <a:headEnd/>
            <a:tailEnd/>
          </a:ln>
        </p:spPr>
      </p:pic>
      <p:sp>
        <p:nvSpPr>
          <p:cNvPr id="164872" name="WordArt 8"/>
          <p:cNvSpPr>
            <a:spLocks noChangeArrowheads="1" noChangeShapeType="1" noTextEdit="1"/>
          </p:cNvSpPr>
          <p:nvPr/>
        </p:nvSpPr>
        <p:spPr bwMode="auto">
          <a:xfrm>
            <a:off x="3924300" y="333375"/>
            <a:ext cx="4248150" cy="792163"/>
          </a:xfrm>
          <a:prstGeom prst="rect">
            <a:avLst/>
          </a:prstGeom>
        </p:spPr>
        <p:txBody>
          <a:bodyPr wrap="none" fromWordArt="1">
            <a:prstTxWarp prst="textPlain">
              <a:avLst>
                <a:gd name="adj" fmla="val 50000"/>
              </a:avLst>
            </a:prstTxWarp>
          </a:bodyPr>
          <a:lstStyle/>
          <a:p>
            <a:pPr algn="ctr"/>
            <a:r>
              <a:rPr lang="en-US" sz="3600" kern="10">
                <a:ln w="12700">
                  <a:solidFill>
                    <a:srgbClr val="6600CC"/>
                  </a:solidFill>
                  <a:round/>
                  <a:headEnd/>
                  <a:tailEnd/>
                </a:ln>
                <a:solidFill>
                  <a:srgbClr val="9966FF"/>
                </a:solidFill>
                <a:effectLst>
                  <a:outerShdw dist="45791" dir="2021404" algn="ctr" rotWithShape="0">
                    <a:srgbClr val="808080">
                      <a:alpha val="80000"/>
                    </a:srgbClr>
                  </a:outerShdw>
                </a:effectLst>
                <a:latin typeface="Comic Sans MS"/>
              </a:rPr>
              <a:t>Gisborne</a:t>
            </a:r>
            <a:endParaRPr lang="ru-RU" sz="3600" kern="10">
              <a:ln w="12700">
                <a:solidFill>
                  <a:srgbClr val="6600CC"/>
                </a:solidFill>
                <a:round/>
                <a:headEnd/>
                <a:tailEnd/>
              </a:ln>
              <a:solidFill>
                <a:srgbClr val="9966FF"/>
              </a:solidFill>
              <a:effectLst>
                <a:outerShdw dist="45791" dir="2021404" algn="ctr" rotWithShape="0">
                  <a:srgbClr val="808080">
                    <a:alpha val="80000"/>
                  </a:srgbClr>
                </a:outerShdw>
              </a:effectLst>
              <a:latin typeface="Comic Sans M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55" name="Picture 11" descr="800px-Huka_falls_Taupo_NZ[1]"/>
          <p:cNvPicPr>
            <a:picLocks noChangeAspect="1" noChangeArrowheads="1"/>
          </p:cNvPicPr>
          <p:nvPr/>
        </p:nvPicPr>
        <p:blipFill>
          <a:blip r:embed="rId2" cstate="screen"/>
          <a:srcRect/>
          <a:stretch>
            <a:fillRect/>
          </a:stretch>
        </p:blipFill>
        <p:spPr bwMode="auto">
          <a:xfrm>
            <a:off x="179388" y="1125538"/>
            <a:ext cx="3803650" cy="2520950"/>
          </a:xfrm>
          <a:prstGeom prst="rect">
            <a:avLst/>
          </a:prstGeom>
          <a:noFill/>
          <a:ln w="9525">
            <a:solidFill>
              <a:srgbClr val="003300"/>
            </a:solidFill>
            <a:miter lim="800000"/>
            <a:headEnd/>
            <a:tailEnd/>
          </a:ln>
        </p:spPr>
      </p:pic>
      <p:sp>
        <p:nvSpPr>
          <p:cNvPr id="159747" name="Rectangle 3"/>
          <p:cNvSpPr>
            <a:spLocks noGrp="1" noChangeArrowheads="1"/>
          </p:cNvSpPr>
          <p:nvPr>
            <p:ph type="body" idx="1"/>
          </p:nvPr>
        </p:nvSpPr>
        <p:spPr>
          <a:xfrm>
            <a:off x="3779838" y="1125538"/>
            <a:ext cx="5148262" cy="2519362"/>
          </a:xfrm>
        </p:spPr>
        <p:txBody>
          <a:bodyPr/>
          <a:lstStyle/>
          <a:p>
            <a:pPr algn="ctr">
              <a:lnSpc>
                <a:spcPct val="80000"/>
              </a:lnSpc>
              <a:buFontTx/>
              <a:buNone/>
            </a:pPr>
            <a:r>
              <a:rPr lang="en-US" sz="1800"/>
              <a:t>   </a:t>
            </a:r>
            <a:r>
              <a:rPr lang="en-US" sz="1800">
                <a:solidFill>
                  <a:srgbClr val="009900"/>
                </a:solidFill>
                <a:latin typeface="Tahoma" pitchFamily="34" charset="0"/>
              </a:rPr>
              <a:t>Taupo</a:t>
            </a:r>
            <a:r>
              <a:rPr lang="en-US" sz="1800">
                <a:latin typeface="Tahoma" pitchFamily="34" charset="0"/>
              </a:rPr>
              <a:t> is a small urban area in the centre of the North Island. It is the seat of the Taupo District Council. Taupo has a population of </a:t>
            </a:r>
            <a:r>
              <a:rPr lang="en-US" sz="1800">
                <a:solidFill>
                  <a:srgbClr val="FF33CC"/>
                </a:solidFill>
                <a:latin typeface="Tahoma" pitchFamily="34" charset="0"/>
              </a:rPr>
              <a:t>22,300</a:t>
            </a:r>
            <a:r>
              <a:rPr lang="en-US" sz="1800">
                <a:latin typeface="Tahoma" pitchFamily="34" charset="0"/>
              </a:rPr>
              <a:t>.Taupo is located at the north-east corner of Lake Taupo, and functions as a tourist centre, particularly in the summer, as it offers panoramic views over the lake and the volcanic mountains of Tongariro National Park to the south. One of New Zealand's most spectacular waterfalls, the Huka Falls is also close to the town.</a:t>
            </a:r>
            <a:endParaRPr lang="ru-RU" sz="1800">
              <a:latin typeface="Tahoma" pitchFamily="34" charset="0"/>
            </a:endParaRPr>
          </a:p>
        </p:txBody>
      </p:sp>
      <p:pic>
        <p:nvPicPr>
          <p:cNvPr id="159748" name="Picture 4" descr="Taupo"/>
          <p:cNvPicPr>
            <a:picLocks noChangeAspect="1" noChangeArrowheads="1"/>
          </p:cNvPicPr>
          <p:nvPr/>
        </p:nvPicPr>
        <p:blipFill>
          <a:blip r:embed="rId3" cstate="screen"/>
          <a:srcRect/>
          <a:stretch>
            <a:fillRect/>
          </a:stretch>
        </p:blipFill>
        <p:spPr bwMode="auto">
          <a:xfrm>
            <a:off x="179388" y="3789363"/>
            <a:ext cx="4286250" cy="2857500"/>
          </a:xfrm>
          <a:prstGeom prst="rect">
            <a:avLst/>
          </a:prstGeom>
          <a:noFill/>
          <a:ln w="9525">
            <a:solidFill>
              <a:srgbClr val="003300"/>
            </a:solidFill>
            <a:miter lim="800000"/>
            <a:headEnd/>
            <a:tailEnd/>
          </a:ln>
        </p:spPr>
      </p:pic>
      <p:pic>
        <p:nvPicPr>
          <p:cNvPr id="159749" name="Picture 5" descr="LAke Taupo"/>
          <p:cNvPicPr>
            <a:picLocks noChangeAspect="1" noChangeArrowheads="1"/>
          </p:cNvPicPr>
          <p:nvPr/>
        </p:nvPicPr>
        <p:blipFill>
          <a:blip r:embed="rId4" cstate="screen"/>
          <a:srcRect/>
          <a:stretch>
            <a:fillRect/>
          </a:stretch>
        </p:blipFill>
        <p:spPr bwMode="auto">
          <a:xfrm>
            <a:off x="4643438" y="3789363"/>
            <a:ext cx="4286250" cy="2857500"/>
          </a:xfrm>
          <a:prstGeom prst="rect">
            <a:avLst/>
          </a:prstGeom>
          <a:noFill/>
          <a:ln w="9525">
            <a:solidFill>
              <a:srgbClr val="003300"/>
            </a:solidFill>
            <a:miter lim="800000"/>
            <a:headEnd/>
            <a:tailEnd/>
          </a:ln>
        </p:spPr>
      </p:pic>
      <p:sp>
        <p:nvSpPr>
          <p:cNvPr id="159751" name="Rectangle 7"/>
          <p:cNvSpPr>
            <a:spLocks noChangeArrowheads="1"/>
          </p:cNvSpPr>
          <p:nvPr/>
        </p:nvSpPr>
        <p:spPr bwMode="auto">
          <a:xfrm>
            <a:off x="323850" y="6165850"/>
            <a:ext cx="1403350" cy="366713"/>
          </a:xfrm>
          <a:prstGeom prst="rect">
            <a:avLst/>
          </a:prstGeom>
          <a:noFill/>
          <a:ln w="9525">
            <a:noFill/>
            <a:miter lim="800000"/>
            <a:headEnd/>
            <a:tailEnd/>
          </a:ln>
          <a:effectLst/>
        </p:spPr>
        <p:txBody>
          <a:bodyPr wrap="none" anchor="ctr">
            <a:spAutoFit/>
          </a:bodyPr>
          <a:lstStyle/>
          <a:p>
            <a:r>
              <a:rPr lang="ru-RU" b="1">
                <a:solidFill>
                  <a:schemeClr val="bg1"/>
                </a:solidFill>
              </a:rPr>
              <a:t>Main Road</a:t>
            </a:r>
            <a:r>
              <a:rPr lang="ru-RU"/>
              <a:t> </a:t>
            </a:r>
          </a:p>
        </p:txBody>
      </p:sp>
      <p:sp>
        <p:nvSpPr>
          <p:cNvPr id="159752" name="Rectangle 8"/>
          <p:cNvSpPr>
            <a:spLocks noChangeArrowheads="1"/>
          </p:cNvSpPr>
          <p:nvPr/>
        </p:nvSpPr>
        <p:spPr bwMode="auto">
          <a:xfrm>
            <a:off x="8101013" y="6165850"/>
            <a:ext cx="704850" cy="366713"/>
          </a:xfrm>
          <a:prstGeom prst="rect">
            <a:avLst/>
          </a:prstGeom>
          <a:noFill/>
          <a:ln w="9525">
            <a:noFill/>
            <a:miter lim="800000"/>
            <a:headEnd/>
            <a:tailEnd/>
          </a:ln>
          <a:effectLst/>
        </p:spPr>
        <p:txBody>
          <a:bodyPr wrap="none" anchor="ctr">
            <a:spAutoFit/>
          </a:bodyPr>
          <a:lstStyle/>
          <a:p>
            <a:r>
              <a:rPr lang="ru-RU" b="1">
                <a:solidFill>
                  <a:schemeClr val="bg1"/>
                </a:solidFill>
              </a:rPr>
              <a:t>Lake</a:t>
            </a:r>
          </a:p>
        </p:txBody>
      </p:sp>
      <p:sp>
        <p:nvSpPr>
          <p:cNvPr id="159753" name="Rectangle 9"/>
          <p:cNvSpPr>
            <a:spLocks noChangeArrowheads="1"/>
          </p:cNvSpPr>
          <p:nvPr/>
        </p:nvSpPr>
        <p:spPr bwMode="auto">
          <a:xfrm>
            <a:off x="250825" y="1268413"/>
            <a:ext cx="1454150" cy="366712"/>
          </a:xfrm>
          <a:prstGeom prst="rect">
            <a:avLst/>
          </a:prstGeom>
          <a:noFill/>
          <a:ln w="9525">
            <a:noFill/>
            <a:miter lim="800000"/>
            <a:headEnd/>
            <a:tailEnd/>
          </a:ln>
          <a:effectLst/>
        </p:spPr>
        <p:txBody>
          <a:bodyPr wrap="none" anchor="ctr">
            <a:spAutoFit/>
          </a:bodyPr>
          <a:lstStyle/>
          <a:p>
            <a:r>
              <a:rPr lang="ru-RU" b="1">
                <a:solidFill>
                  <a:schemeClr val="bg1"/>
                </a:solidFill>
              </a:rPr>
              <a:t>Huka Falls</a:t>
            </a:r>
            <a:r>
              <a:rPr lang="ru-RU"/>
              <a:t>  </a:t>
            </a:r>
          </a:p>
        </p:txBody>
      </p:sp>
      <p:sp>
        <p:nvSpPr>
          <p:cNvPr id="159756" name="WordArt 12"/>
          <p:cNvSpPr>
            <a:spLocks noChangeArrowheads="1" noChangeShapeType="1" noTextEdit="1"/>
          </p:cNvSpPr>
          <p:nvPr/>
        </p:nvSpPr>
        <p:spPr bwMode="auto">
          <a:xfrm>
            <a:off x="2843213" y="260350"/>
            <a:ext cx="3744912" cy="792163"/>
          </a:xfrm>
          <a:prstGeom prst="rect">
            <a:avLst/>
          </a:prstGeom>
        </p:spPr>
        <p:txBody>
          <a:bodyPr wrap="none" fromWordArt="1">
            <a:prstTxWarp prst="textPlain">
              <a:avLst>
                <a:gd name="adj" fmla="val 50000"/>
              </a:avLst>
            </a:prstTxWarp>
          </a:bodyPr>
          <a:lstStyle/>
          <a:p>
            <a:pPr algn="ctr"/>
            <a:r>
              <a:rPr lang="en-US" sz="3600" kern="10">
                <a:ln w="12700">
                  <a:solidFill>
                    <a:srgbClr val="663300"/>
                  </a:solidFill>
                  <a:round/>
                  <a:headEnd/>
                  <a:tailEnd/>
                </a:ln>
                <a:solidFill>
                  <a:srgbClr val="00FFFF"/>
                </a:solidFill>
                <a:effectLst>
                  <a:outerShdw dist="45791" dir="2021404" algn="ctr" rotWithShape="0">
                    <a:srgbClr val="808080">
                      <a:alpha val="80000"/>
                    </a:srgbClr>
                  </a:outerShdw>
                </a:effectLst>
                <a:latin typeface="Albertus Medium"/>
              </a:rPr>
              <a:t>Taupo</a:t>
            </a:r>
            <a:endParaRPr lang="ru-RU" sz="3600" kern="10">
              <a:ln w="12700">
                <a:solidFill>
                  <a:srgbClr val="663300"/>
                </a:solidFill>
                <a:round/>
                <a:headEnd/>
                <a:tailEnd/>
              </a:ln>
              <a:solidFill>
                <a:srgbClr val="00FFFF"/>
              </a:solidFill>
              <a:effectLst>
                <a:outerShdw dist="45791" dir="2021404" algn="ctr" rotWithShape="0">
                  <a:srgbClr val="808080">
                    <a:alpha val="80000"/>
                  </a:srgbClr>
                </a:outerShdw>
              </a:effectLst>
              <a:latin typeface="Albertus Medium"/>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type="body" idx="1"/>
          </p:nvPr>
        </p:nvSpPr>
        <p:spPr>
          <a:xfrm>
            <a:off x="3276600" y="1700213"/>
            <a:ext cx="5041900" cy="1943100"/>
          </a:xfrm>
        </p:spPr>
        <p:txBody>
          <a:bodyPr/>
          <a:lstStyle/>
          <a:p>
            <a:pPr algn="ctr">
              <a:lnSpc>
                <a:spcPct val="80000"/>
              </a:lnSpc>
              <a:buFontTx/>
              <a:buNone/>
            </a:pPr>
            <a:r>
              <a:rPr lang="en-US" sz="1800"/>
              <a:t>   </a:t>
            </a:r>
            <a:r>
              <a:rPr lang="en-US" sz="1800">
                <a:solidFill>
                  <a:srgbClr val="009900"/>
                </a:solidFill>
                <a:latin typeface="Tahoma" pitchFamily="34" charset="0"/>
              </a:rPr>
              <a:t>The South Island</a:t>
            </a:r>
            <a:r>
              <a:rPr lang="en-US" sz="1800">
                <a:latin typeface="Tahoma" pitchFamily="34" charset="0"/>
              </a:rPr>
              <a:t> is the larger of the two major islands of New Zealand. The South Island has an area of </a:t>
            </a:r>
            <a:r>
              <a:rPr lang="en-US" sz="1800">
                <a:solidFill>
                  <a:srgbClr val="FF33CC"/>
                </a:solidFill>
                <a:latin typeface="Tahoma" pitchFamily="34" charset="0"/>
              </a:rPr>
              <a:t>151,215</a:t>
            </a:r>
            <a:r>
              <a:rPr lang="en-US" sz="1800">
                <a:latin typeface="Tahoma" pitchFamily="34" charset="0"/>
              </a:rPr>
              <a:t> sq. km, making it the world's 12</a:t>
            </a:r>
            <a:r>
              <a:rPr lang="en-US" sz="1800" baseline="30000">
                <a:latin typeface="Tahoma" pitchFamily="34" charset="0"/>
              </a:rPr>
              <a:t>th</a:t>
            </a:r>
            <a:r>
              <a:rPr lang="en-US" sz="1800">
                <a:latin typeface="Tahoma" pitchFamily="34" charset="0"/>
              </a:rPr>
              <a:t>-largest island. It has a population of 991,100. Along its west coast runs the mountain chain of the Southern Alps with Mount Cook being the highest point, 3,754 m. </a:t>
            </a:r>
            <a:endParaRPr lang="ru-RU" sz="1800">
              <a:latin typeface="Tahoma" pitchFamily="34" charset="0"/>
            </a:endParaRPr>
          </a:p>
        </p:txBody>
      </p:sp>
      <p:pic>
        <p:nvPicPr>
          <p:cNvPr id="153604" name="Picture 4" descr="NZSouthIsland[1]"/>
          <p:cNvPicPr>
            <a:picLocks noChangeAspect="1" noChangeArrowheads="1"/>
          </p:cNvPicPr>
          <p:nvPr/>
        </p:nvPicPr>
        <p:blipFill>
          <a:blip r:embed="rId2" cstate="screen"/>
          <a:srcRect/>
          <a:stretch>
            <a:fillRect/>
          </a:stretch>
        </p:blipFill>
        <p:spPr bwMode="auto">
          <a:xfrm>
            <a:off x="179388" y="188913"/>
            <a:ext cx="3048000" cy="3683000"/>
          </a:xfrm>
          <a:prstGeom prst="rect">
            <a:avLst/>
          </a:prstGeom>
          <a:noFill/>
          <a:ln w="9525">
            <a:solidFill>
              <a:srgbClr val="003300"/>
            </a:solidFill>
            <a:miter lim="800000"/>
            <a:headEnd/>
            <a:tailEnd/>
          </a:ln>
        </p:spPr>
      </p:pic>
      <p:pic>
        <p:nvPicPr>
          <p:cNvPr id="153606" name="Picture 6" descr="070d[1]"/>
          <p:cNvPicPr>
            <a:picLocks noChangeAspect="1" noChangeArrowheads="1"/>
          </p:cNvPicPr>
          <p:nvPr/>
        </p:nvPicPr>
        <p:blipFill>
          <a:blip r:embed="rId3" cstate="screen"/>
          <a:srcRect/>
          <a:stretch>
            <a:fillRect/>
          </a:stretch>
        </p:blipFill>
        <p:spPr bwMode="auto">
          <a:xfrm>
            <a:off x="395288" y="4005263"/>
            <a:ext cx="3803650" cy="2519362"/>
          </a:xfrm>
          <a:prstGeom prst="rect">
            <a:avLst/>
          </a:prstGeom>
          <a:noFill/>
          <a:ln w="9525">
            <a:solidFill>
              <a:srgbClr val="003300"/>
            </a:solidFill>
            <a:miter lim="800000"/>
            <a:headEnd/>
            <a:tailEnd/>
          </a:ln>
        </p:spPr>
      </p:pic>
      <p:pic>
        <p:nvPicPr>
          <p:cNvPr id="153607" name="Picture 7" descr="091j[1]"/>
          <p:cNvPicPr>
            <a:picLocks noChangeAspect="1" noChangeArrowheads="1"/>
          </p:cNvPicPr>
          <p:nvPr/>
        </p:nvPicPr>
        <p:blipFill>
          <a:blip r:embed="rId4" cstate="screen"/>
          <a:srcRect/>
          <a:stretch>
            <a:fillRect/>
          </a:stretch>
        </p:blipFill>
        <p:spPr bwMode="auto">
          <a:xfrm>
            <a:off x="4787900" y="4005263"/>
            <a:ext cx="3778250" cy="2517775"/>
          </a:xfrm>
          <a:prstGeom prst="rect">
            <a:avLst/>
          </a:prstGeom>
          <a:noFill/>
          <a:ln w="9525">
            <a:solidFill>
              <a:srgbClr val="003300"/>
            </a:solidFill>
            <a:miter lim="800000"/>
            <a:headEnd/>
            <a:tailEnd/>
          </a:ln>
        </p:spPr>
      </p:pic>
      <p:sp>
        <p:nvSpPr>
          <p:cNvPr id="153610" name="WordArt 10"/>
          <p:cNvSpPr>
            <a:spLocks noChangeArrowheads="1" noChangeShapeType="1" noTextEdit="1"/>
          </p:cNvSpPr>
          <p:nvPr/>
        </p:nvSpPr>
        <p:spPr bwMode="auto">
          <a:xfrm>
            <a:off x="3348038" y="404813"/>
            <a:ext cx="5111750" cy="863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rgbClr val="6600CC"/>
                  </a:solidFill>
                  <a:round/>
                  <a:headEnd/>
                  <a:tailEnd/>
                </a:ln>
                <a:solidFill>
                  <a:srgbClr val="0099FF"/>
                </a:solidFill>
                <a:effectLst>
                  <a:outerShdw dist="53882" dir="2700000" algn="ctr" rotWithShape="0">
                    <a:srgbClr val="9999FF">
                      <a:alpha val="80000"/>
                    </a:srgbClr>
                  </a:outerShdw>
                </a:effectLst>
                <a:latin typeface="Algerian"/>
              </a:rPr>
              <a:t>South Island</a:t>
            </a:r>
            <a:endParaRPr lang="ru-RU" sz="3600" kern="10">
              <a:ln w="9525">
                <a:solidFill>
                  <a:srgbClr val="6600CC"/>
                </a:solidFill>
                <a:round/>
                <a:headEnd/>
                <a:tailEnd/>
              </a:ln>
              <a:solidFill>
                <a:srgbClr val="0099FF"/>
              </a:solidFill>
              <a:effectLst>
                <a:outerShdw dist="53882" dir="2700000" algn="ctr" rotWithShape="0">
                  <a:srgbClr val="9999FF">
                    <a:alpha val="80000"/>
                  </a:srgbClr>
                </a:outerShdw>
              </a:effectLst>
              <a:latin typeface="Algerian"/>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800" y="304800"/>
            <a:ext cx="8229600" cy="1676400"/>
          </a:xfrm>
        </p:spPr>
        <p:txBody>
          <a:bodyPr/>
          <a:lstStyle/>
          <a:p>
            <a:pPr>
              <a:lnSpc>
                <a:spcPct val="80000"/>
              </a:lnSpc>
              <a:buFontTx/>
              <a:buNone/>
            </a:pPr>
            <a:r>
              <a:rPr lang="en-US" sz="2000" dirty="0"/>
              <a:t>New Zealand is an island nation, situated between the Equator and the South Pole in the southern Pacific Ocean. It is situated the same distance east from Australia as London is from Moscow. The distance between the two countries is about 1,600 kilometres. The countries are separated by the Tasman Sea. </a:t>
            </a:r>
            <a:endParaRPr lang="ru-RU" sz="2000" dirty="0"/>
          </a:p>
        </p:txBody>
      </p:sp>
      <p:pic>
        <p:nvPicPr>
          <p:cNvPr id="8196" name="Picture 4" descr="местная городская застройка плотная"/>
          <p:cNvPicPr>
            <a:picLocks noChangeAspect="1" noChangeArrowheads="1"/>
          </p:cNvPicPr>
          <p:nvPr/>
        </p:nvPicPr>
        <p:blipFill>
          <a:blip r:embed="rId2" cstate="screen"/>
          <a:srcRect/>
          <a:stretch>
            <a:fillRect/>
          </a:stretch>
        </p:blipFill>
        <p:spPr bwMode="auto">
          <a:xfrm>
            <a:off x="381000" y="1905000"/>
            <a:ext cx="5181994" cy="3455988"/>
          </a:xfrm>
          <a:prstGeom prst="rect">
            <a:avLst/>
          </a:prstGeom>
          <a:noFill/>
        </p:spPr>
      </p:pic>
      <p:pic>
        <p:nvPicPr>
          <p:cNvPr id="8197" name="Picture 5" descr="Rocky Sunrise_Sunrise at Otuataua Stonefields_ Auckland_ New Zealand"/>
          <p:cNvPicPr>
            <a:picLocks noChangeAspect="1" noChangeArrowheads="1"/>
          </p:cNvPicPr>
          <p:nvPr/>
        </p:nvPicPr>
        <p:blipFill>
          <a:blip r:embed="rId3" cstate="screen"/>
          <a:srcRect/>
          <a:stretch>
            <a:fillRect/>
          </a:stretch>
        </p:blipFill>
        <p:spPr bwMode="auto">
          <a:xfrm>
            <a:off x="3886200" y="2971800"/>
            <a:ext cx="5011615" cy="3429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21" name="Picture 17" descr="Christchurch"/>
          <p:cNvPicPr>
            <a:picLocks noChangeAspect="1" noChangeArrowheads="1"/>
          </p:cNvPicPr>
          <p:nvPr/>
        </p:nvPicPr>
        <p:blipFill>
          <a:blip r:embed="rId2" cstate="screen"/>
          <a:srcRect/>
          <a:stretch>
            <a:fillRect/>
          </a:stretch>
        </p:blipFill>
        <p:spPr bwMode="auto">
          <a:xfrm>
            <a:off x="4572000" y="3789363"/>
            <a:ext cx="4286250" cy="2857500"/>
          </a:xfrm>
          <a:prstGeom prst="rect">
            <a:avLst/>
          </a:prstGeom>
          <a:noFill/>
          <a:ln w="9525">
            <a:solidFill>
              <a:srgbClr val="003300"/>
            </a:solidFill>
            <a:miter lim="800000"/>
            <a:headEnd/>
            <a:tailEnd/>
          </a:ln>
        </p:spPr>
      </p:pic>
      <p:pic>
        <p:nvPicPr>
          <p:cNvPr id="149520" name="Picture 16" descr="Christchurch"/>
          <p:cNvPicPr>
            <a:picLocks noChangeAspect="1" noChangeArrowheads="1"/>
          </p:cNvPicPr>
          <p:nvPr/>
        </p:nvPicPr>
        <p:blipFill>
          <a:blip r:embed="rId3" cstate="screen"/>
          <a:srcRect/>
          <a:stretch>
            <a:fillRect/>
          </a:stretch>
        </p:blipFill>
        <p:spPr bwMode="auto">
          <a:xfrm>
            <a:off x="179388" y="3789363"/>
            <a:ext cx="4286250" cy="2857500"/>
          </a:xfrm>
          <a:prstGeom prst="rect">
            <a:avLst/>
          </a:prstGeom>
          <a:noFill/>
          <a:ln w="9525">
            <a:solidFill>
              <a:srgbClr val="003300"/>
            </a:solidFill>
            <a:miter lim="800000"/>
            <a:headEnd/>
            <a:tailEnd/>
          </a:ln>
        </p:spPr>
      </p:pic>
      <p:sp>
        <p:nvSpPr>
          <p:cNvPr id="149507" name="Rectangle 3"/>
          <p:cNvSpPr>
            <a:spLocks noGrp="1" noChangeArrowheads="1"/>
          </p:cNvSpPr>
          <p:nvPr>
            <p:ph type="body" idx="1"/>
          </p:nvPr>
        </p:nvSpPr>
        <p:spPr>
          <a:xfrm>
            <a:off x="323850" y="1268413"/>
            <a:ext cx="5626100" cy="2449512"/>
          </a:xfrm>
        </p:spPr>
        <p:txBody>
          <a:bodyPr/>
          <a:lstStyle/>
          <a:p>
            <a:pPr algn="ctr">
              <a:lnSpc>
                <a:spcPct val="80000"/>
              </a:lnSpc>
              <a:buFontTx/>
              <a:buNone/>
            </a:pPr>
            <a:r>
              <a:rPr lang="en-US" sz="1800"/>
              <a:t>   </a:t>
            </a:r>
            <a:r>
              <a:rPr lang="en-US" sz="1800">
                <a:solidFill>
                  <a:srgbClr val="009900"/>
                </a:solidFill>
                <a:latin typeface="Tahoma" pitchFamily="34" charset="0"/>
              </a:rPr>
              <a:t>Christchurch</a:t>
            </a:r>
            <a:r>
              <a:rPr lang="en-US" sz="1800">
                <a:latin typeface="Tahoma" pitchFamily="34" charset="0"/>
              </a:rPr>
              <a:t> is the regional capital of Canterbury. The largest city in the South Island, it is also the second largest city and third largest urban area of New Zealand. The Population is about </a:t>
            </a:r>
            <a:r>
              <a:rPr lang="en-US" sz="1800">
                <a:solidFill>
                  <a:srgbClr val="FF33CC"/>
                </a:solidFill>
                <a:latin typeface="Tahoma" pitchFamily="34" charset="0"/>
              </a:rPr>
              <a:t>367,700 </a:t>
            </a:r>
            <a:r>
              <a:rPr lang="en-US" sz="1800">
                <a:latin typeface="Tahoma" pitchFamily="34" charset="0"/>
              </a:rPr>
              <a:t>people. The city is named after the Christ Church cathedral, which is itself named after Christ Church, a college at the University of Oxford, and the Cathedral of Oxford. The city was originally known as Christ Church, the written form consolidating by the 1880s.</a:t>
            </a:r>
            <a:endParaRPr lang="ru-RU" sz="1800">
              <a:latin typeface="Tahoma" pitchFamily="34" charset="0"/>
            </a:endParaRPr>
          </a:p>
        </p:txBody>
      </p:sp>
      <p:sp>
        <p:nvSpPr>
          <p:cNvPr id="149509" name="Rectangle 5"/>
          <p:cNvSpPr>
            <a:spLocks noChangeArrowheads="1"/>
          </p:cNvSpPr>
          <p:nvPr/>
        </p:nvSpPr>
        <p:spPr bwMode="auto">
          <a:xfrm>
            <a:off x="7812088" y="3789363"/>
            <a:ext cx="1009650" cy="366712"/>
          </a:xfrm>
          <a:prstGeom prst="rect">
            <a:avLst/>
          </a:prstGeom>
          <a:noFill/>
          <a:ln w="9525">
            <a:noFill/>
            <a:miter lim="800000"/>
            <a:headEnd/>
            <a:tailEnd/>
          </a:ln>
          <a:effectLst/>
        </p:spPr>
        <p:txBody>
          <a:bodyPr wrap="none" anchor="ctr">
            <a:spAutoFit/>
          </a:bodyPr>
          <a:lstStyle/>
          <a:p>
            <a:r>
              <a:rPr lang="en-US" b="1">
                <a:solidFill>
                  <a:schemeClr val="bg1"/>
                </a:solidFill>
              </a:rPr>
              <a:t>College</a:t>
            </a:r>
          </a:p>
        </p:txBody>
      </p:sp>
      <p:sp>
        <p:nvSpPr>
          <p:cNvPr id="149512" name="Rectangle 8"/>
          <p:cNvSpPr>
            <a:spLocks noChangeArrowheads="1"/>
          </p:cNvSpPr>
          <p:nvPr/>
        </p:nvSpPr>
        <p:spPr bwMode="auto">
          <a:xfrm>
            <a:off x="3132138" y="3860800"/>
            <a:ext cx="1111250" cy="366713"/>
          </a:xfrm>
          <a:prstGeom prst="rect">
            <a:avLst/>
          </a:prstGeom>
          <a:noFill/>
          <a:ln w="9525">
            <a:noFill/>
            <a:miter lim="800000"/>
            <a:headEnd/>
            <a:tailEnd/>
          </a:ln>
          <a:effectLst/>
        </p:spPr>
        <p:txBody>
          <a:bodyPr wrap="none" anchor="ctr">
            <a:spAutoFit/>
          </a:bodyPr>
          <a:lstStyle/>
          <a:p>
            <a:r>
              <a:rPr lang="ru-RU" b="1">
                <a:solidFill>
                  <a:schemeClr val="bg1"/>
                </a:solidFill>
              </a:rPr>
              <a:t>Museum</a:t>
            </a:r>
          </a:p>
        </p:txBody>
      </p:sp>
      <p:pic>
        <p:nvPicPr>
          <p:cNvPr id="149518" name="Picture 14" descr="Christchurch 2"/>
          <p:cNvPicPr>
            <a:picLocks noChangeAspect="1" noChangeArrowheads="1"/>
          </p:cNvPicPr>
          <p:nvPr/>
        </p:nvPicPr>
        <p:blipFill>
          <a:blip r:embed="rId4" cstate="screen"/>
          <a:srcRect/>
          <a:stretch>
            <a:fillRect/>
          </a:stretch>
        </p:blipFill>
        <p:spPr bwMode="auto">
          <a:xfrm>
            <a:off x="6372225" y="333375"/>
            <a:ext cx="2500313" cy="3335338"/>
          </a:xfrm>
          <a:prstGeom prst="rect">
            <a:avLst/>
          </a:prstGeom>
          <a:noFill/>
          <a:ln w="9525">
            <a:solidFill>
              <a:srgbClr val="003300"/>
            </a:solidFill>
            <a:miter lim="800000"/>
            <a:headEnd/>
            <a:tailEnd/>
          </a:ln>
        </p:spPr>
      </p:pic>
      <p:sp>
        <p:nvSpPr>
          <p:cNvPr id="149519" name="Rectangle 15"/>
          <p:cNvSpPr>
            <a:spLocks noChangeArrowheads="1"/>
          </p:cNvSpPr>
          <p:nvPr/>
        </p:nvSpPr>
        <p:spPr bwMode="auto">
          <a:xfrm>
            <a:off x="6372225" y="333375"/>
            <a:ext cx="1120775" cy="336550"/>
          </a:xfrm>
          <a:prstGeom prst="rect">
            <a:avLst/>
          </a:prstGeom>
          <a:solidFill>
            <a:schemeClr val="accent2"/>
          </a:solidFill>
          <a:ln w="9525">
            <a:noFill/>
            <a:miter lim="800000"/>
            <a:headEnd/>
            <a:tailEnd/>
          </a:ln>
          <a:effectLst/>
        </p:spPr>
        <p:txBody>
          <a:bodyPr wrap="none">
            <a:spAutoFit/>
          </a:bodyPr>
          <a:lstStyle/>
          <a:p>
            <a:r>
              <a:rPr lang="en-US" sz="1600" b="1">
                <a:solidFill>
                  <a:schemeClr val="bg1"/>
                </a:solidFill>
              </a:rPr>
              <a:t>Cathedral</a:t>
            </a:r>
            <a:endParaRPr lang="ru-RU" sz="1600" b="1">
              <a:solidFill>
                <a:schemeClr val="bg1"/>
              </a:solidFill>
            </a:endParaRPr>
          </a:p>
        </p:txBody>
      </p:sp>
      <p:sp>
        <p:nvSpPr>
          <p:cNvPr id="149523" name="WordArt 19" descr="Песок"/>
          <p:cNvSpPr>
            <a:spLocks noChangeArrowheads="1" noChangeShapeType="1" noTextEdit="1"/>
          </p:cNvSpPr>
          <p:nvPr/>
        </p:nvSpPr>
        <p:spPr bwMode="auto">
          <a:xfrm>
            <a:off x="755650" y="692150"/>
            <a:ext cx="4968875" cy="722313"/>
          </a:xfrm>
          <a:prstGeom prst="rect">
            <a:avLst/>
          </a:prstGeom>
        </p:spPr>
        <p:txBody>
          <a:bodyPr spcFirstLastPara="1" wrap="none" fromWordArt="1">
            <a:prstTxWarp prst="textArchUp">
              <a:avLst>
                <a:gd name="adj" fmla="val 10800000"/>
              </a:avLst>
            </a:prstTxWarp>
          </a:bodyPr>
          <a:lstStyle/>
          <a:p>
            <a:pPr algn="ctr"/>
            <a:r>
              <a:rPr lang="en-US" sz="3600" kern="10">
                <a:ln w="12700">
                  <a:solidFill>
                    <a:srgbClr val="660066"/>
                  </a:solidFill>
                  <a:round/>
                  <a:headEnd/>
                  <a:tailEnd/>
                </a:ln>
                <a:blipFill dpi="0" rotWithShape="0">
                  <a:blip r:embed="rId5"/>
                  <a:srcRect/>
                  <a:tile tx="0" ty="0" sx="100000" sy="100000" flip="none" algn="tl"/>
                </a:blipFill>
                <a:effectLst>
                  <a:outerShdw dist="53882" dir="2700000" algn="ctr" rotWithShape="0">
                    <a:srgbClr val="CBCBCB">
                      <a:alpha val="80000"/>
                    </a:srgbClr>
                  </a:outerShdw>
                </a:effectLst>
                <a:latin typeface="Times New Roman"/>
                <a:cs typeface="Times New Roman"/>
              </a:rPr>
              <a:t>Christchurch</a:t>
            </a:r>
            <a:endParaRPr lang="ru-RU" sz="3600" kern="10">
              <a:ln w="12700">
                <a:solidFill>
                  <a:srgbClr val="660066"/>
                </a:solidFill>
                <a:round/>
                <a:headEnd/>
                <a:tailEnd/>
              </a:ln>
              <a:blipFill dpi="0" rotWithShape="0">
                <a:blip r:embed="rId5"/>
                <a:srcRect/>
                <a:tile tx="0" ty="0" sx="100000" sy="100000" flip="none" algn="tl"/>
              </a:blipFill>
              <a:effectLst>
                <a:outerShdw dist="53882" dir="2700000" algn="ctr" rotWithShape="0">
                  <a:srgbClr val="CBCBCB">
                    <a:alpha val="80000"/>
                  </a:srgbClr>
                </a:outerShdw>
              </a:effectLst>
              <a:latin typeface="Times New Roman"/>
              <a:cs typeface="Times New Roman"/>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type="body" idx="1"/>
          </p:nvPr>
        </p:nvSpPr>
        <p:spPr>
          <a:xfrm>
            <a:off x="3276600" y="1196975"/>
            <a:ext cx="5194300" cy="2592388"/>
          </a:xfrm>
        </p:spPr>
        <p:txBody>
          <a:bodyPr>
            <a:normAutofit lnSpcReduction="10000"/>
          </a:bodyPr>
          <a:lstStyle/>
          <a:p>
            <a:pPr algn="ctr">
              <a:lnSpc>
                <a:spcPct val="80000"/>
              </a:lnSpc>
              <a:buFontTx/>
              <a:buNone/>
            </a:pPr>
            <a:r>
              <a:rPr lang="en-US" sz="1800"/>
              <a:t>    </a:t>
            </a:r>
            <a:r>
              <a:rPr lang="en-US" sz="1800">
                <a:solidFill>
                  <a:srgbClr val="009900"/>
                </a:solidFill>
                <a:latin typeface="Tahoma" pitchFamily="34" charset="0"/>
              </a:rPr>
              <a:t>Dunedin</a:t>
            </a:r>
            <a:r>
              <a:rPr lang="en-US" sz="1800">
                <a:latin typeface="Tahoma" pitchFamily="34" charset="0"/>
              </a:rPr>
              <a:t> is the second-largest city in the South Island, and the principal city of the region of Otago. The population is about </a:t>
            </a:r>
            <a:r>
              <a:rPr lang="en-US" sz="1800">
                <a:solidFill>
                  <a:srgbClr val="FF33CC"/>
                </a:solidFill>
                <a:latin typeface="Tahoma" pitchFamily="34" charset="0"/>
              </a:rPr>
              <a:t>114,700</a:t>
            </a:r>
            <a:r>
              <a:rPr lang="en-US" sz="1800">
                <a:latin typeface="Tahoma" pitchFamily="34" charset="0"/>
              </a:rPr>
              <a:t> people. It is New Zealand's fifth largest city in terms of population. For historical and cultural reasons, Dunedin is considered one of the country's four main centres. The city stands on the hills and valleys surrounding the head of Otago Harbour. The harbour and hills are the remnants of an extinct volcano. </a:t>
            </a:r>
            <a:r>
              <a:rPr lang="ru-RU" sz="1800">
                <a:latin typeface="Tahoma" pitchFamily="34" charset="0"/>
              </a:rPr>
              <a:t>It is the home of the University of Otago.</a:t>
            </a:r>
          </a:p>
        </p:txBody>
      </p:sp>
      <p:pic>
        <p:nvPicPr>
          <p:cNvPr id="157700" name="Picture 4" descr="800px-Dunedin_Railway_Station2[1]"/>
          <p:cNvPicPr>
            <a:picLocks noChangeAspect="1" noChangeArrowheads="1"/>
          </p:cNvPicPr>
          <p:nvPr/>
        </p:nvPicPr>
        <p:blipFill>
          <a:blip r:embed="rId2" cstate="screen"/>
          <a:srcRect/>
          <a:stretch>
            <a:fillRect/>
          </a:stretch>
        </p:blipFill>
        <p:spPr bwMode="auto">
          <a:xfrm>
            <a:off x="179388" y="4076700"/>
            <a:ext cx="3760787" cy="2519363"/>
          </a:xfrm>
          <a:prstGeom prst="rect">
            <a:avLst/>
          </a:prstGeom>
          <a:noFill/>
          <a:ln w="9525">
            <a:solidFill>
              <a:srgbClr val="003300"/>
            </a:solidFill>
            <a:miter lim="800000"/>
            <a:headEnd/>
            <a:tailEnd/>
          </a:ln>
        </p:spPr>
      </p:pic>
      <p:sp>
        <p:nvSpPr>
          <p:cNvPr id="157701" name="Rectangle 5"/>
          <p:cNvSpPr>
            <a:spLocks noChangeArrowheads="1"/>
          </p:cNvSpPr>
          <p:nvPr/>
        </p:nvSpPr>
        <p:spPr bwMode="auto">
          <a:xfrm>
            <a:off x="179388" y="4076700"/>
            <a:ext cx="1873250" cy="366713"/>
          </a:xfrm>
          <a:prstGeom prst="rect">
            <a:avLst/>
          </a:prstGeom>
          <a:noFill/>
          <a:ln w="9525">
            <a:noFill/>
            <a:miter lim="800000"/>
            <a:headEnd/>
            <a:tailEnd/>
          </a:ln>
          <a:effectLst/>
        </p:spPr>
        <p:txBody>
          <a:bodyPr wrap="none" anchor="ctr">
            <a:spAutoFit/>
          </a:bodyPr>
          <a:lstStyle/>
          <a:p>
            <a:r>
              <a:rPr lang="ru-RU" b="1">
                <a:solidFill>
                  <a:schemeClr val="bg1"/>
                </a:solidFill>
              </a:rPr>
              <a:t>Railway Station</a:t>
            </a:r>
          </a:p>
        </p:txBody>
      </p:sp>
      <p:pic>
        <p:nvPicPr>
          <p:cNvPr id="157702" name="Picture 6" descr="DunedinCathedral"/>
          <p:cNvPicPr>
            <a:picLocks noChangeAspect="1" noChangeArrowheads="1"/>
          </p:cNvPicPr>
          <p:nvPr/>
        </p:nvPicPr>
        <p:blipFill>
          <a:blip r:embed="rId3" cstate="screen"/>
          <a:srcRect/>
          <a:stretch>
            <a:fillRect/>
          </a:stretch>
        </p:blipFill>
        <p:spPr bwMode="auto">
          <a:xfrm>
            <a:off x="611188" y="620713"/>
            <a:ext cx="2159000" cy="3236912"/>
          </a:xfrm>
          <a:prstGeom prst="rect">
            <a:avLst/>
          </a:prstGeom>
          <a:noFill/>
          <a:ln w="9525">
            <a:solidFill>
              <a:srgbClr val="003300"/>
            </a:solidFill>
            <a:miter lim="800000"/>
            <a:headEnd/>
            <a:tailEnd/>
          </a:ln>
        </p:spPr>
      </p:pic>
      <p:sp>
        <p:nvSpPr>
          <p:cNvPr id="157703" name="Rectangle 7"/>
          <p:cNvSpPr>
            <a:spLocks noChangeArrowheads="1"/>
          </p:cNvSpPr>
          <p:nvPr/>
        </p:nvSpPr>
        <p:spPr bwMode="auto">
          <a:xfrm>
            <a:off x="611188" y="620713"/>
            <a:ext cx="1120775" cy="336550"/>
          </a:xfrm>
          <a:prstGeom prst="rect">
            <a:avLst/>
          </a:prstGeom>
          <a:solidFill>
            <a:schemeClr val="accent2"/>
          </a:solidFill>
          <a:ln w="9525">
            <a:noFill/>
            <a:miter lim="800000"/>
            <a:headEnd/>
            <a:tailEnd/>
          </a:ln>
          <a:effectLst/>
        </p:spPr>
        <p:txBody>
          <a:bodyPr wrap="none" anchor="ctr">
            <a:spAutoFit/>
          </a:bodyPr>
          <a:lstStyle/>
          <a:p>
            <a:r>
              <a:rPr lang="en-US" sz="1600" b="1">
                <a:solidFill>
                  <a:schemeClr val="bg1"/>
                </a:solidFill>
              </a:rPr>
              <a:t>Cathedral</a:t>
            </a:r>
          </a:p>
        </p:txBody>
      </p:sp>
      <p:pic>
        <p:nvPicPr>
          <p:cNvPr id="157704" name="Picture 8" descr="Dunedin"/>
          <p:cNvPicPr>
            <a:picLocks noChangeAspect="1" noChangeArrowheads="1"/>
          </p:cNvPicPr>
          <p:nvPr/>
        </p:nvPicPr>
        <p:blipFill>
          <a:blip r:embed="rId4" cstate="screen"/>
          <a:srcRect/>
          <a:stretch>
            <a:fillRect/>
          </a:stretch>
        </p:blipFill>
        <p:spPr bwMode="auto">
          <a:xfrm>
            <a:off x="5003800" y="4149725"/>
            <a:ext cx="3368675" cy="2520950"/>
          </a:xfrm>
          <a:prstGeom prst="rect">
            <a:avLst/>
          </a:prstGeom>
          <a:noFill/>
          <a:ln w="9525">
            <a:solidFill>
              <a:srgbClr val="003300"/>
            </a:solidFill>
            <a:miter lim="800000"/>
            <a:headEnd/>
            <a:tailEnd/>
          </a:ln>
        </p:spPr>
      </p:pic>
      <p:sp>
        <p:nvSpPr>
          <p:cNvPr id="157705" name="Rectangle 9"/>
          <p:cNvSpPr>
            <a:spLocks noChangeArrowheads="1"/>
          </p:cNvSpPr>
          <p:nvPr/>
        </p:nvSpPr>
        <p:spPr bwMode="auto">
          <a:xfrm>
            <a:off x="5003800" y="4149725"/>
            <a:ext cx="1238250" cy="366713"/>
          </a:xfrm>
          <a:prstGeom prst="rect">
            <a:avLst/>
          </a:prstGeom>
          <a:solidFill>
            <a:schemeClr val="accent2"/>
          </a:solidFill>
          <a:ln w="9525">
            <a:noFill/>
            <a:miter lim="800000"/>
            <a:headEnd/>
            <a:tailEnd/>
          </a:ln>
          <a:effectLst/>
        </p:spPr>
        <p:txBody>
          <a:bodyPr wrap="none">
            <a:spAutoFit/>
          </a:bodyPr>
          <a:lstStyle/>
          <a:p>
            <a:r>
              <a:rPr lang="en-US" b="1">
                <a:solidFill>
                  <a:schemeClr val="bg1"/>
                </a:solidFill>
              </a:rPr>
              <a:t>Cathedral</a:t>
            </a:r>
          </a:p>
        </p:txBody>
      </p:sp>
      <p:sp>
        <p:nvSpPr>
          <p:cNvPr id="157706" name="WordArt 10" descr="Частый вертикальный"/>
          <p:cNvSpPr>
            <a:spLocks noChangeArrowheads="1" noChangeShapeType="1" noTextEdit="1"/>
          </p:cNvSpPr>
          <p:nvPr/>
        </p:nvSpPr>
        <p:spPr bwMode="auto">
          <a:xfrm>
            <a:off x="3851275" y="260350"/>
            <a:ext cx="4248150" cy="792163"/>
          </a:xfrm>
          <a:prstGeom prst="rect">
            <a:avLst/>
          </a:prstGeom>
        </p:spPr>
        <p:txBody>
          <a:bodyPr wrap="none" fromWordArt="1">
            <a:prstTxWarp prst="textPlain">
              <a:avLst>
                <a:gd name="adj" fmla="val 50000"/>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lbertus Extra Bold"/>
              </a:rPr>
              <a:t>Dunedin</a:t>
            </a:r>
            <a:endParaRPr lang="ru-RU"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lbertus Extra Bold"/>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3276600" y="1557338"/>
            <a:ext cx="5124450" cy="2841625"/>
          </a:xfrm>
        </p:spPr>
        <p:txBody>
          <a:bodyPr/>
          <a:lstStyle/>
          <a:p>
            <a:pPr algn="ctr">
              <a:lnSpc>
                <a:spcPct val="80000"/>
              </a:lnSpc>
              <a:buFontTx/>
              <a:buNone/>
            </a:pPr>
            <a:r>
              <a:rPr lang="en-US" sz="2000"/>
              <a:t>   </a:t>
            </a:r>
            <a:r>
              <a:rPr lang="en-US" sz="2000">
                <a:latin typeface="Tahoma" pitchFamily="34" charset="0"/>
              </a:rPr>
              <a:t>The City of </a:t>
            </a:r>
            <a:r>
              <a:rPr lang="en-US" sz="2000">
                <a:solidFill>
                  <a:srgbClr val="009900"/>
                </a:solidFill>
                <a:latin typeface="Tahoma" pitchFamily="34" charset="0"/>
              </a:rPr>
              <a:t>Nelson</a:t>
            </a:r>
            <a:r>
              <a:rPr lang="en-US" sz="2000">
                <a:latin typeface="Tahoma" pitchFamily="34" charset="0"/>
              </a:rPr>
              <a:t> is the administrative centre of the Nelson region. The population is about </a:t>
            </a:r>
            <a:r>
              <a:rPr lang="en-US" sz="2000">
                <a:solidFill>
                  <a:srgbClr val="FF33CC"/>
                </a:solidFill>
                <a:latin typeface="Tahoma" pitchFamily="34" charset="0"/>
              </a:rPr>
              <a:t>60,500 </a:t>
            </a:r>
            <a:r>
              <a:rPr lang="en-US" sz="2000">
                <a:latin typeface="Tahoma" pitchFamily="34" charset="0"/>
              </a:rPr>
              <a:t>people. Nelson received its name in honour of the Admiral Nelson. Nelson is a centre for arts and crafts, and each year hosts popular events such as the Nelson Arts Festival.</a:t>
            </a:r>
            <a:r>
              <a:rPr lang="en-US" sz="2000"/>
              <a:t> </a:t>
            </a:r>
            <a:endParaRPr lang="ru-RU" sz="2000"/>
          </a:p>
        </p:txBody>
      </p:sp>
      <p:pic>
        <p:nvPicPr>
          <p:cNvPr id="168964" name="Picture 4" descr="Nelson"/>
          <p:cNvPicPr>
            <a:picLocks noChangeAspect="1" noChangeArrowheads="1"/>
          </p:cNvPicPr>
          <p:nvPr/>
        </p:nvPicPr>
        <p:blipFill>
          <a:blip r:embed="rId2" cstate="screen"/>
          <a:srcRect/>
          <a:stretch>
            <a:fillRect/>
          </a:stretch>
        </p:blipFill>
        <p:spPr bwMode="auto">
          <a:xfrm>
            <a:off x="250825" y="188913"/>
            <a:ext cx="2438400" cy="3384550"/>
          </a:xfrm>
          <a:prstGeom prst="rect">
            <a:avLst/>
          </a:prstGeom>
          <a:noFill/>
          <a:ln w="9525">
            <a:solidFill>
              <a:srgbClr val="003300"/>
            </a:solidFill>
            <a:miter lim="800000"/>
            <a:headEnd/>
            <a:tailEnd/>
          </a:ln>
        </p:spPr>
      </p:pic>
      <p:pic>
        <p:nvPicPr>
          <p:cNvPr id="168965" name="Picture 5" descr="Nelson"/>
          <p:cNvPicPr>
            <a:picLocks noChangeAspect="1" noChangeArrowheads="1"/>
          </p:cNvPicPr>
          <p:nvPr/>
        </p:nvPicPr>
        <p:blipFill>
          <a:blip r:embed="rId3" cstate="screen"/>
          <a:srcRect/>
          <a:stretch>
            <a:fillRect/>
          </a:stretch>
        </p:blipFill>
        <p:spPr bwMode="auto">
          <a:xfrm>
            <a:off x="179388" y="3789363"/>
            <a:ext cx="4286250" cy="2857500"/>
          </a:xfrm>
          <a:prstGeom prst="rect">
            <a:avLst/>
          </a:prstGeom>
          <a:noFill/>
          <a:ln w="9525">
            <a:solidFill>
              <a:srgbClr val="003300"/>
            </a:solidFill>
            <a:miter lim="800000"/>
            <a:headEnd/>
            <a:tailEnd/>
          </a:ln>
        </p:spPr>
      </p:pic>
      <p:pic>
        <p:nvPicPr>
          <p:cNvPr id="168966" name="Picture 6" descr="Nelson"/>
          <p:cNvPicPr>
            <a:picLocks noChangeAspect="1" noChangeArrowheads="1"/>
          </p:cNvPicPr>
          <p:nvPr/>
        </p:nvPicPr>
        <p:blipFill>
          <a:blip r:embed="rId4" cstate="screen"/>
          <a:srcRect/>
          <a:stretch>
            <a:fillRect/>
          </a:stretch>
        </p:blipFill>
        <p:spPr bwMode="auto">
          <a:xfrm>
            <a:off x="4643438" y="3789363"/>
            <a:ext cx="4286250" cy="2857500"/>
          </a:xfrm>
          <a:prstGeom prst="rect">
            <a:avLst/>
          </a:prstGeom>
          <a:noFill/>
          <a:ln w="9525">
            <a:solidFill>
              <a:srgbClr val="003300"/>
            </a:solidFill>
            <a:miter lim="800000"/>
            <a:headEnd/>
            <a:tailEnd/>
          </a:ln>
        </p:spPr>
      </p:pic>
      <p:sp>
        <p:nvSpPr>
          <p:cNvPr id="168968" name="Rectangle 8"/>
          <p:cNvSpPr>
            <a:spLocks noChangeArrowheads="1"/>
          </p:cNvSpPr>
          <p:nvPr/>
        </p:nvSpPr>
        <p:spPr bwMode="auto">
          <a:xfrm>
            <a:off x="468313" y="188913"/>
            <a:ext cx="2051050" cy="366712"/>
          </a:xfrm>
          <a:prstGeom prst="rect">
            <a:avLst/>
          </a:prstGeom>
          <a:noFill/>
          <a:ln w="9525">
            <a:noFill/>
            <a:miter lim="800000"/>
            <a:headEnd/>
            <a:tailEnd/>
          </a:ln>
          <a:effectLst/>
        </p:spPr>
        <p:txBody>
          <a:bodyPr wrap="none" anchor="ctr">
            <a:spAutoFit/>
          </a:bodyPr>
          <a:lstStyle/>
          <a:p>
            <a:r>
              <a:rPr lang="en-US" b="1">
                <a:solidFill>
                  <a:schemeClr val="bg1"/>
                </a:solidFill>
              </a:rPr>
              <a:t>Cathedral Step</a:t>
            </a:r>
            <a:r>
              <a:rPr lang="en-US"/>
              <a:t>    </a:t>
            </a:r>
          </a:p>
        </p:txBody>
      </p:sp>
      <p:sp>
        <p:nvSpPr>
          <p:cNvPr id="168969" name="Rectangle 9"/>
          <p:cNvSpPr>
            <a:spLocks noChangeArrowheads="1"/>
          </p:cNvSpPr>
          <p:nvPr/>
        </p:nvSpPr>
        <p:spPr bwMode="auto">
          <a:xfrm>
            <a:off x="7164388" y="5876925"/>
            <a:ext cx="1797050" cy="366713"/>
          </a:xfrm>
          <a:prstGeom prst="rect">
            <a:avLst/>
          </a:prstGeom>
          <a:noFill/>
          <a:ln w="9525">
            <a:noFill/>
            <a:miter lim="800000"/>
            <a:headEnd/>
            <a:tailEnd/>
          </a:ln>
          <a:effectLst/>
        </p:spPr>
        <p:txBody>
          <a:bodyPr wrap="none" anchor="ctr">
            <a:spAutoFit/>
          </a:bodyPr>
          <a:lstStyle/>
          <a:p>
            <a:r>
              <a:rPr lang="en-US" b="1">
                <a:solidFill>
                  <a:schemeClr val="bg1"/>
                </a:solidFill>
              </a:rPr>
              <a:t>Hardy Street</a:t>
            </a:r>
            <a:r>
              <a:rPr lang="en-US"/>
              <a:t>    </a:t>
            </a:r>
          </a:p>
        </p:txBody>
      </p:sp>
      <p:sp>
        <p:nvSpPr>
          <p:cNvPr id="168970" name="Rectangle 10"/>
          <p:cNvSpPr>
            <a:spLocks noChangeArrowheads="1"/>
          </p:cNvSpPr>
          <p:nvPr/>
        </p:nvSpPr>
        <p:spPr bwMode="auto">
          <a:xfrm>
            <a:off x="395288" y="6237288"/>
            <a:ext cx="2254250" cy="366712"/>
          </a:xfrm>
          <a:prstGeom prst="rect">
            <a:avLst/>
          </a:prstGeom>
          <a:noFill/>
          <a:ln w="9525">
            <a:noFill/>
            <a:miter lim="800000"/>
            <a:headEnd/>
            <a:tailEnd/>
          </a:ln>
          <a:effectLst/>
        </p:spPr>
        <p:txBody>
          <a:bodyPr wrap="none" anchor="ctr">
            <a:spAutoFit/>
          </a:bodyPr>
          <a:lstStyle/>
          <a:p>
            <a:r>
              <a:rPr lang="en-US" b="1">
                <a:solidFill>
                  <a:schemeClr val="bg1"/>
                </a:solidFill>
              </a:rPr>
              <a:t>Trafalgar Street</a:t>
            </a:r>
            <a:r>
              <a:rPr lang="en-US"/>
              <a:t>      </a:t>
            </a:r>
          </a:p>
        </p:txBody>
      </p:sp>
      <p:sp>
        <p:nvSpPr>
          <p:cNvPr id="168971" name="WordArt 11"/>
          <p:cNvSpPr>
            <a:spLocks noChangeArrowheads="1" noChangeShapeType="1" noTextEdit="1"/>
          </p:cNvSpPr>
          <p:nvPr/>
        </p:nvSpPr>
        <p:spPr bwMode="auto">
          <a:xfrm>
            <a:off x="3563938" y="333375"/>
            <a:ext cx="4267200" cy="863600"/>
          </a:xfrm>
          <a:prstGeom prst="rect">
            <a:avLst/>
          </a:prstGeom>
        </p:spPr>
        <p:txBody>
          <a:bodyPr wrap="none" fromWordArt="1">
            <a:prstTxWarp prst="textPlain">
              <a:avLst>
                <a:gd name="adj" fmla="val 50000"/>
              </a:avLst>
            </a:prstTxWarp>
          </a:bodyPr>
          <a:lstStyle/>
          <a:p>
            <a:pPr algn="ctr"/>
            <a:r>
              <a:rPr lang="en-US" sz="3600" kern="10">
                <a:ln w="9525">
                  <a:solidFill>
                    <a:srgbClr val="0000FF"/>
                  </a:solidFill>
                  <a:round/>
                  <a:headEnd/>
                  <a:tailEnd/>
                </a:ln>
                <a:gradFill rotWithShape="0">
                  <a:gsLst>
                    <a:gs pos="0">
                      <a:srgbClr val="FFFFCC"/>
                    </a:gs>
                    <a:gs pos="100000">
                      <a:srgbClr val="FF9999"/>
                    </a:gs>
                  </a:gsLst>
                  <a:lin ang="5400000" scaled="1"/>
                </a:gradFill>
                <a:effectLst>
                  <a:outerShdw dist="107763" dir="13500000" algn="ctr" rotWithShape="0">
                    <a:srgbClr val="808080">
                      <a:alpha val="50000"/>
                    </a:srgbClr>
                  </a:outerShdw>
                </a:effectLst>
                <a:latin typeface="Times New Roman"/>
                <a:cs typeface="Times New Roman"/>
              </a:rPr>
              <a:t>Nelson</a:t>
            </a:r>
            <a:endParaRPr lang="ru-RU" sz="3600" kern="10">
              <a:ln w="9525">
                <a:solidFill>
                  <a:srgbClr val="0000FF"/>
                </a:solidFill>
                <a:round/>
                <a:headEnd/>
                <a:tailEnd/>
              </a:ln>
              <a:gradFill rotWithShape="0">
                <a:gsLst>
                  <a:gs pos="0">
                    <a:srgbClr val="FFFFCC"/>
                  </a:gs>
                  <a:gs pos="100000">
                    <a:srgbClr val="FF9999"/>
                  </a:gs>
                </a:gsLst>
                <a:lin ang="5400000" scaled="1"/>
              </a:gradFill>
              <a:effectLst>
                <a:outerShdw dist="107763" dir="13500000" algn="ctr" rotWithShape="0">
                  <a:srgbClr val="808080">
                    <a:alpha val="50000"/>
                  </a:srgbClr>
                </a:outerShdw>
              </a:effectLst>
              <a:latin typeface="Times New Roman"/>
              <a:cs typeface="Times New Roman"/>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body" idx="1"/>
          </p:nvPr>
        </p:nvSpPr>
        <p:spPr>
          <a:xfrm>
            <a:off x="4452938" y="1557338"/>
            <a:ext cx="4691062" cy="2663825"/>
          </a:xfrm>
        </p:spPr>
        <p:txBody>
          <a:bodyPr/>
          <a:lstStyle/>
          <a:p>
            <a:pPr algn="ctr">
              <a:lnSpc>
                <a:spcPct val="80000"/>
              </a:lnSpc>
              <a:buFontTx/>
              <a:buNone/>
            </a:pPr>
            <a:r>
              <a:rPr lang="en-US" sz="1800"/>
              <a:t>   </a:t>
            </a:r>
            <a:r>
              <a:rPr lang="en-US" sz="1800">
                <a:solidFill>
                  <a:srgbClr val="009900"/>
                </a:solidFill>
                <a:latin typeface="Tahoma" pitchFamily="34" charset="0"/>
              </a:rPr>
              <a:t>Queenstown</a:t>
            </a:r>
            <a:r>
              <a:rPr lang="en-US" sz="1800">
                <a:latin typeface="Tahoma" pitchFamily="34" charset="0"/>
              </a:rPr>
              <a:t> is a picturesque tourist destination located in the South Island. The population of the Queenstown is </a:t>
            </a:r>
            <a:r>
              <a:rPr lang="en-US" sz="1800">
                <a:solidFill>
                  <a:srgbClr val="FF33CC"/>
                </a:solidFill>
                <a:latin typeface="Tahoma" pitchFamily="34" charset="0"/>
              </a:rPr>
              <a:t>9,251</a:t>
            </a:r>
            <a:r>
              <a:rPr lang="en-US" sz="1800">
                <a:latin typeface="Tahoma" pitchFamily="34" charset="0"/>
              </a:rPr>
              <a:t>. The town is built around an inlet on Lake Wakatipu. Queenstown is the adventure capital of the world. Many tourists flock to the area year round to indulge in activities such as white water rafting, kayaking, jet boating, tandem sky-driving. </a:t>
            </a:r>
            <a:endParaRPr lang="ru-RU" sz="1800">
              <a:latin typeface="Tahoma" pitchFamily="34" charset="0"/>
            </a:endParaRPr>
          </a:p>
        </p:txBody>
      </p:sp>
      <p:pic>
        <p:nvPicPr>
          <p:cNvPr id="155652" name="Picture 4" descr="800px-Qtown_nz_rem_lake[1]"/>
          <p:cNvPicPr>
            <a:picLocks noChangeAspect="1" noChangeArrowheads="1"/>
          </p:cNvPicPr>
          <p:nvPr/>
        </p:nvPicPr>
        <p:blipFill>
          <a:blip r:embed="rId2" cstate="screen"/>
          <a:srcRect/>
          <a:stretch>
            <a:fillRect/>
          </a:stretch>
        </p:blipFill>
        <p:spPr bwMode="auto">
          <a:xfrm>
            <a:off x="4932363" y="3860800"/>
            <a:ext cx="3811587" cy="2859088"/>
          </a:xfrm>
          <a:prstGeom prst="rect">
            <a:avLst/>
          </a:prstGeom>
          <a:noFill/>
          <a:ln w="9525">
            <a:solidFill>
              <a:srgbClr val="003300"/>
            </a:solidFill>
            <a:miter lim="800000"/>
            <a:headEnd/>
            <a:tailEnd/>
          </a:ln>
        </p:spPr>
      </p:pic>
      <p:pic>
        <p:nvPicPr>
          <p:cNvPr id="155654" name="Picture 6" descr="Queenstown MAll"/>
          <p:cNvPicPr>
            <a:picLocks noChangeAspect="1" noChangeArrowheads="1"/>
          </p:cNvPicPr>
          <p:nvPr/>
        </p:nvPicPr>
        <p:blipFill>
          <a:blip r:embed="rId3" cstate="screen"/>
          <a:srcRect/>
          <a:stretch>
            <a:fillRect/>
          </a:stretch>
        </p:blipFill>
        <p:spPr bwMode="auto">
          <a:xfrm>
            <a:off x="179388" y="836613"/>
            <a:ext cx="4286250" cy="2857500"/>
          </a:xfrm>
          <a:prstGeom prst="rect">
            <a:avLst/>
          </a:prstGeom>
          <a:noFill/>
          <a:ln w="9525">
            <a:solidFill>
              <a:srgbClr val="003300"/>
            </a:solidFill>
            <a:miter lim="800000"/>
            <a:headEnd/>
            <a:tailEnd/>
          </a:ln>
        </p:spPr>
      </p:pic>
      <p:pic>
        <p:nvPicPr>
          <p:cNvPr id="155655" name="Picture 7" descr="Queenstown 1"/>
          <p:cNvPicPr>
            <a:picLocks noChangeAspect="1" noChangeArrowheads="1"/>
          </p:cNvPicPr>
          <p:nvPr/>
        </p:nvPicPr>
        <p:blipFill>
          <a:blip r:embed="rId4" cstate="screen"/>
          <a:srcRect/>
          <a:stretch>
            <a:fillRect/>
          </a:stretch>
        </p:blipFill>
        <p:spPr bwMode="auto">
          <a:xfrm>
            <a:off x="179388" y="3860800"/>
            <a:ext cx="4286250" cy="2857500"/>
          </a:xfrm>
          <a:prstGeom prst="rect">
            <a:avLst/>
          </a:prstGeom>
          <a:noFill/>
          <a:ln w="9525">
            <a:solidFill>
              <a:srgbClr val="003300"/>
            </a:solidFill>
            <a:miter lim="800000"/>
            <a:headEnd/>
            <a:tailEnd/>
          </a:ln>
        </p:spPr>
      </p:pic>
      <p:sp>
        <p:nvSpPr>
          <p:cNvPr id="155656" name="WordArt 8" descr="Песок"/>
          <p:cNvSpPr>
            <a:spLocks noChangeArrowheads="1" noChangeShapeType="1" noTextEdit="1"/>
          </p:cNvSpPr>
          <p:nvPr/>
        </p:nvSpPr>
        <p:spPr bwMode="auto">
          <a:xfrm>
            <a:off x="4643438" y="620713"/>
            <a:ext cx="4321175" cy="792162"/>
          </a:xfrm>
          <a:prstGeom prst="rect">
            <a:avLst/>
          </a:prstGeom>
        </p:spPr>
        <p:txBody>
          <a:bodyPr spcFirstLastPara="1" wrap="none" fromWordArt="1">
            <a:prstTxWarp prst="textArchUp">
              <a:avLst>
                <a:gd name="adj" fmla="val 10797950"/>
              </a:avLst>
            </a:prstTxWarp>
          </a:bodyPr>
          <a:lstStyle/>
          <a:p>
            <a:pPr algn="ctr"/>
            <a:r>
              <a:rPr lang="en-US" sz="3600" kern="10">
                <a:ln w="12700">
                  <a:solidFill>
                    <a:srgbClr val="6600CC"/>
                  </a:solidFill>
                  <a:round/>
                  <a:headEnd/>
                  <a:tailEnd/>
                </a:ln>
                <a:blipFill dpi="0" rotWithShape="0">
                  <a:blip r:embed="rId5"/>
                  <a:srcRect/>
                  <a:tile tx="0" ty="0" sx="100000" sy="100000" flip="none" algn="tl"/>
                </a:blipFill>
                <a:effectLst>
                  <a:outerShdw dist="53882" dir="2700000" algn="ctr" rotWithShape="0">
                    <a:srgbClr val="CBCBCB">
                      <a:alpha val="80000"/>
                    </a:srgbClr>
                  </a:outerShdw>
                </a:effectLst>
                <a:latin typeface="Tahoma"/>
                <a:cs typeface="Tahoma"/>
              </a:rPr>
              <a:t>Queenstown</a:t>
            </a:r>
            <a:endParaRPr lang="ru-RU" sz="3600" kern="10">
              <a:ln w="12700">
                <a:solidFill>
                  <a:srgbClr val="6600CC"/>
                </a:solidFill>
                <a:round/>
                <a:headEnd/>
                <a:tailEnd/>
              </a:ln>
              <a:blipFill dpi="0" rotWithShape="0">
                <a:blip r:embed="rId5"/>
                <a:srcRect/>
                <a:tile tx="0" ty="0" sx="100000" sy="100000" flip="none" algn="tl"/>
              </a:blipFill>
              <a:effectLst>
                <a:outerShdw dist="53882" dir="2700000" algn="ctr" rotWithShape="0">
                  <a:srgbClr val="CBCBCB">
                    <a:alpha val="80000"/>
                  </a:srgbClr>
                </a:outerShdw>
              </a:effectLst>
              <a:latin typeface="Tahoma"/>
              <a:cs typeface="Tahoma"/>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a:xfrm>
            <a:off x="4211638" y="1268413"/>
            <a:ext cx="4475162" cy="2736850"/>
          </a:xfrm>
        </p:spPr>
        <p:txBody>
          <a:bodyPr/>
          <a:lstStyle/>
          <a:p>
            <a:pPr algn="ctr">
              <a:lnSpc>
                <a:spcPct val="80000"/>
              </a:lnSpc>
              <a:buFontTx/>
              <a:buNone/>
            </a:pPr>
            <a:r>
              <a:rPr lang="en-US" sz="1800"/>
              <a:t>   </a:t>
            </a:r>
            <a:r>
              <a:rPr lang="en-US" sz="1800">
                <a:solidFill>
                  <a:srgbClr val="009900"/>
                </a:solidFill>
                <a:latin typeface="Tahoma" pitchFamily="34" charset="0"/>
              </a:rPr>
              <a:t>Picton</a:t>
            </a:r>
            <a:r>
              <a:rPr lang="en-US" sz="1800">
                <a:latin typeface="Tahoma" pitchFamily="34" charset="0"/>
              </a:rPr>
              <a:t> is the gateway to the South Island. The town's main purpose is to cater for the travellers who arrive or depart the ferry service that runs between both the North and South islands. Picton is a small town, but is busy as travellers prepare to explore the area or strike out further a field to the nearby Nelson or Canterbury regions. </a:t>
            </a:r>
            <a:r>
              <a:rPr lang="ru-RU" sz="1800">
                <a:latin typeface="Tahoma" pitchFamily="34" charset="0"/>
              </a:rPr>
              <a:t>The population is about </a:t>
            </a:r>
            <a:r>
              <a:rPr lang="ru-RU" sz="1800">
                <a:solidFill>
                  <a:srgbClr val="FF33CC"/>
                </a:solidFill>
                <a:latin typeface="Tahoma" pitchFamily="34" charset="0"/>
              </a:rPr>
              <a:t>4,200 </a:t>
            </a:r>
            <a:r>
              <a:rPr lang="ru-RU" sz="1800">
                <a:latin typeface="Tahoma" pitchFamily="34" charset="0"/>
              </a:rPr>
              <a:t>people.</a:t>
            </a:r>
          </a:p>
        </p:txBody>
      </p:sp>
      <p:pic>
        <p:nvPicPr>
          <p:cNvPr id="156676" name="Picture 4" descr="Picton High Street"/>
          <p:cNvPicPr>
            <a:picLocks noChangeAspect="1" noChangeArrowheads="1"/>
          </p:cNvPicPr>
          <p:nvPr/>
        </p:nvPicPr>
        <p:blipFill>
          <a:blip r:embed="rId2" cstate="screen"/>
          <a:srcRect/>
          <a:stretch>
            <a:fillRect/>
          </a:stretch>
        </p:blipFill>
        <p:spPr bwMode="auto">
          <a:xfrm>
            <a:off x="179388" y="692150"/>
            <a:ext cx="4318000" cy="2878138"/>
          </a:xfrm>
          <a:prstGeom prst="rect">
            <a:avLst/>
          </a:prstGeom>
          <a:noFill/>
          <a:ln w="9525">
            <a:solidFill>
              <a:srgbClr val="003300"/>
            </a:solidFill>
            <a:miter lim="800000"/>
            <a:headEnd/>
            <a:tailEnd/>
          </a:ln>
        </p:spPr>
      </p:pic>
      <p:pic>
        <p:nvPicPr>
          <p:cNvPr id="156677" name="Picture 5" descr="Picton"/>
          <p:cNvPicPr>
            <a:picLocks noChangeAspect="1" noChangeArrowheads="1"/>
          </p:cNvPicPr>
          <p:nvPr/>
        </p:nvPicPr>
        <p:blipFill>
          <a:blip r:embed="rId3" cstate="screen"/>
          <a:srcRect/>
          <a:stretch>
            <a:fillRect/>
          </a:stretch>
        </p:blipFill>
        <p:spPr bwMode="auto">
          <a:xfrm>
            <a:off x="179388" y="3789363"/>
            <a:ext cx="4318000" cy="2878137"/>
          </a:xfrm>
          <a:prstGeom prst="rect">
            <a:avLst/>
          </a:prstGeom>
          <a:noFill/>
        </p:spPr>
      </p:pic>
      <p:pic>
        <p:nvPicPr>
          <p:cNvPr id="156678" name="Picture 6" descr="Picton 1"/>
          <p:cNvPicPr>
            <a:picLocks noChangeAspect="1" noChangeArrowheads="1"/>
          </p:cNvPicPr>
          <p:nvPr/>
        </p:nvPicPr>
        <p:blipFill>
          <a:blip r:embed="rId4" cstate="screen"/>
          <a:srcRect/>
          <a:stretch>
            <a:fillRect/>
          </a:stretch>
        </p:blipFill>
        <p:spPr bwMode="auto">
          <a:xfrm>
            <a:off x="4787900" y="3789363"/>
            <a:ext cx="3840163" cy="2879725"/>
          </a:xfrm>
          <a:prstGeom prst="rect">
            <a:avLst/>
          </a:prstGeom>
          <a:noFill/>
          <a:ln w="9525">
            <a:solidFill>
              <a:srgbClr val="003300"/>
            </a:solidFill>
            <a:miter lim="800000"/>
            <a:headEnd/>
            <a:tailEnd/>
          </a:ln>
        </p:spPr>
      </p:pic>
      <p:sp>
        <p:nvSpPr>
          <p:cNvPr id="156679" name="Rectangle 7"/>
          <p:cNvSpPr>
            <a:spLocks noChangeArrowheads="1"/>
          </p:cNvSpPr>
          <p:nvPr/>
        </p:nvSpPr>
        <p:spPr bwMode="auto">
          <a:xfrm>
            <a:off x="250825" y="3789363"/>
            <a:ext cx="2800350" cy="366712"/>
          </a:xfrm>
          <a:prstGeom prst="rect">
            <a:avLst/>
          </a:prstGeom>
          <a:noFill/>
          <a:ln w="9525">
            <a:noFill/>
            <a:miter lim="800000"/>
            <a:headEnd/>
            <a:tailEnd/>
          </a:ln>
          <a:effectLst/>
        </p:spPr>
        <p:txBody>
          <a:bodyPr wrap="none" anchor="ctr">
            <a:spAutoFit/>
          </a:bodyPr>
          <a:lstStyle/>
          <a:p>
            <a:r>
              <a:rPr lang="en-US" b="1">
                <a:solidFill>
                  <a:schemeClr val="bg1"/>
                </a:solidFill>
              </a:rPr>
              <a:t>Queen Charlotte Sound</a:t>
            </a:r>
            <a:r>
              <a:rPr lang="ru-RU"/>
              <a:t> </a:t>
            </a:r>
          </a:p>
        </p:txBody>
      </p:sp>
      <p:sp>
        <p:nvSpPr>
          <p:cNvPr id="156680" name="Rectangle 8"/>
          <p:cNvSpPr>
            <a:spLocks noChangeArrowheads="1"/>
          </p:cNvSpPr>
          <p:nvPr/>
        </p:nvSpPr>
        <p:spPr bwMode="auto">
          <a:xfrm>
            <a:off x="971550" y="765175"/>
            <a:ext cx="1403350" cy="366713"/>
          </a:xfrm>
          <a:prstGeom prst="rect">
            <a:avLst/>
          </a:prstGeom>
          <a:noFill/>
          <a:ln w="9525">
            <a:noFill/>
            <a:miter lim="800000"/>
            <a:headEnd/>
            <a:tailEnd/>
          </a:ln>
          <a:effectLst/>
        </p:spPr>
        <p:txBody>
          <a:bodyPr wrap="none">
            <a:spAutoFit/>
          </a:bodyPr>
          <a:lstStyle/>
          <a:p>
            <a:r>
              <a:rPr lang="en-US" b="1">
                <a:solidFill>
                  <a:schemeClr val="bg1"/>
                </a:solidFill>
              </a:rPr>
              <a:t>High Street</a:t>
            </a:r>
            <a:endParaRPr lang="ru-RU" b="1">
              <a:solidFill>
                <a:schemeClr val="bg1"/>
              </a:solidFill>
            </a:endParaRPr>
          </a:p>
        </p:txBody>
      </p:sp>
      <p:sp>
        <p:nvSpPr>
          <p:cNvPr id="156681" name="WordArt 9"/>
          <p:cNvSpPr>
            <a:spLocks noChangeArrowheads="1" noChangeShapeType="1" noTextEdit="1"/>
          </p:cNvSpPr>
          <p:nvPr/>
        </p:nvSpPr>
        <p:spPr bwMode="auto">
          <a:xfrm rot="-743146">
            <a:off x="4859338" y="-171450"/>
            <a:ext cx="3744912" cy="1839913"/>
          </a:xfrm>
          <a:prstGeom prst="rect">
            <a:avLst/>
          </a:prstGeom>
        </p:spPr>
        <p:txBody>
          <a:bodyPr wrap="none" fromWordArt="1">
            <a:prstTxWarp prst="textSlantDown">
              <a:avLst>
                <a:gd name="adj" fmla="val 44444"/>
              </a:avLst>
            </a:prstTxWarp>
          </a:bodyPr>
          <a:lstStyle/>
          <a:p>
            <a:pPr algn="ctr"/>
            <a:r>
              <a:rPr lang="en-US" sz="3600" kern="10">
                <a:ln w="9525">
                  <a:solidFill>
                    <a:srgbClr val="6600CC"/>
                  </a:solidFill>
                  <a:round/>
                  <a:headEnd/>
                  <a:tailEnd/>
                </a:ln>
                <a:gradFill rotWithShape="0">
                  <a:gsLst>
                    <a:gs pos="0">
                      <a:srgbClr val="6600CC"/>
                    </a:gs>
                    <a:gs pos="100000">
                      <a:srgbClr val="CC00CC"/>
                    </a:gs>
                  </a:gsLst>
                  <a:lin ang="6143146" scaled="1"/>
                </a:gradFill>
                <a:effectLst>
                  <a:outerShdw dist="53882" dir="2700000" algn="ctr" rotWithShape="0">
                    <a:srgbClr val="9999FF">
                      <a:alpha val="80000"/>
                    </a:srgbClr>
                  </a:outerShdw>
                </a:effectLst>
                <a:latin typeface="Albertus"/>
              </a:rPr>
              <a:t>Picton</a:t>
            </a:r>
            <a:endParaRPr lang="ru-RU" sz="3600" kern="10">
              <a:ln w="9525">
                <a:solidFill>
                  <a:srgbClr val="6600CC"/>
                </a:solidFill>
                <a:round/>
                <a:headEnd/>
                <a:tailEnd/>
              </a:ln>
              <a:gradFill rotWithShape="0">
                <a:gsLst>
                  <a:gs pos="0">
                    <a:srgbClr val="6600CC"/>
                  </a:gs>
                  <a:gs pos="100000">
                    <a:srgbClr val="CC00CC"/>
                  </a:gs>
                </a:gsLst>
                <a:lin ang="6143146" scaled="1"/>
              </a:gradFill>
              <a:effectLst>
                <a:outerShdw dist="53882" dir="2700000" algn="ctr" rotWithShape="0">
                  <a:srgbClr val="9999FF">
                    <a:alpha val="80000"/>
                  </a:srgbClr>
                </a:outerShdw>
              </a:effectLst>
              <a:latin typeface="Albertu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76" name="Picture 20" descr="382px-Moa-Wellington-Museum-NZ[1]"/>
          <p:cNvPicPr>
            <a:picLocks noChangeAspect="1" noChangeArrowheads="1"/>
          </p:cNvPicPr>
          <p:nvPr/>
        </p:nvPicPr>
        <p:blipFill>
          <a:blip r:embed="rId2" cstate="screen"/>
          <a:srcRect/>
          <a:stretch>
            <a:fillRect/>
          </a:stretch>
        </p:blipFill>
        <p:spPr bwMode="auto">
          <a:xfrm>
            <a:off x="6659563" y="3429000"/>
            <a:ext cx="2309812" cy="3238500"/>
          </a:xfrm>
          <a:prstGeom prst="rect">
            <a:avLst/>
          </a:prstGeom>
          <a:noFill/>
          <a:ln w="9525">
            <a:solidFill>
              <a:srgbClr val="003300"/>
            </a:solidFill>
            <a:miter lim="800000"/>
            <a:headEnd/>
            <a:tailEnd/>
          </a:ln>
        </p:spPr>
      </p:pic>
      <p:pic>
        <p:nvPicPr>
          <p:cNvPr id="173070" name="Picture 14" descr="800px-Kakapo5[1]"/>
          <p:cNvPicPr>
            <a:picLocks noChangeAspect="1" noChangeArrowheads="1"/>
          </p:cNvPicPr>
          <p:nvPr/>
        </p:nvPicPr>
        <p:blipFill>
          <a:blip r:embed="rId3" cstate="screen"/>
          <a:srcRect/>
          <a:stretch>
            <a:fillRect/>
          </a:stretch>
        </p:blipFill>
        <p:spPr bwMode="auto">
          <a:xfrm>
            <a:off x="2627313" y="4508500"/>
            <a:ext cx="3871912" cy="2159000"/>
          </a:xfrm>
          <a:prstGeom prst="rect">
            <a:avLst/>
          </a:prstGeom>
          <a:noFill/>
          <a:ln w="9525">
            <a:solidFill>
              <a:srgbClr val="003300"/>
            </a:solidFill>
            <a:miter lim="800000"/>
            <a:headEnd/>
            <a:tailEnd/>
          </a:ln>
        </p:spPr>
      </p:pic>
      <p:sp>
        <p:nvSpPr>
          <p:cNvPr id="173059" name="Rectangle 3"/>
          <p:cNvSpPr>
            <a:spLocks noGrp="1" noChangeArrowheads="1"/>
          </p:cNvSpPr>
          <p:nvPr>
            <p:ph type="body" sz="half" idx="1"/>
          </p:nvPr>
        </p:nvSpPr>
        <p:spPr>
          <a:xfrm>
            <a:off x="179388" y="981075"/>
            <a:ext cx="5113337" cy="2879725"/>
          </a:xfrm>
        </p:spPr>
        <p:txBody>
          <a:bodyPr>
            <a:normAutofit lnSpcReduction="10000"/>
          </a:bodyPr>
          <a:lstStyle/>
          <a:p>
            <a:pPr algn="ctr">
              <a:lnSpc>
                <a:spcPct val="80000"/>
              </a:lnSpc>
              <a:buFontTx/>
              <a:buNone/>
            </a:pPr>
            <a:r>
              <a:rPr lang="en-US" sz="1800"/>
              <a:t>   </a:t>
            </a:r>
            <a:r>
              <a:rPr lang="en-US" sz="1800">
                <a:latin typeface="Tahoma" pitchFamily="34" charset="0"/>
              </a:rPr>
              <a:t>There are some 70 species of </a:t>
            </a:r>
            <a:r>
              <a:rPr lang="en-US" sz="1800">
                <a:solidFill>
                  <a:srgbClr val="009900"/>
                </a:solidFill>
                <a:latin typeface="Tahoma" pitchFamily="34" charset="0"/>
              </a:rPr>
              <a:t>birds</a:t>
            </a:r>
            <a:r>
              <a:rPr lang="en-US" sz="1800">
                <a:latin typeface="Tahoma" pitchFamily="34" charset="0"/>
              </a:rPr>
              <a:t> found nowhere else in the world, more than a third of them are flightless, and almost a quarter of them nocturnal. Notable New Zealand birds include the Tui, Bellbird, Kiwi, Kakapo, Takahe, and Weka. New Zealand is also home to many seabirds including the Albatross, which has the longest wing span of any bird in the world. The most spectacular of all New Zealand birds was the Moa. Some Moa's reached heights of 15 feet, making them the tallest bird in the world.</a:t>
            </a:r>
            <a:r>
              <a:rPr lang="en-US" sz="1800"/>
              <a:t> </a:t>
            </a:r>
            <a:endParaRPr lang="ru-RU" sz="1800"/>
          </a:p>
        </p:txBody>
      </p:sp>
      <p:pic>
        <p:nvPicPr>
          <p:cNvPr id="173062" name="Picture 6" descr="Weka[1]"/>
          <p:cNvPicPr>
            <a:picLocks noChangeAspect="1" noChangeArrowheads="1"/>
          </p:cNvPicPr>
          <p:nvPr/>
        </p:nvPicPr>
        <p:blipFill>
          <a:blip r:embed="rId4" cstate="screen"/>
          <a:srcRect/>
          <a:stretch>
            <a:fillRect/>
          </a:stretch>
        </p:blipFill>
        <p:spPr bwMode="auto">
          <a:xfrm>
            <a:off x="179388" y="3789363"/>
            <a:ext cx="2274887" cy="2878137"/>
          </a:xfrm>
          <a:prstGeom prst="rect">
            <a:avLst/>
          </a:prstGeom>
          <a:noFill/>
          <a:ln w="9525">
            <a:solidFill>
              <a:srgbClr val="003300"/>
            </a:solidFill>
            <a:miter lim="800000"/>
            <a:headEnd/>
            <a:tailEnd/>
          </a:ln>
        </p:spPr>
      </p:pic>
      <p:sp>
        <p:nvSpPr>
          <p:cNvPr id="173064" name="Rectangle 8"/>
          <p:cNvSpPr>
            <a:spLocks noChangeArrowheads="1"/>
          </p:cNvSpPr>
          <p:nvPr/>
        </p:nvSpPr>
        <p:spPr bwMode="auto">
          <a:xfrm>
            <a:off x="323850" y="6092825"/>
            <a:ext cx="844550" cy="366713"/>
          </a:xfrm>
          <a:prstGeom prst="rect">
            <a:avLst/>
          </a:prstGeom>
          <a:noFill/>
          <a:ln w="9525">
            <a:noFill/>
            <a:miter lim="800000"/>
            <a:headEnd/>
            <a:tailEnd/>
          </a:ln>
          <a:effectLst/>
        </p:spPr>
        <p:txBody>
          <a:bodyPr wrap="none" anchor="ctr">
            <a:spAutoFit/>
          </a:bodyPr>
          <a:lstStyle/>
          <a:p>
            <a:r>
              <a:rPr lang="en-US" b="1"/>
              <a:t>Weka</a:t>
            </a:r>
            <a:r>
              <a:rPr lang="ru-RU" b="1"/>
              <a:t> </a:t>
            </a:r>
          </a:p>
        </p:txBody>
      </p:sp>
      <p:sp>
        <p:nvSpPr>
          <p:cNvPr id="173066" name="Rectangle 10"/>
          <p:cNvSpPr>
            <a:spLocks noChangeArrowheads="1"/>
          </p:cNvSpPr>
          <p:nvPr/>
        </p:nvSpPr>
        <p:spPr bwMode="auto">
          <a:xfrm>
            <a:off x="8172450" y="3500438"/>
            <a:ext cx="641350" cy="366712"/>
          </a:xfrm>
          <a:prstGeom prst="rect">
            <a:avLst/>
          </a:prstGeom>
          <a:noFill/>
          <a:ln w="9525">
            <a:noFill/>
            <a:miter lim="800000"/>
            <a:headEnd/>
            <a:tailEnd/>
          </a:ln>
          <a:effectLst/>
        </p:spPr>
        <p:txBody>
          <a:bodyPr wrap="none" anchor="ctr">
            <a:spAutoFit/>
          </a:bodyPr>
          <a:lstStyle/>
          <a:p>
            <a:r>
              <a:rPr lang="en-US" b="1"/>
              <a:t>Moa</a:t>
            </a:r>
          </a:p>
        </p:txBody>
      </p:sp>
      <p:sp>
        <p:nvSpPr>
          <p:cNvPr id="173069" name="Rectangle 13"/>
          <p:cNvSpPr>
            <a:spLocks noChangeArrowheads="1"/>
          </p:cNvSpPr>
          <p:nvPr/>
        </p:nvSpPr>
        <p:spPr bwMode="auto">
          <a:xfrm>
            <a:off x="2700338" y="4581525"/>
            <a:ext cx="1022350" cy="366713"/>
          </a:xfrm>
          <a:prstGeom prst="rect">
            <a:avLst/>
          </a:prstGeom>
          <a:noFill/>
          <a:ln w="9525">
            <a:noFill/>
            <a:miter lim="800000"/>
            <a:headEnd/>
            <a:tailEnd/>
          </a:ln>
          <a:effectLst/>
        </p:spPr>
        <p:txBody>
          <a:bodyPr wrap="none" anchor="ctr">
            <a:spAutoFit/>
          </a:bodyPr>
          <a:lstStyle/>
          <a:p>
            <a:r>
              <a:rPr lang="en-US"/>
              <a:t>Kakapo</a:t>
            </a:r>
            <a:r>
              <a:rPr lang="ru-RU"/>
              <a:t> </a:t>
            </a:r>
          </a:p>
        </p:txBody>
      </p:sp>
      <p:pic>
        <p:nvPicPr>
          <p:cNvPr id="173072" name="Picture 16"/>
          <p:cNvPicPr>
            <a:picLocks noGrp="1" noChangeAspect="1" noChangeArrowheads="1"/>
          </p:cNvPicPr>
          <p:nvPr>
            <p:ph sz="half" idx="2"/>
          </p:nvPr>
        </p:nvPicPr>
        <p:blipFill>
          <a:blip r:embed="rId5" cstate="screen"/>
          <a:srcRect/>
          <a:stretch>
            <a:fillRect/>
          </a:stretch>
        </p:blipFill>
        <p:spPr>
          <a:xfrm>
            <a:off x="5435600" y="188913"/>
            <a:ext cx="3533775" cy="3089275"/>
          </a:xfrm>
          <a:noFill/>
          <a:ln>
            <a:solidFill>
              <a:srgbClr val="003300"/>
            </a:solidFill>
          </a:ln>
        </p:spPr>
      </p:pic>
      <p:sp>
        <p:nvSpPr>
          <p:cNvPr id="173075" name="Rectangle 19"/>
          <p:cNvSpPr>
            <a:spLocks noChangeArrowheads="1"/>
          </p:cNvSpPr>
          <p:nvPr/>
        </p:nvSpPr>
        <p:spPr bwMode="auto">
          <a:xfrm>
            <a:off x="5651500" y="2852738"/>
            <a:ext cx="1035050" cy="366712"/>
          </a:xfrm>
          <a:prstGeom prst="rect">
            <a:avLst/>
          </a:prstGeom>
          <a:noFill/>
          <a:ln w="9525">
            <a:noFill/>
            <a:miter lim="800000"/>
            <a:headEnd/>
            <a:tailEnd/>
          </a:ln>
          <a:effectLst/>
        </p:spPr>
        <p:txBody>
          <a:bodyPr wrap="none" anchor="ctr">
            <a:spAutoFit/>
          </a:bodyPr>
          <a:lstStyle/>
          <a:p>
            <a:r>
              <a:rPr lang="en-US" b="1"/>
              <a:t>Takahe</a:t>
            </a:r>
            <a:r>
              <a:rPr lang="ru-RU"/>
              <a:t> </a:t>
            </a:r>
          </a:p>
        </p:txBody>
      </p:sp>
      <p:sp>
        <p:nvSpPr>
          <p:cNvPr id="173077" name="WordArt 21"/>
          <p:cNvSpPr>
            <a:spLocks noChangeArrowheads="1" noChangeShapeType="1" noTextEdit="1"/>
          </p:cNvSpPr>
          <p:nvPr/>
        </p:nvSpPr>
        <p:spPr bwMode="auto">
          <a:xfrm>
            <a:off x="971550" y="333375"/>
            <a:ext cx="3671888" cy="530225"/>
          </a:xfrm>
          <a:prstGeom prst="rect">
            <a:avLst/>
          </a:prstGeom>
        </p:spPr>
        <p:txBody>
          <a:bodyPr wrap="none" fromWordArt="1">
            <a:prstTxWarp prst="textPlain">
              <a:avLst>
                <a:gd name="adj" fmla="val 50000"/>
              </a:avLst>
            </a:prstTxWarp>
          </a:bodyPr>
          <a:lstStyle/>
          <a:p>
            <a:pPr algn="ctr"/>
            <a:r>
              <a:rPr lang="en-US" sz="3600" kern="10">
                <a:ln w="9525">
                  <a:solidFill>
                    <a:srgbClr val="663300"/>
                  </a:solidFill>
                  <a:round/>
                  <a:headEnd/>
                  <a:tailEnd/>
                </a:ln>
                <a:solidFill>
                  <a:srgbClr val="CC9900"/>
                </a:solidFill>
                <a:effectLst>
                  <a:outerShdw dist="53882" dir="2700000" algn="ctr" rotWithShape="0">
                    <a:srgbClr val="9999FF">
                      <a:alpha val="80000"/>
                    </a:srgbClr>
                  </a:outerShdw>
                </a:effectLst>
                <a:latin typeface="Garamond"/>
              </a:rPr>
              <a:t>Birds</a:t>
            </a:r>
            <a:endParaRPr lang="ru-RU" sz="3600" kern="10">
              <a:ln w="9525">
                <a:solidFill>
                  <a:srgbClr val="663300"/>
                </a:solidFill>
                <a:round/>
                <a:headEnd/>
                <a:tailEnd/>
              </a:ln>
              <a:solidFill>
                <a:srgbClr val="CC9900"/>
              </a:solidFill>
              <a:effectLst>
                <a:outerShdw dist="53882" dir="2700000" algn="ctr" rotWithShape="0">
                  <a:srgbClr val="9999FF">
                    <a:alpha val="80000"/>
                  </a:srgbClr>
                </a:outerShdw>
              </a:effectLst>
              <a:latin typeface="Garamond"/>
            </a:endParaRPr>
          </a:p>
        </p:txBody>
      </p:sp>
    </p:spTree>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2" name="Picture 4" descr="pohutukawa"/>
          <p:cNvPicPr>
            <a:picLocks noChangeAspect="1" noChangeArrowheads="1"/>
          </p:cNvPicPr>
          <p:nvPr/>
        </p:nvPicPr>
        <p:blipFill>
          <a:blip r:embed="rId2" cstate="screen"/>
          <a:srcRect/>
          <a:stretch>
            <a:fillRect/>
          </a:stretch>
        </p:blipFill>
        <p:spPr bwMode="auto">
          <a:xfrm>
            <a:off x="4643438" y="3860800"/>
            <a:ext cx="4286250" cy="2857500"/>
          </a:xfrm>
          <a:prstGeom prst="rect">
            <a:avLst/>
          </a:prstGeom>
          <a:noFill/>
          <a:ln w="9525">
            <a:solidFill>
              <a:srgbClr val="003300"/>
            </a:solidFill>
            <a:miter lim="800000"/>
            <a:headEnd/>
            <a:tailEnd/>
          </a:ln>
        </p:spPr>
      </p:pic>
      <p:sp>
        <p:nvSpPr>
          <p:cNvPr id="165891" name="Rectangle 3"/>
          <p:cNvSpPr>
            <a:spLocks noGrp="1" noChangeArrowheads="1"/>
          </p:cNvSpPr>
          <p:nvPr>
            <p:ph type="body" idx="1"/>
          </p:nvPr>
        </p:nvSpPr>
        <p:spPr>
          <a:xfrm>
            <a:off x="2051050" y="1052513"/>
            <a:ext cx="4824413" cy="2951162"/>
          </a:xfrm>
        </p:spPr>
        <p:txBody>
          <a:bodyPr/>
          <a:lstStyle/>
          <a:p>
            <a:pPr algn="ctr">
              <a:lnSpc>
                <a:spcPct val="80000"/>
              </a:lnSpc>
              <a:buFontTx/>
              <a:buNone/>
            </a:pPr>
            <a:r>
              <a:rPr lang="en-US" sz="1600"/>
              <a:t>      </a:t>
            </a:r>
            <a:r>
              <a:rPr lang="en-US" sz="1600">
                <a:latin typeface="Tahoma" pitchFamily="34" charset="0"/>
              </a:rPr>
              <a:t>New Zealand is one of the world’s richest bio-diverse </a:t>
            </a:r>
            <a:r>
              <a:rPr lang="en-US" sz="1600">
                <a:solidFill>
                  <a:srgbClr val="009900"/>
                </a:solidFill>
                <a:latin typeface="Tahoma" pitchFamily="34" charset="0"/>
              </a:rPr>
              <a:t>flora</a:t>
            </a:r>
            <a:r>
              <a:rPr lang="en-US" sz="1600">
                <a:latin typeface="Tahoma" pitchFamily="34" charset="0"/>
              </a:rPr>
              <a:t> areas on earth. It is endemic and its extent is enormous. Native trees include Rimu, Totara, Matai, Kahikatea, Rata, Tawa and many species of ferns including some giant tree ferns. Other notable trees include the Cabbage Tree, the Nikau Palm which is New Zealand's only palm tree, and the Giant Kauri, which hold the record for the greatest timber volume of any tree. One of the most noticeable plants is the Pohutukawa which detonates with brilliant red flowers around December.</a:t>
            </a:r>
            <a:endParaRPr lang="ru-RU" sz="1600">
              <a:latin typeface="Tahoma" pitchFamily="34" charset="0"/>
            </a:endParaRPr>
          </a:p>
        </p:txBody>
      </p:sp>
      <p:pic>
        <p:nvPicPr>
          <p:cNvPr id="165893" name="Picture 5" descr="Cabbage Tree"/>
          <p:cNvPicPr>
            <a:picLocks noChangeAspect="1" noChangeArrowheads="1"/>
          </p:cNvPicPr>
          <p:nvPr/>
        </p:nvPicPr>
        <p:blipFill>
          <a:blip r:embed="rId3" cstate="screen"/>
          <a:srcRect/>
          <a:stretch>
            <a:fillRect/>
          </a:stretch>
        </p:blipFill>
        <p:spPr bwMode="auto">
          <a:xfrm>
            <a:off x="179388" y="188913"/>
            <a:ext cx="2039937" cy="3059112"/>
          </a:xfrm>
          <a:prstGeom prst="rect">
            <a:avLst/>
          </a:prstGeom>
          <a:noFill/>
          <a:ln w="9525">
            <a:solidFill>
              <a:srgbClr val="003300"/>
            </a:solidFill>
            <a:miter lim="800000"/>
            <a:headEnd/>
            <a:tailEnd/>
          </a:ln>
        </p:spPr>
      </p:pic>
      <p:pic>
        <p:nvPicPr>
          <p:cNvPr id="165894" name="Picture 6" descr="Nukau Palm"/>
          <p:cNvPicPr>
            <a:picLocks noChangeAspect="1" noChangeArrowheads="1"/>
          </p:cNvPicPr>
          <p:nvPr/>
        </p:nvPicPr>
        <p:blipFill>
          <a:blip r:embed="rId4" cstate="screen"/>
          <a:srcRect/>
          <a:stretch>
            <a:fillRect/>
          </a:stretch>
        </p:blipFill>
        <p:spPr bwMode="auto">
          <a:xfrm>
            <a:off x="179388" y="3644900"/>
            <a:ext cx="2039937" cy="3059113"/>
          </a:xfrm>
          <a:prstGeom prst="rect">
            <a:avLst/>
          </a:prstGeom>
          <a:noFill/>
          <a:ln w="9525">
            <a:solidFill>
              <a:srgbClr val="003300"/>
            </a:solidFill>
            <a:miter lim="800000"/>
            <a:headEnd/>
            <a:tailEnd/>
          </a:ln>
        </p:spPr>
      </p:pic>
      <p:pic>
        <p:nvPicPr>
          <p:cNvPr id="165895" name="Picture 7" descr="RAta"/>
          <p:cNvPicPr>
            <a:picLocks noChangeAspect="1" noChangeArrowheads="1"/>
          </p:cNvPicPr>
          <p:nvPr/>
        </p:nvPicPr>
        <p:blipFill>
          <a:blip r:embed="rId5" cstate="screen"/>
          <a:srcRect/>
          <a:stretch>
            <a:fillRect/>
          </a:stretch>
        </p:blipFill>
        <p:spPr bwMode="auto">
          <a:xfrm>
            <a:off x="6877050" y="260350"/>
            <a:ext cx="2019300" cy="3062288"/>
          </a:xfrm>
          <a:prstGeom prst="rect">
            <a:avLst/>
          </a:prstGeom>
          <a:noFill/>
          <a:ln w="9525">
            <a:solidFill>
              <a:srgbClr val="003300"/>
            </a:solidFill>
            <a:miter lim="800000"/>
            <a:headEnd/>
            <a:tailEnd/>
          </a:ln>
        </p:spPr>
      </p:pic>
      <p:pic>
        <p:nvPicPr>
          <p:cNvPr id="165896" name="Picture 8" descr="Furn"/>
          <p:cNvPicPr>
            <a:picLocks noChangeAspect="1" noChangeArrowheads="1"/>
          </p:cNvPicPr>
          <p:nvPr/>
        </p:nvPicPr>
        <p:blipFill>
          <a:blip r:embed="rId6" cstate="screen"/>
          <a:srcRect/>
          <a:stretch>
            <a:fillRect/>
          </a:stretch>
        </p:blipFill>
        <p:spPr bwMode="auto">
          <a:xfrm>
            <a:off x="2339975" y="3644900"/>
            <a:ext cx="2160588" cy="3055938"/>
          </a:xfrm>
          <a:prstGeom prst="rect">
            <a:avLst/>
          </a:prstGeom>
          <a:noFill/>
          <a:ln w="9525">
            <a:solidFill>
              <a:srgbClr val="003300"/>
            </a:solidFill>
            <a:miter lim="800000"/>
            <a:headEnd/>
            <a:tailEnd/>
          </a:ln>
        </p:spPr>
      </p:pic>
      <p:sp>
        <p:nvSpPr>
          <p:cNvPr id="165897" name="Rectangle 9"/>
          <p:cNvSpPr>
            <a:spLocks noChangeArrowheads="1"/>
          </p:cNvSpPr>
          <p:nvPr/>
        </p:nvSpPr>
        <p:spPr bwMode="auto">
          <a:xfrm>
            <a:off x="179388" y="188913"/>
            <a:ext cx="1695450" cy="366712"/>
          </a:xfrm>
          <a:prstGeom prst="rect">
            <a:avLst/>
          </a:prstGeom>
          <a:noFill/>
          <a:ln w="9525">
            <a:noFill/>
            <a:miter lim="800000"/>
            <a:headEnd/>
            <a:tailEnd/>
          </a:ln>
          <a:effectLst/>
        </p:spPr>
        <p:txBody>
          <a:bodyPr wrap="none">
            <a:spAutoFit/>
          </a:bodyPr>
          <a:lstStyle/>
          <a:p>
            <a:r>
              <a:rPr lang="en-US" b="1"/>
              <a:t>Cabbage Tree</a:t>
            </a:r>
            <a:endParaRPr lang="ru-RU" b="1"/>
          </a:p>
        </p:txBody>
      </p:sp>
      <p:sp>
        <p:nvSpPr>
          <p:cNvPr id="165898" name="Rectangle 10"/>
          <p:cNvSpPr>
            <a:spLocks noChangeArrowheads="1"/>
          </p:cNvSpPr>
          <p:nvPr/>
        </p:nvSpPr>
        <p:spPr bwMode="auto">
          <a:xfrm>
            <a:off x="179388" y="3644900"/>
            <a:ext cx="1416050" cy="366713"/>
          </a:xfrm>
          <a:prstGeom prst="rect">
            <a:avLst/>
          </a:prstGeom>
          <a:noFill/>
          <a:ln w="9525">
            <a:noFill/>
            <a:miter lim="800000"/>
            <a:headEnd/>
            <a:tailEnd/>
          </a:ln>
          <a:effectLst/>
        </p:spPr>
        <p:txBody>
          <a:bodyPr wrap="none">
            <a:spAutoFit/>
          </a:bodyPr>
          <a:lstStyle/>
          <a:p>
            <a:r>
              <a:rPr lang="en-US" b="1">
                <a:solidFill>
                  <a:schemeClr val="bg1"/>
                </a:solidFill>
              </a:rPr>
              <a:t>Nikau Palm</a:t>
            </a:r>
            <a:endParaRPr lang="ru-RU" b="1">
              <a:solidFill>
                <a:schemeClr val="bg1"/>
              </a:solidFill>
            </a:endParaRPr>
          </a:p>
        </p:txBody>
      </p:sp>
      <p:sp>
        <p:nvSpPr>
          <p:cNvPr id="165899" name="Rectangle 11"/>
          <p:cNvSpPr>
            <a:spLocks noChangeArrowheads="1"/>
          </p:cNvSpPr>
          <p:nvPr/>
        </p:nvSpPr>
        <p:spPr bwMode="auto">
          <a:xfrm>
            <a:off x="7451725" y="3860800"/>
            <a:ext cx="1530350" cy="366713"/>
          </a:xfrm>
          <a:prstGeom prst="rect">
            <a:avLst/>
          </a:prstGeom>
          <a:noFill/>
          <a:ln w="9525">
            <a:noFill/>
            <a:miter lim="800000"/>
            <a:headEnd/>
            <a:tailEnd/>
          </a:ln>
          <a:effectLst/>
        </p:spPr>
        <p:txBody>
          <a:bodyPr wrap="none">
            <a:spAutoFit/>
          </a:bodyPr>
          <a:lstStyle/>
          <a:p>
            <a:r>
              <a:rPr lang="en-US" b="1">
                <a:solidFill>
                  <a:schemeClr val="bg1"/>
                </a:solidFill>
              </a:rPr>
              <a:t>Pohutukawa</a:t>
            </a:r>
            <a:endParaRPr lang="ru-RU" b="1">
              <a:solidFill>
                <a:schemeClr val="bg1"/>
              </a:solidFill>
            </a:endParaRPr>
          </a:p>
        </p:txBody>
      </p:sp>
      <p:sp>
        <p:nvSpPr>
          <p:cNvPr id="165900" name="Rectangle 12"/>
          <p:cNvSpPr>
            <a:spLocks noChangeArrowheads="1"/>
          </p:cNvSpPr>
          <p:nvPr/>
        </p:nvSpPr>
        <p:spPr bwMode="auto">
          <a:xfrm>
            <a:off x="3708400" y="6237288"/>
            <a:ext cx="679450" cy="366712"/>
          </a:xfrm>
          <a:prstGeom prst="rect">
            <a:avLst/>
          </a:prstGeom>
          <a:noFill/>
          <a:ln w="9525">
            <a:noFill/>
            <a:miter lim="800000"/>
            <a:headEnd/>
            <a:tailEnd/>
          </a:ln>
          <a:effectLst/>
        </p:spPr>
        <p:txBody>
          <a:bodyPr wrap="none">
            <a:spAutoFit/>
          </a:bodyPr>
          <a:lstStyle/>
          <a:p>
            <a:r>
              <a:rPr lang="en-US" b="1">
                <a:solidFill>
                  <a:schemeClr val="bg1"/>
                </a:solidFill>
              </a:rPr>
              <a:t>Fern</a:t>
            </a:r>
            <a:endParaRPr lang="ru-RU" b="1">
              <a:solidFill>
                <a:schemeClr val="bg1"/>
              </a:solidFill>
            </a:endParaRPr>
          </a:p>
        </p:txBody>
      </p:sp>
      <p:sp>
        <p:nvSpPr>
          <p:cNvPr id="165901" name="Rectangle 13"/>
          <p:cNvSpPr>
            <a:spLocks noChangeArrowheads="1"/>
          </p:cNvSpPr>
          <p:nvPr/>
        </p:nvSpPr>
        <p:spPr bwMode="auto">
          <a:xfrm>
            <a:off x="6877050" y="2924175"/>
            <a:ext cx="679450" cy="366713"/>
          </a:xfrm>
          <a:prstGeom prst="rect">
            <a:avLst/>
          </a:prstGeom>
          <a:noFill/>
          <a:ln w="9525">
            <a:noFill/>
            <a:miter lim="800000"/>
            <a:headEnd/>
            <a:tailEnd/>
          </a:ln>
          <a:effectLst/>
        </p:spPr>
        <p:txBody>
          <a:bodyPr wrap="none">
            <a:spAutoFit/>
          </a:bodyPr>
          <a:lstStyle/>
          <a:p>
            <a:r>
              <a:rPr lang="en-US" b="1">
                <a:solidFill>
                  <a:schemeClr val="bg1"/>
                </a:solidFill>
              </a:rPr>
              <a:t>Rata</a:t>
            </a:r>
            <a:endParaRPr lang="ru-RU" b="1">
              <a:solidFill>
                <a:schemeClr val="bg1"/>
              </a:solidFill>
            </a:endParaRPr>
          </a:p>
        </p:txBody>
      </p:sp>
      <p:sp>
        <p:nvSpPr>
          <p:cNvPr id="165902" name="WordArt 14"/>
          <p:cNvSpPr>
            <a:spLocks noChangeArrowheads="1" noChangeShapeType="1" noTextEdit="1"/>
          </p:cNvSpPr>
          <p:nvPr/>
        </p:nvSpPr>
        <p:spPr bwMode="auto">
          <a:xfrm>
            <a:off x="2411413" y="0"/>
            <a:ext cx="4178300" cy="1052513"/>
          </a:xfrm>
          <a:prstGeom prst="rect">
            <a:avLst/>
          </a:prstGeom>
        </p:spPr>
        <p:txBody>
          <a:bodyPr wrap="none" fromWordArt="1">
            <a:prstTxWarp prst="textWave2">
              <a:avLst>
                <a:gd name="adj1" fmla="val 13005"/>
                <a:gd name="adj2" fmla="val 0"/>
              </a:avLst>
            </a:prstTxWarp>
          </a:bodyPr>
          <a:lstStyle/>
          <a:p>
            <a:pPr algn="ctr"/>
            <a:r>
              <a:rPr lang="en-US" sz="3600" kern="10">
                <a:ln w="9525">
                  <a:solidFill>
                    <a:srgbClr val="009900"/>
                  </a:solidFill>
                  <a:round/>
                  <a:headEnd/>
                  <a:tailEnd/>
                </a:ln>
                <a:solidFill>
                  <a:srgbClr val="FF3399"/>
                </a:solidFill>
                <a:effectLst>
                  <a:outerShdw dist="53882" dir="2700000" algn="ctr" rotWithShape="0">
                    <a:srgbClr val="9999FF">
                      <a:alpha val="80000"/>
                    </a:srgbClr>
                  </a:outerShdw>
                </a:effectLst>
                <a:latin typeface="Matura MT Script Capitals"/>
              </a:rPr>
              <a:t>Plants</a:t>
            </a:r>
            <a:endParaRPr lang="ru-RU" sz="3600" kern="10">
              <a:ln w="9525">
                <a:solidFill>
                  <a:srgbClr val="009900"/>
                </a:solidFill>
                <a:round/>
                <a:headEnd/>
                <a:tailEnd/>
              </a:ln>
              <a:solidFill>
                <a:srgbClr val="FF3399"/>
              </a:solidFill>
              <a:effectLst>
                <a:outerShdw dist="53882" dir="2700000" algn="ctr" rotWithShape="0">
                  <a:srgbClr val="9999FF">
                    <a:alpha val="80000"/>
                  </a:srgbClr>
                </a:outerShdw>
              </a:effectLst>
              <a:latin typeface="Matura MT Script Capitals"/>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type="body" idx="1"/>
          </p:nvPr>
        </p:nvSpPr>
        <p:spPr>
          <a:xfrm>
            <a:off x="3492500" y="1341438"/>
            <a:ext cx="5472113" cy="3240087"/>
          </a:xfrm>
        </p:spPr>
        <p:txBody>
          <a:bodyPr/>
          <a:lstStyle/>
          <a:p>
            <a:pPr algn="ctr">
              <a:lnSpc>
                <a:spcPct val="80000"/>
              </a:lnSpc>
              <a:buFontTx/>
              <a:buNone/>
            </a:pPr>
            <a:r>
              <a:rPr lang="en-US" sz="1800"/>
              <a:t>    </a:t>
            </a:r>
            <a:r>
              <a:rPr lang="en-US" sz="1800">
                <a:latin typeface="Tahoma" pitchFamily="34" charset="0"/>
              </a:rPr>
              <a:t>With the exception of two species of bat, no indigenous mammals are native to New Zealand. Wild mammals include deer, goats, pigs, rabbits, weasels, ferrets. Marine mammals are dolphins, seals and whales. New Zealand contains no snakes and has only one poisonous spider called the Katipo. Other insects include the Weta </a:t>
            </a:r>
            <a:r>
              <a:rPr lang="ru-RU" sz="1800">
                <a:latin typeface="Tahoma" pitchFamily="34" charset="0"/>
              </a:rPr>
              <a:t>one species of which may grow as large as a house mouse and is the heaviest insect in the world. </a:t>
            </a:r>
            <a:r>
              <a:rPr lang="en-US" sz="1800">
                <a:latin typeface="Tahoma" pitchFamily="34" charset="0"/>
              </a:rPr>
              <a:t>New Zealand's most unigue animal is the Tuatara, which is a lizard-like reptile that predates the Dinosaur and is considered a living fossil. </a:t>
            </a:r>
            <a:endParaRPr lang="ru-RU" sz="1800">
              <a:latin typeface="Tahoma" pitchFamily="34" charset="0"/>
            </a:endParaRPr>
          </a:p>
        </p:txBody>
      </p:sp>
      <p:pic>
        <p:nvPicPr>
          <p:cNvPr id="172038" name="Picture 6" descr="076l[1]"/>
          <p:cNvPicPr>
            <a:picLocks noChangeAspect="1" noChangeArrowheads="1"/>
          </p:cNvPicPr>
          <p:nvPr/>
        </p:nvPicPr>
        <p:blipFill>
          <a:blip r:embed="rId2" cstate="screen"/>
          <a:srcRect/>
          <a:stretch>
            <a:fillRect/>
          </a:stretch>
        </p:blipFill>
        <p:spPr bwMode="auto">
          <a:xfrm>
            <a:off x="3419475" y="4508500"/>
            <a:ext cx="3238500" cy="2159000"/>
          </a:xfrm>
          <a:prstGeom prst="rect">
            <a:avLst/>
          </a:prstGeom>
          <a:noFill/>
          <a:ln w="9525">
            <a:solidFill>
              <a:srgbClr val="003300"/>
            </a:solidFill>
            <a:miter lim="800000"/>
            <a:headEnd/>
            <a:tailEnd/>
          </a:ln>
        </p:spPr>
      </p:pic>
      <p:pic>
        <p:nvPicPr>
          <p:cNvPr id="172039" name="Picture 7" descr="Tuatara"/>
          <p:cNvPicPr>
            <a:picLocks noChangeAspect="1" noChangeArrowheads="1"/>
          </p:cNvPicPr>
          <p:nvPr/>
        </p:nvPicPr>
        <p:blipFill>
          <a:blip r:embed="rId3" cstate="screen"/>
          <a:srcRect/>
          <a:stretch>
            <a:fillRect/>
          </a:stretch>
        </p:blipFill>
        <p:spPr bwMode="auto">
          <a:xfrm>
            <a:off x="179388" y="2349500"/>
            <a:ext cx="3238500" cy="2159000"/>
          </a:xfrm>
          <a:prstGeom prst="rect">
            <a:avLst/>
          </a:prstGeom>
          <a:noFill/>
          <a:ln w="9525">
            <a:solidFill>
              <a:srgbClr val="003300"/>
            </a:solidFill>
            <a:miter lim="800000"/>
            <a:headEnd/>
            <a:tailEnd/>
          </a:ln>
        </p:spPr>
      </p:pic>
      <p:pic>
        <p:nvPicPr>
          <p:cNvPr id="172040" name="Picture 8" descr="029l[1]"/>
          <p:cNvPicPr>
            <a:picLocks noChangeAspect="1" noChangeArrowheads="1"/>
          </p:cNvPicPr>
          <p:nvPr/>
        </p:nvPicPr>
        <p:blipFill>
          <a:blip r:embed="rId4" cstate="screen"/>
          <a:srcRect/>
          <a:stretch>
            <a:fillRect/>
          </a:stretch>
        </p:blipFill>
        <p:spPr bwMode="auto">
          <a:xfrm>
            <a:off x="179388" y="188913"/>
            <a:ext cx="3238500" cy="2159000"/>
          </a:xfrm>
          <a:prstGeom prst="rect">
            <a:avLst/>
          </a:prstGeom>
          <a:noFill/>
          <a:ln w="9525">
            <a:solidFill>
              <a:srgbClr val="003300"/>
            </a:solidFill>
            <a:miter lim="800000"/>
            <a:headEnd/>
            <a:tailEnd/>
          </a:ln>
        </p:spPr>
      </p:pic>
      <p:pic>
        <p:nvPicPr>
          <p:cNvPr id="172041" name="Picture 9" descr="613px-Black_Wishbone[1]"/>
          <p:cNvPicPr>
            <a:picLocks noChangeAspect="1" noChangeArrowheads="1"/>
          </p:cNvPicPr>
          <p:nvPr/>
        </p:nvPicPr>
        <p:blipFill>
          <a:blip r:embed="rId5" cstate="screen"/>
          <a:srcRect/>
          <a:stretch>
            <a:fillRect/>
          </a:stretch>
        </p:blipFill>
        <p:spPr bwMode="auto">
          <a:xfrm>
            <a:off x="6659563" y="4508500"/>
            <a:ext cx="2206625" cy="2160588"/>
          </a:xfrm>
          <a:prstGeom prst="rect">
            <a:avLst/>
          </a:prstGeom>
          <a:noFill/>
          <a:ln w="9525">
            <a:solidFill>
              <a:srgbClr val="003300"/>
            </a:solidFill>
            <a:miter lim="800000"/>
            <a:headEnd/>
            <a:tailEnd/>
          </a:ln>
        </p:spPr>
      </p:pic>
      <p:pic>
        <p:nvPicPr>
          <p:cNvPr id="172042" name="Picture 10" descr="Big-eared-townsend-fledermaus[1]"/>
          <p:cNvPicPr>
            <a:picLocks noChangeAspect="1" noChangeArrowheads="1"/>
          </p:cNvPicPr>
          <p:nvPr/>
        </p:nvPicPr>
        <p:blipFill>
          <a:blip r:embed="rId6" cstate="screen"/>
          <a:srcRect/>
          <a:stretch>
            <a:fillRect/>
          </a:stretch>
        </p:blipFill>
        <p:spPr bwMode="auto">
          <a:xfrm>
            <a:off x="179388" y="4508500"/>
            <a:ext cx="3240087" cy="2159000"/>
          </a:xfrm>
          <a:prstGeom prst="rect">
            <a:avLst/>
          </a:prstGeom>
          <a:noFill/>
          <a:ln w="9525">
            <a:solidFill>
              <a:srgbClr val="003300"/>
            </a:solidFill>
            <a:miter lim="800000"/>
            <a:headEnd/>
            <a:tailEnd/>
          </a:ln>
        </p:spPr>
      </p:pic>
      <p:sp>
        <p:nvSpPr>
          <p:cNvPr id="172043" name="Rectangle 11"/>
          <p:cNvSpPr>
            <a:spLocks noChangeArrowheads="1"/>
          </p:cNvSpPr>
          <p:nvPr/>
        </p:nvSpPr>
        <p:spPr bwMode="auto">
          <a:xfrm>
            <a:off x="7885113" y="6308725"/>
            <a:ext cx="958850" cy="366713"/>
          </a:xfrm>
          <a:prstGeom prst="rect">
            <a:avLst/>
          </a:prstGeom>
          <a:noFill/>
          <a:ln w="9525">
            <a:noFill/>
            <a:miter lim="800000"/>
            <a:headEnd/>
            <a:tailEnd/>
          </a:ln>
          <a:effectLst/>
        </p:spPr>
        <p:txBody>
          <a:bodyPr wrap="none" anchor="ctr">
            <a:spAutoFit/>
          </a:bodyPr>
          <a:lstStyle/>
          <a:p>
            <a:r>
              <a:rPr lang="en-US" b="1">
                <a:solidFill>
                  <a:schemeClr val="bg1"/>
                </a:solidFill>
              </a:rPr>
              <a:t>Katipo</a:t>
            </a:r>
            <a:r>
              <a:rPr lang="ru-RU" b="1">
                <a:solidFill>
                  <a:schemeClr val="bg1"/>
                </a:solidFill>
              </a:rPr>
              <a:t> </a:t>
            </a:r>
          </a:p>
        </p:txBody>
      </p:sp>
      <p:sp>
        <p:nvSpPr>
          <p:cNvPr id="172044" name="Rectangle 12"/>
          <p:cNvSpPr>
            <a:spLocks noChangeArrowheads="1"/>
          </p:cNvSpPr>
          <p:nvPr/>
        </p:nvSpPr>
        <p:spPr bwMode="auto">
          <a:xfrm>
            <a:off x="323850" y="2420938"/>
            <a:ext cx="1073150" cy="366712"/>
          </a:xfrm>
          <a:prstGeom prst="rect">
            <a:avLst/>
          </a:prstGeom>
          <a:noFill/>
          <a:ln w="9525">
            <a:noFill/>
            <a:miter lim="800000"/>
            <a:headEnd/>
            <a:tailEnd/>
          </a:ln>
          <a:effectLst/>
        </p:spPr>
        <p:txBody>
          <a:bodyPr wrap="none" anchor="ctr">
            <a:spAutoFit/>
          </a:bodyPr>
          <a:lstStyle/>
          <a:p>
            <a:r>
              <a:rPr lang="en-US" b="1">
                <a:solidFill>
                  <a:schemeClr val="bg1"/>
                </a:solidFill>
              </a:rPr>
              <a:t>Tuatara</a:t>
            </a:r>
            <a:r>
              <a:rPr lang="ru-RU" b="1">
                <a:solidFill>
                  <a:schemeClr val="bg1"/>
                </a:solidFill>
              </a:rPr>
              <a:t> </a:t>
            </a:r>
          </a:p>
        </p:txBody>
      </p:sp>
      <p:sp>
        <p:nvSpPr>
          <p:cNvPr id="172047" name="WordArt 15"/>
          <p:cNvSpPr>
            <a:spLocks noChangeArrowheads="1" noChangeShapeType="1" noTextEdit="1"/>
          </p:cNvSpPr>
          <p:nvPr/>
        </p:nvSpPr>
        <p:spPr bwMode="auto">
          <a:xfrm>
            <a:off x="3779838" y="333375"/>
            <a:ext cx="4502150" cy="792163"/>
          </a:xfrm>
          <a:prstGeom prst="rect">
            <a:avLst/>
          </a:prstGeom>
        </p:spPr>
        <p:txBody>
          <a:bodyPr wrap="none" fromWordArt="1">
            <a:prstTxWarp prst="textWave2">
              <a:avLst>
                <a:gd name="adj1" fmla="val 13005"/>
                <a:gd name="adj2" fmla="val 0"/>
              </a:avLst>
            </a:prstTxWarp>
          </a:bodyPr>
          <a:lstStyle/>
          <a:p>
            <a:pPr algn="ctr"/>
            <a:r>
              <a:rPr lang="en-US" sz="3600" kern="10">
                <a:ln w="9525">
                  <a:solidFill>
                    <a:srgbClr val="008000"/>
                  </a:solidFill>
                  <a:round/>
                  <a:headEnd/>
                  <a:tailEnd/>
                </a:ln>
                <a:solidFill>
                  <a:srgbClr val="00FF00"/>
                </a:solidFill>
                <a:effectLst>
                  <a:outerShdw dist="53882" dir="2700000" algn="ctr" rotWithShape="0">
                    <a:srgbClr val="9999FF">
                      <a:alpha val="80000"/>
                    </a:srgbClr>
                  </a:outerShdw>
                </a:effectLst>
                <a:latin typeface="Impact"/>
              </a:rPr>
              <a:t>Animals</a:t>
            </a:r>
            <a:endParaRPr lang="ru-RU" sz="3600" kern="10">
              <a:ln w="9525">
                <a:solidFill>
                  <a:srgbClr val="008000"/>
                </a:solidFill>
                <a:round/>
                <a:headEnd/>
                <a:tailEnd/>
              </a:ln>
              <a:solidFill>
                <a:srgbClr val="00FF00"/>
              </a:solidFill>
              <a:effectLst>
                <a:outerShdw dist="53882" dir="2700000" algn="ctr" rotWithShape="0">
                  <a:srgbClr val="9999FF">
                    <a:alpha val="80000"/>
                  </a:srgbClr>
                </a:outerShdw>
              </a:effectLst>
              <a:latin typeface="Impac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44" name="Picture 16" descr="018b[1]"/>
          <p:cNvPicPr>
            <a:picLocks noChangeAspect="1" noChangeArrowheads="1"/>
          </p:cNvPicPr>
          <p:nvPr/>
        </p:nvPicPr>
        <p:blipFill>
          <a:blip r:embed="rId2" cstate="screen"/>
          <a:srcRect/>
          <a:stretch>
            <a:fillRect/>
          </a:stretch>
        </p:blipFill>
        <p:spPr bwMode="auto">
          <a:xfrm>
            <a:off x="4643438" y="4005263"/>
            <a:ext cx="4102100" cy="2698750"/>
          </a:xfrm>
          <a:prstGeom prst="rect">
            <a:avLst/>
          </a:prstGeom>
          <a:noFill/>
          <a:ln w="9525">
            <a:solidFill>
              <a:srgbClr val="003300"/>
            </a:solidFill>
            <a:miter lim="800000"/>
            <a:headEnd/>
            <a:tailEnd/>
          </a:ln>
        </p:spPr>
      </p:pic>
      <p:pic>
        <p:nvPicPr>
          <p:cNvPr id="176143" name="Picture 15" descr="800px-Whanganui_River_n[1]"/>
          <p:cNvPicPr>
            <a:picLocks noChangeAspect="1" noChangeArrowheads="1"/>
          </p:cNvPicPr>
          <p:nvPr/>
        </p:nvPicPr>
        <p:blipFill>
          <a:blip r:embed="rId3" cstate="screen"/>
          <a:srcRect/>
          <a:stretch>
            <a:fillRect/>
          </a:stretch>
        </p:blipFill>
        <p:spPr bwMode="auto">
          <a:xfrm>
            <a:off x="4643438" y="1125538"/>
            <a:ext cx="4059237" cy="2698750"/>
          </a:xfrm>
          <a:prstGeom prst="rect">
            <a:avLst/>
          </a:prstGeom>
          <a:noFill/>
          <a:ln w="9525">
            <a:solidFill>
              <a:srgbClr val="003300"/>
            </a:solidFill>
            <a:miter lim="800000"/>
            <a:headEnd/>
            <a:tailEnd/>
          </a:ln>
        </p:spPr>
      </p:pic>
      <p:pic>
        <p:nvPicPr>
          <p:cNvPr id="176142" name="Picture 14" descr="Matukituki_valley[1]"/>
          <p:cNvPicPr>
            <a:picLocks noChangeAspect="1" noChangeArrowheads="1"/>
          </p:cNvPicPr>
          <p:nvPr/>
        </p:nvPicPr>
        <p:blipFill>
          <a:blip r:embed="rId4" cstate="screen"/>
          <a:srcRect/>
          <a:stretch>
            <a:fillRect/>
          </a:stretch>
        </p:blipFill>
        <p:spPr bwMode="auto">
          <a:xfrm>
            <a:off x="179388" y="4005263"/>
            <a:ext cx="4300537" cy="2700337"/>
          </a:xfrm>
          <a:prstGeom prst="rect">
            <a:avLst/>
          </a:prstGeom>
          <a:noFill/>
          <a:ln w="9525">
            <a:solidFill>
              <a:srgbClr val="003300"/>
            </a:solidFill>
            <a:miter lim="800000"/>
            <a:headEnd/>
            <a:tailEnd/>
          </a:ln>
        </p:spPr>
      </p:pic>
      <p:pic>
        <p:nvPicPr>
          <p:cNvPr id="176141" name="Picture 13" descr="Abel_Tasman_National_Park[1]"/>
          <p:cNvPicPr>
            <a:picLocks noChangeAspect="1" noChangeArrowheads="1"/>
          </p:cNvPicPr>
          <p:nvPr/>
        </p:nvPicPr>
        <p:blipFill>
          <a:blip r:embed="rId5" cstate="screen"/>
          <a:srcRect/>
          <a:stretch>
            <a:fillRect/>
          </a:stretch>
        </p:blipFill>
        <p:spPr bwMode="auto">
          <a:xfrm>
            <a:off x="179388" y="1125538"/>
            <a:ext cx="4321175" cy="2700337"/>
          </a:xfrm>
          <a:prstGeom prst="rect">
            <a:avLst/>
          </a:prstGeom>
          <a:noFill/>
          <a:ln w="9525">
            <a:solidFill>
              <a:srgbClr val="003300"/>
            </a:solidFill>
            <a:miter lim="800000"/>
            <a:headEnd/>
            <a:tailEnd/>
          </a:ln>
        </p:spPr>
      </p:pic>
      <p:sp>
        <p:nvSpPr>
          <p:cNvPr id="176136" name="Rectangle 8"/>
          <p:cNvSpPr>
            <a:spLocks noChangeArrowheads="1"/>
          </p:cNvSpPr>
          <p:nvPr/>
        </p:nvSpPr>
        <p:spPr bwMode="auto">
          <a:xfrm>
            <a:off x="1619250" y="1125538"/>
            <a:ext cx="2209800" cy="366712"/>
          </a:xfrm>
          <a:prstGeom prst="rect">
            <a:avLst/>
          </a:prstGeom>
          <a:noFill/>
          <a:ln w="9525">
            <a:noFill/>
            <a:miter lim="800000"/>
            <a:headEnd/>
            <a:tailEnd/>
          </a:ln>
          <a:effectLst/>
        </p:spPr>
        <p:txBody>
          <a:bodyPr anchor="ctr">
            <a:spAutoFit/>
          </a:bodyPr>
          <a:lstStyle/>
          <a:p>
            <a:r>
              <a:rPr lang="en-US" b="1">
                <a:solidFill>
                  <a:srgbClr val="FFFFFF"/>
                </a:solidFill>
              </a:rPr>
              <a:t>Abel Tasman NP</a:t>
            </a:r>
          </a:p>
        </p:txBody>
      </p:sp>
      <p:sp>
        <p:nvSpPr>
          <p:cNvPr id="176137" name="Rectangle 9"/>
          <p:cNvSpPr>
            <a:spLocks noChangeArrowheads="1"/>
          </p:cNvSpPr>
          <p:nvPr/>
        </p:nvSpPr>
        <p:spPr bwMode="auto">
          <a:xfrm>
            <a:off x="250825" y="6237288"/>
            <a:ext cx="2241550" cy="366712"/>
          </a:xfrm>
          <a:prstGeom prst="rect">
            <a:avLst/>
          </a:prstGeom>
          <a:noFill/>
          <a:ln w="9525">
            <a:noFill/>
            <a:miter lim="800000"/>
            <a:headEnd/>
            <a:tailEnd/>
          </a:ln>
          <a:effectLst/>
        </p:spPr>
        <p:txBody>
          <a:bodyPr wrap="none" anchor="ctr">
            <a:spAutoFit/>
          </a:bodyPr>
          <a:lstStyle/>
          <a:p>
            <a:r>
              <a:rPr lang="en-US" b="1">
                <a:solidFill>
                  <a:srgbClr val="FFFFFF"/>
                </a:solidFill>
              </a:rPr>
              <a:t>Mount Aspiring NP</a:t>
            </a:r>
          </a:p>
        </p:txBody>
      </p:sp>
      <p:sp>
        <p:nvSpPr>
          <p:cNvPr id="176138" name="Rectangle 10"/>
          <p:cNvSpPr>
            <a:spLocks noChangeArrowheads="1"/>
          </p:cNvSpPr>
          <p:nvPr/>
        </p:nvSpPr>
        <p:spPr bwMode="auto">
          <a:xfrm>
            <a:off x="4716463" y="3429000"/>
            <a:ext cx="1797050" cy="366713"/>
          </a:xfrm>
          <a:prstGeom prst="rect">
            <a:avLst/>
          </a:prstGeom>
          <a:noFill/>
          <a:ln w="9525">
            <a:noFill/>
            <a:miter lim="800000"/>
            <a:headEnd/>
            <a:tailEnd/>
          </a:ln>
          <a:effectLst/>
        </p:spPr>
        <p:txBody>
          <a:bodyPr anchor="ctr">
            <a:spAutoFit/>
          </a:bodyPr>
          <a:lstStyle/>
          <a:p>
            <a:r>
              <a:rPr lang="en-US" b="1">
                <a:solidFill>
                  <a:srgbClr val="FFFFFF"/>
                </a:solidFill>
              </a:rPr>
              <a:t>Whanganui NP</a:t>
            </a:r>
          </a:p>
        </p:txBody>
      </p:sp>
      <p:sp>
        <p:nvSpPr>
          <p:cNvPr id="176139" name="Rectangle 11"/>
          <p:cNvSpPr>
            <a:spLocks noChangeArrowheads="1"/>
          </p:cNvSpPr>
          <p:nvPr/>
        </p:nvSpPr>
        <p:spPr bwMode="auto">
          <a:xfrm>
            <a:off x="4787900" y="4076700"/>
            <a:ext cx="1530350" cy="366713"/>
          </a:xfrm>
          <a:prstGeom prst="rect">
            <a:avLst/>
          </a:prstGeom>
          <a:noFill/>
          <a:ln w="9525">
            <a:noFill/>
            <a:miter lim="800000"/>
            <a:headEnd/>
            <a:tailEnd/>
          </a:ln>
          <a:effectLst/>
        </p:spPr>
        <p:txBody>
          <a:bodyPr anchor="ctr">
            <a:spAutoFit/>
          </a:bodyPr>
          <a:lstStyle/>
          <a:p>
            <a:r>
              <a:rPr lang="en-US" b="1">
                <a:solidFill>
                  <a:srgbClr val="FFFFFF"/>
                </a:solidFill>
              </a:rPr>
              <a:t>Paparoa NP</a:t>
            </a:r>
          </a:p>
        </p:txBody>
      </p:sp>
      <p:sp>
        <p:nvSpPr>
          <p:cNvPr id="176140" name="WordArt 12"/>
          <p:cNvSpPr>
            <a:spLocks noChangeArrowheads="1" noChangeShapeType="1" noTextEdit="1"/>
          </p:cNvSpPr>
          <p:nvPr/>
        </p:nvSpPr>
        <p:spPr bwMode="auto">
          <a:xfrm>
            <a:off x="1295400" y="304800"/>
            <a:ext cx="5943600" cy="523875"/>
          </a:xfrm>
          <a:prstGeom prst="rect">
            <a:avLst/>
          </a:prstGeom>
        </p:spPr>
        <p:txBody>
          <a:bodyPr wrap="none" fromWordArt="1">
            <a:prstTxWarp prst="textWave2">
              <a:avLst>
                <a:gd name="adj1" fmla="val 13005"/>
                <a:gd name="adj2" fmla="val 0"/>
              </a:avLst>
            </a:prstTxWarp>
          </a:bodyPr>
          <a:lstStyle/>
          <a:p>
            <a:pPr algn="ctr"/>
            <a:r>
              <a:rPr lang="en-US" sz="3600" kern="10">
                <a:ln w="9525">
                  <a:solidFill>
                    <a:srgbClr val="0000FF"/>
                  </a:solidFill>
                  <a:round/>
                  <a:headEnd/>
                  <a:tailEnd/>
                </a:ln>
                <a:solidFill>
                  <a:srgbClr val="00FF00"/>
                </a:solidFill>
                <a:effectLst>
                  <a:outerShdw dist="53882" dir="2700000" algn="ctr" rotWithShape="0">
                    <a:srgbClr val="9999FF">
                      <a:alpha val="80000"/>
                    </a:srgbClr>
                  </a:outerShdw>
                </a:effectLst>
                <a:latin typeface="Wide Latin"/>
              </a:rPr>
              <a:t>National Parks</a:t>
            </a:r>
            <a:endParaRPr lang="ru-RU" sz="3600" kern="10">
              <a:ln w="9525">
                <a:solidFill>
                  <a:srgbClr val="0000FF"/>
                </a:solidFill>
                <a:round/>
                <a:headEnd/>
                <a:tailEnd/>
              </a:ln>
              <a:solidFill>
                <a:srgbClr val="00FF00"/>
              </a:solidFill>
              <a:effectLst>
                <a:outerShdw dist="53882" dir="2700000" algn="ctr" rotWithShape="0">
                  <a:srgbClr val="9999FF">
                    <a:alpha val="80000"/>
                  </a:srgbClr>
                </a:outerShdw>
              </a:effectLst>
              <a:latin typeface="Wide Latin"/>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04800" y="152400"/>
            <a:ext cx="8229600" cy="2057400"/>
          </a:xfrm>
        </p:spPr>
        <p:txBody>
          <a:bodyPr/>
          <a:lstStyle/>
          <a:p>
            <a:pPr>
              <a:lnSpc>
                <a:spcPct val="80000"/>
              </a:lnSpc>
              <a:buFontTx/>
              <a:buNone/>
            </a:pPr>
            <a:r>
              <a:rPr lang="en-US" sz="2000"/>
              <a:t>New Zealand’s dairy industry is considered to be the most efficient. The export of dairy products is the largest in the world despite the country’s small size and population. Other industries are textiles, machinery, fish, forest products. Agriculture is highly industrialized. New Zealand is often called the sheep farm of Great Britain.</a:t>
            </a:r>
            <a:r>
              <a:rPr lang="ru-RU" sz="2000"/>
              <a:t> </a:t>
            </a:r>
          </a:p>
        </p:txBody>
      </p:sp>
      <p:pic>
        <p:nvPicPr>
          <p:cNvPr id="16391" name="Picture 7" descr="sheepmusta__9_"/>
          <p:cNvPicPr>
            <a:picLocks noChangeAspect="1" noChangeArrowheads="1"/>
          </p:cNvPicPr>
          <p:nvPr/>
        </p:nvPicPr>
        <p:blipFill>
          <a:blip r:embed="rId2" cstate="screen"/>
          <a:srcRect/>
          <a:stretch>
            <a:fillRect/>
          </a:stretch>
        </p:blipFill>
        <p:spPr bwMode="auto">
          <a:xfrm>
            <a:off x="4038600" y="2667000"/>
            <a:ext cx="4826000" cy="3619500"/>
          </a:xfrm>
          <a:prstGeom prst="rect">
            <a:avLst/>
          </a:prstGeom>
          <a:noFill/>
        </p:spPr>
      </p:pic>
      <p:pic>
        <p:nvPicPr>
          <p:cNvPr id="16392" name="Picture 8" descr="sun3"/>
          <p:cNvPicPr>
            <a:picLocks noChangeAspect="1" noChangeArrowheads="1"/>
          </p:cNvPicPr>
          <p:nvPr/>
        </p:nvPicPr>
        <p:blipFill>
          <a:blip r:embed="rId3" cstate="screen"/>
          <a:srcRect/>
          <a:stretch>
            <a:fillRect/>
          </a:stretch>
        </p:blipFill>
        <p:spPr bwMode="auto">
          <a:xfrm>
            <a:off x="228600" y="1828800"/>
            <a:ext cx="4267200" cy="3200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228600"/>
            <a:ext cx="8229600" cy="1600200"/>
          </a:xfrm>
        </p:spPr>
        <p:txBody>
          <a:bodyPr/>
          <a:lstStyle/>
          <a:p>
            <a:pPr>
              <a:lnSpc>
                <a:spcPct val="80000"/>
              </a:lnSpc>
              <a:buFontTx/>
              <a:buNone/>
            </a:pPr>
            <a:r>
              <a:rPr lang="en-US" sz="2000"/>
              <a:t>New Zealand includes two main and a number of smaller islands. Each of the two main islands (North and South Islands) is hilly and mountainous. The main mountain ranges are on the South Island and include the Southern Alps, in which 20 peaks exceed 3,000 metres. The highest peak is Mount Cook on South Island.</a:t>
            </a:r>
            <a:r>
              <a:rPr lang="ru-RU" sz="2000"/>
              <a:t> </a:t>
            </a:r>
          </a:p>
        </p:txBody>
      </p:sp>
      <p:pic>
        <p:nvPicPr>
          <p:cNvPr id="9220" name="Picture 4" descr="южные альпы"/>
          <p:cNvPicPr>
            <a:picLocks noChangeAspect="1" noChangeArrowheads="1"/>
          </p:cNvPicPr>
          <p:nvPr/>
        </p:nvPicPr>
        <p:blipFill>
          <a:blip r:embed="rId2" cstate="screen"/>
          <a:srcRect/>
          <a:stretch>
            <a:fillRect/>
          </a:stretch>
        </p:blipFill>
        <p:spPr bwMode="auto">
          <a:xfrm>
            <a:off x="457200" y="2209800"/>
            <a:ext cx="4472674" cy="2209800"/>
          </a:xfrm>
          <a:prstGeom prst="rect">
            <a:avLst/>
          </a:prstGeom>
          <a:noFill/>
        </p:spPr>
      </p:pic>
      <p:pic>
        <p:nvPicPr>
          <p:cNvPr id="9224" name="Picture 8" descr="Копия 1246987118_si2_rainbow_1000"/>
          <p:cNvPicPr>
            <a:picLocks noChangeAspect="1" noChangeArrowheads="1"/>
          </p:cNvPicPr>
          <p:nvPr/>
        </p:nvPicPr>
        <p:blipFill>
          <a:blip r:embed="rId3" cstate="screen"/>
          <a:srcRect/>
          <a:stretch>
            <a:fillRect/>
          </a:stretch>
        </p:blipFill>
        <p:spPr bwMode="auto">
          <a:xfrm>
            <a:off x="609600" y="4572000"/>
            <a:ext cx="4038600" cy="1965302"/>
          </a:xfrm>
          <a:prstGeom prst="rect">
            <a:avLst/>
          </a:prstGeom>
          <a:noFill/>
        </p:spPr>
      </p:pic>
      <p:pic>
        <p:nvPicPr>
          <p:cNvPr id="9223" name="Picture 7" descr="Копия 1246987042_si2_cowboy_session_tree"/>
          <p:cNvPicPr>
            <a:picLocks noChangeAspect="1" noChangeArrowheads="1"/>
          </p:cNvPicPr>
          <p:nvPr/>
        </p:nvPicPr>
        <p:blipFill>
          <a:blip r:embed="rId4" cstate="screen"/>
          <a:srcRect/>
          <a:stretch>
            <a:fillRect/>
          </a:stretch>
        </p:blipFill>
        <p:spPr bwMode="auto">
          <a:xfrm>
            <a:off x="5181600" y="2209800"/>
            <a:ext cx="3441962" cy="36290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334962"/>
          </a:xfrm>
        </p:spPr>
        <p:txBody>
          <a:bodyPr>
            <a:normAutofit fontScale="90000"/>
          </a:bodyPr>
          <a:lstStyle/>
          <a:p>
            <a:r>
              <a:rPr lang="en-US" sz="4000" b="1"/>
              <a:t>NATURE</a:t>
            </a:r>
            <a:endParaRPr lang="ru-RU" sz="4000" b="1"/>
          </a:p>
        </p:txBody>
      </p:sp>
      <p:pic>
        <p:nvPicPr>
          <p:cNvPr id="17415" name="Picture 7" descr="1246987037_si2_milford_sound_forest"/>
          <p:cNvPicPr>
            <a:picLocks noChangeAspect="1" noChangeArrowheads="1"/>
          </p:cNvPicPr>
          <p:nvPr/>
        </p:nvPicPr>
        <p:blipFill>
          <a:blip r:embed="rId2" cstate="screen"/>
          <a:srcRect/>
          <a:stretch>
            <a:fillRect/>
          </a:stretch>
        </p:blipFill>
        <p:spPr bwMode="auto">
          <a:xfrm>
            <a:off x="3962400" y="533400"/>
            <a:ext cx="4724400" cy="2992120"/>
          </a:xfrm>
          <a:prstGeom prst="rect">
            <a:avLst/>
          </a:prstGeom>
          <a:noFill/>
        </p:spPr>
      </p:pic>
      <p:pic>
        <p:nvPicPr>
          <p:cNvPr id="17416" name="Picture 8" descr="2722"/>
          <p:cNvPicPr>
            <a:picLocks noChangeAspect="1" noChangeArrowheads="1"/>
          </p:cNvPicPr>
          <p:nvPr/>
        </p:nvPicPr>
        <p:blipFill>
          <a:blip r:embed="rId3" cstate="screen"/>
          <a:srcRect/>
          <a:stretch>
            <a:fillRect/>
          </a:stretch>
        </p:blipFill>
        <p:spPr bwMode="auto">
          <a:xfrm>
            <a:off x="228600" y="762000"/>
            <a:ext cx="4483319" cy="2667000"/>
          </a:xfrm>
          <a:prstGeom prst="rect">
            <a:avLst/>
          </a:prstGeom>
          <a:noFill/>
        </p:spPr>
      </p:pic>
      <p:pic>
        <p:nvPicPr>
          <p:cNvPr id="17413" name="Picture 5" descr="Upside_down_frame_ New Zealand"/>
          <p:cNvPicPr>
            <a:picLocks noChangeAspect="1" noChangeArrowheads="1"/>
          </p:cNvPicPr>
          <p:nvPr/>
        </p:nvPicPr>
        <p:blipFill>
          <a:blip r:embed="rId4" cstate="screen"/>
          <a:srcRect/>
          <a:stretch>
            <a:fillRect/>
          </a:stretch>
        </p:blipFill>
        <p:spPr bwMode="auto">
          <a:xfrm>
            <a:off x="4495800" y="3429000"/>
            <a:ext cx="4575602" cy="2971800"/>
          </a:xfrm>
          <a:prstGeom prst="rect">
            <a:avLst/>
          </a:prstGeom>
          <a:noFill/>
        </p:spPr>
      </p:pic>
      <p:pic>
        <p:nvPicPr>
          <p:cNvPr id="17412" name="Picture 4" descr="Edge_of_the_World_Sunset at Maori Bay_ Auckland_ New Zealand"/>
          <p:cNvPicPr>
            <a:picLocks noChangeAspect="1" noChangeArrowheads="1"/>
          </p:cNvPicPr>
          <p:nvPr/>
        </p:nvPicPr>
        <p:blipFill>
          <a:blip r:embed="rId5" cstate="screen"/>
          <a:srcRect/>
          <a:stretch>
            <a:fillRect/>
          </a:stretch>
        </p:blipFill>
        <p:spPr bwMode="auto">
          <a:xfrm>
            <a:off x="381000" y="3352800"/>
            <a:ext cx="4495800" cy="299881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228600"/>
            <a:ext cx="8001000" cy="1828800"/>
          </a:xfrm>
        </p:spPr>
        <p:txBody>
          <a:bodyPr/>
          <a:lstStyle/>
          <a:p>
            <a:pPr>
              <a:buFontTx/>
              <a:buNone/>
            </a:pPr>
            <a:r>
              <a:rPr lang="en-US" sz="2400"/>
              <a:t>A volcanic plateau is in the centre of North Island. There are three active volcanoes in North Island, and the Rotorua district is known for its geysers and hot springs. Earthquakes are frequent there. </a:t>
            </a:r>
            <a:endParaRPr lang="ru-RU" sz="2400"/>
          </a:p>
        </p:txBody>
      </p:sp>
      <p:pic>
        <p:nvPicPr>
          <p:cNvPr id="10246" name="Picture 6" descr="гейзер"/>
          <p:cNvPicPr>
            <a:picLocks noChangeAspect="1" noChangeArrowheads="1"/>
          </p:cNvPicPr>
          <p:nvPr/>
        </p:nvPicPr>
        <p:blipFill>
          <a:blip r:embed="rId2" cstate="screen"/>
          <a:srcRect/>
          <a:stretch>
            <a:fillRect/>
          </a:stretch>
        </p:blipFill>
        <p:spPr bwMode="auto">
          <a:xfrm>
            <a:off x="5257800" y="1752600"/>
            <a:ext cx="3581400" cy="2686050"/>
          </a:xfrm>
          <a:prstGeom prst="rect">
            <a:avLst/>
          </a:prstGeom>
          <a:noFill/>
        </p:spPr>
      </p:pic>
      <p:pic>
        <p:nvPicPr>
          <p:cNvPr id="10245" name="Picture 5" descr="геёзер"/>
          <p:cNvPicPr>
            <a:picLocks noChangeAspect="1" noChangeArrowheads="1"/>
          </p:cNvPicPr>
          <p:nvPr/>
        </p:nvPicPr>
        <p:blipFill>
          <a:blip r:embed="rId3" cstate="screen"/>
          <a:srcRect/>
          <a:stretch>
            <a:fillRect/>
          </a:stretch>
        </p:blipFill>
        <p:spPr bwMode="auto">
          <a:xfrm>
            <a:off x="381000" y="1752600"/>
            <a:ext cx="3733800" cy="2800350"/>
          </a:xfrm>
          <a:prstGeom prst="rect">
            <a:avLst/>
          </a:prstGeom>
          <a:noFill/>
        </p:spPr>
      </p:pic>
      <p:pic>
        <p:nvPicPr>
          <p:cNvPr id="10244" name="Picture 4" descr="new_zealand_mount_cook01"/>
          <p:cNvPicPr>
            <a:picLocks noChangeAspect="1" noChangeArrowheads="1"/>
          </p:cNvPicPr>
          <p:nvPr/>
        </p:nvPicPr>
        <p:blipFill>
          <a:blip r:embed="rId4" cstate="screen"/>
          <a:srcRect/>
          <a:stretch>
            <a:fillRect/>
          </a:stretch>
        </p:blipFill>
        <p:spPr bwMode="auto">
          <a:xfrm>
            <a:off x="2819400" y="3109049"/>
            <a:ext cx="3505200" cy="37489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57200" y="152400"/>
            <a:ext cx="8229600" cy="1143000"/>
          </a:xfrm>
        </p:spPr>
        <p:txBody>
          <a:bodyPr/>
          <a:lstStyle/>
          <a:p>
            <a:pPr>
              <a:lnSpc>
                <a:spcPct val="80000"/>
              </a:lnSpc>
              <a:buFontTx/>
              <a:buNone/>
            </a:pPr>
            <a:r>
              <a:rPr lang="en-US" sz="2000"/>
              <a:t>New Zealand has an oceanic climate, without extremes of heat or cold. Snow is common only in the mountains. The eastern lowlands include the driest and sunniest climates.</a:t>
            </a:r>
            <a:r>
              <a:rPr lang="ru-RU" sz="2000"/>
              <a:t> </a:t>
            </a:r>
          </a:p>
        </p:txBody>
      </p:sp>
      <p:pic>
        <p:nvPicPr>
          <p:cNvPr id="11268" name="Picture 4" descr="tasman_sea"/>
          <p:cNvPicPr>
            <a:picLocks noChangeAspect="1" noChangeArrowheads="1"/>
          </p:cNvPicPr>
          <p:nvPr/>
        </p:nvPicPr>
        <p:blipFill>
          <a:blip r:embed="rId2" cstate="screen"/>
          <a:srcRect/>
          <a:stretch>
            <a:fillRect/>
          </a:stretch>
        </p:blipFill>
        <p:spPr bwMode="auto">
          <a:xfrm>
            <a:off x="381000" y="1371600"/>
            <a:ext cx="3673231" cy="2387600"/>
          </a:xfrm>
          <a:prstGeom prst="rect">
            <a:avLst/>
          </a:prstGeom>
          <a:noFill/>
        </p:spPr>
      </p:pic>
      <p:pic>
        <p:nvPicPr>
          <p:cNvPr id="11269" name="Picture 5" descr="1338518000"/>
          <p:cNvPicPr>
            <a:picLocks noChangeAspect="1" noChangeArrowheads="1"/>
          </p:cNvPicPr>
          <p:nvPr/>
        </p:nvPicPr>
        <p:blipFill>
          <a:blip r:embed="rId3" cstate="screen"/>
          <a:srcRect/>
          <a:stretch>
            <a:fillRect/>
          </a:stretch>
        </p:blipFill>
        <p:spPr bwMode="auto">
          <a:xfrm>
            <a:off x="304800" y="3962400"/>
            <a:ext cx="3728013" cy="2454275"/>
          </a:xfrm>
          <a:prstGeom prst="rect">
            <a:avLst/>
          </a:prstGeom>
          <a:noFill/>
        </p:spPr>
      </p:pic>
      <p:pic>
        <p:nvPicPr>
          <p:cNvPr id="11270" name="Picture 6" descr="Heart_Lake_ New Zealand"/>
          <p:cNvPicPr>
            <a:picLocks noChangeAspect="1" noChangeArrowheads="1"/>
          </p:cNvPicPr>
          <p:nvPr/>
        </p:nvPicPr>
        <p:blipFill>
          <a:blip r:embed="rId4" cstate="screen"/>
          <a:srcRect/>
          <a:stretch>
            <a:fillRect/>
          </a:stretch>
        </p:blipFill>
        <p:spPr bwMode="auto">
          <a:xfrm>
            <a:off x="4495800" y="1371600"/>
            <a:ext cx="3810000" cy="2381250"/>
          </a:xfrm>
          <a:prstGeom prst="rect">
            <a:avLst/>
          </a:prstGeom>
          <a:noFill/>
        </p:spPr>
      </p:pic>
      <p:pic>
        <p:nvPicPr>
          <p:cNvPr id="11271" name="Picture 7" descr="Lake_in_the_clouds_Queenstown_ New Zealand"/>
          <p:cNvPicPr>
            <a:picLocks noChangeAspect="1" noChangeArrowheads="1"/>
          </p:cNvPicPr>
          <p:nvPr/>
        </p:nvPicPr>
        <p:blipFill>
          <a:blip r:embed="rId5" cstate="screen"/>
          <a:srcRect/>
          <a:stretch>
            <a:fillRect/>
          </a:stretch>
        </p:blipFill>
        <p:spPr bwMode="auto">
          <a:xfrm>
            <a:off x="4343400" y="3962400"/>
            <a:ext cx="3931920" cy="24574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5003800" y="476250"/>
            <a:ext cx="3960813" cy="3168650"/>
          </a:xfrm>
        </p:spPr>
        <p:txBody>
          <a:bodyPr/>
          <a:lstStyle/>
          <a:p>
            <a:pPr algn="ctr">
              <a:lnSpc>
                <a:spcPct val="80000"/>
              </a:lnSpc>
              <a:buFontTx/>
              <a:buNone/>
            </a:pPr>
            <a:r>
              <a:rPr lang="en-US" sz="1800"/>
              <a:t>     </a:t>
            </a:r>
            <a:r>
              <a:rPr lang="en-US" sz="1800">
                <a:latin typeface="Tahoma" pitchFamily="34" charset="0"/>
              </a:rPr>
              <a:t>The Flag of New Zealand is a defaced blue ensign with the Union Flag in the canton, and four red stars with white borders to the right. The stars represent the constellation of Crux, the Southern Cross, as seen from New Zealand. The flag proportion is 1:2 and the colours are Red, Blue and White. Proportion and colours are identical to the Union Flag.</a:t>
            </a:r>
            <a:endParaRPr lang="ru-RU" sz="1800">
              <a:latin typeface="Tahoma" pitchFamily="34" charset="0"/>
            </a:endParaRPr>
          </a:p>
        </p:txBody>
      </p:sp>
      <p:pic>
        <p:nvPicPr>
          <p:cNvPr id="137220" name="Picture 4" descr="310px-Flag_of_New_Zealand"/>
          <p:cNvPicPr>
            <a:picLocks noChangeAspect="1" noChangeArrowheads="1"/>
          </p:cNvPicPr>
          <p:nvPr/>
        </p:nvPicPr>
        <p:blipFill>
          <a:blip r:embed="rId2" cstate="screen"/>
          <a:srcRect/>
          <a:stretch>
            <a:fillRect/>
          </a:stretch>
        </p:blipFill>
        <p:spPr bwMode="auto">
          <a:xfrm>
            <a:off x="250825" y="333375"/>
            <a:ext cx="5038725" cy="2520950"/>
          </a:xfrm>
          <a:prstGeom prst="rect">
            <a:avLst/>
          </a:prstGeom>
          <a:noFill/>
          <a:ln w="9525">
            <a:solidFill>
              <a:srgbClr val="000066"/>
            </a:solidFill>
            <a:miter lim="800000"/>
            <a:headEnd/>
            <a:tailEnd/>
          </a:ln>
        </p:spPr>
      </p:pic>
      <p:pic>
        <p:nvPicPr>
          <p:cNvPr id="137221" name="Picture 5" descr="800px-Flag_of_Maori"/>
          <p:cNvPicPr>
            <a:picLocks noChangeAspect="1" noChangeArrowheads="1"/>
          </p:cNvPicPr>
          <p:nvPr/>
        </p:nvPicPr>
        <p:blipFill>
          <a:blip r:embed="rId3" cstate="screen"/>
          <a:srcRect/>
          <a:stretch>
            <a:fillRect/>
          </a:stretch>
        </p:blipFill>
        <p:spPr bwMode="auto">
          <a:xfrm>
            <a:off x="4427538" y="3573463"/>
            <a:ext cx="4538662" cy="2519362"/>
          </a:xfrm>
          <a:prstGeom prst="rect">
            <a:avLst/>
          </a:prstGeom>
          <a:noFill/>
          <a:ln w="9525">
            <a:solidFill>
              <a:schemeClr val="accent2"/>
            </a:solidFill>
            <a:miter lim="800000"/>
            <a:headEnd/>
            <a:tailEnd/>
          </a:ln>
        </p:spPr>
      </p:pic>
      <p:sp>
        <p:nvSpPr>
          <p:cNvPr id="137222" name="Rectangle 6"/>
          <p:cNvSpPr>
            <a:spLocks noChangeArrowheads="1"/>
          </p:cNvSpPr>
          <p:nvPr/>
        </p:nvSpPr>
        <p:spPr bwMode="auto">
          <a:xfrm>
            <a:off x="179388" y="3300413"/>
            <a:ext cx="4248150" cy="3113087"/>
          </a:xfrm>
          <a:prstGeom prst="rect">
            <a:avLst/>
          </a:prstGeom>
          <a:noFill/>
          <a:ln w="9525">
            <a:noFill/>
            <a:miter lim="800000"/>
            <a:headEnd/>
            <a:tailEnd/>
          </a:ln>
          <a:effectLst/>
        </p:spPr>
        <p:txBody>
          <a:bodyPr anchor="ctr">
            <a:spAutoFit/>
          </a:bodyPr>
          <a:lstStyle/>
          <a:p>
            <a:pPr algn="ctr"/>
            <a:r>
              <a:rPr lang="en-US">
                <a:latin typeface="Tahoma" pitchFamily="34" charset="0"/>
              </a:rPr>
              <a:t>Since 1990, some Māori have been using the red ensign less in favour of a new flag which lacks colonial connotations. Chosen through a competition, the Māori flag uses black to represent Te Korekore or potential being, white to represent Te Ao Marama or the physical world, red to represent Te Whei Ao, the realm of coming into being and the Koru, a curl representing the unfolding of new life.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1"/>
          </p:nvPr>
        </p:nvSpPr>
        <p:spPr>
          <a:xfrm>
            <a:off x="4140200" y="549275"/>
            <a:ext cx="4546600" cy="5903913"/>
          </a:xfrm>
        </p:spPr>
        <p:txBody>
          <a:bodyPr/>
          <a:lstStyle/>
          <a:p>
            <a:pPr algn="ctr">
              <a:lnSpc>
                <a:spcPct val="80000"/>
              </a:lnSpc>
              <a:buFontTx/>
              <a:buNone/>
            </a:pPr>
            <a:r>
              <a:rPr lang="en-US" sz="2000" dirty="0"/>
              <a:t>     </a:t>
            </a:r>
            <a:r>
              <a:rPr lang="en-US" sz="2000" dirty="0">
                <a:latin typeface="Tahoma" pitchFamily="34" charset="0"/>
              </a:rPr>
              <a:t>Until 1911, New Zealand used the same national coat of arms as the United Kingdom. When New Zealand became a Dominion in 1907, it was decided that a new Coat of Arms was required, and a design competition was held. Since being granted its own arms in 1911, New Zealand's arms have remained similar to the current design, with minor changes in 1956. The shield is now supported by two figures, a blonde Pākehā (European) woman holding the New Zealand flag, and a Māori warrior holding a taiaha (Māori staff). The shield is topped with the St Edward's Crown, and beneath the shield are two silver fern leaves and a scroll bearing the words "New Zealand". </a:t>
            </a:r>
            <a:endParaRPr lang="ru-RU" sz="2000" dirty="0">
              <a:latin typeface="Tahoma" pitchFamily="34" charset="0"/>
            </a:endParaRPr>
          </a:p>
        </p:txBody>
      </p:sp>
      <p:pic>
        <p:nvPicPr>
          <p:cNvPr id="138244" name="Picture 4" descr="Coat_of_arms_of_New_Zealand[1]"/>
          <p:cNvPicPr>
            <a:picLocks noChangeAspect="1" noChangeArrowheads="1"/>
          </p:cNvPicPr>
          <p:nvPr/>
        </p:nvPicPr>
        <p:blipFill>
          <a:blip r:embed="rId2" cstate="screen"/>
          <a:srcRect/>
          <a:stretch>
            <a:fillRect/>
          </a:stretch>
        </p:blipFill>
        <p:spPr bwMode="auto">
          <a:xfrm>
            <a:off x="827088" y="620713"/>
            <a:ext cx="3206750" cy="3238500"/>
          </a:xfrm>
          <a:prstGeom prst="rect">
            <a:avLst/>
          </a:prstGeom>
          <a:noFill/>
        </p:spPr>
      </p:pic>
      <p:pic>
        <p:nvPicPr>
          <p:cNvPr id="138245" name="Picture 5" descr="New_Zealand_Coat_of_Arms_old[1]"/>
          <p:cNvPicPr>
            <a:picLocks noChangeAspect="1" noChangeArrowheads="1"/>
          </p:cNvPicPr>
          <p:nvPr/>
        </p:nvPicPr>
        <p:blipFill>
          <a:blip r:embed="rId3" cstate="screen"/>
          <a:srcRect/>
          <a:stretch>
            <a:fillRect/>
          </a:stretch>
        </p:blipFill>
        <p:spPr bwMode="auto">
          <a:xfrm>
            <a:off x="1692275" y="4365625"/>
            <a:ext cx="1419225" cy="1304925"/>
          </a:xfrm>
          <a:prstGeom prst="rect">
            <a:avLst/>
          </a:prstGeom>
          <a:noFill/>
        </p:spPr>
      </p:pic>
      <p:sp>
        <p:nvSpPr>
          <p:cNvPr id="138246" name="Rectangle 6"/>
          <p:cNvSpPr>
            <a:spLocks noChangeArrowheads="1"/>
          </p:cNvSpPr>
          <p:nvPr/>
        </p:nvSpPr>
        <p:spPr bwMode="auto">
          <a:xfrm>
            <a:off x="1403350" y="5805488"/>
            <a:ext cx="2193925" cy="304800"/>
          </a:xfrm>
          <a:prstGeom prst="rect">
            <a:avLst/>
          </a:prstGeom>
          <a:noFill/>
          <a:ln w="9525">
            <a:noFill/>
            <a:miter lim="800000"/>
            <a:headEnd/>
            <a:tailEnd/>
          </a:ln>
          <a:effectLst/>
        </p:spPr>
        <p:txBody>
          <a:bodyPr wrap="none">
            <a:spAutoFit/>
          </a:bodyPr>
          <a:lstStyle/>
          <a:p>
            <a:r>
              <a:rPr lang="en-US" sz="1400"/>
              <a:t>The old-style Coat of Arm</a:t>
            </a:r>
            <a:endParaRPr lang="ru-RU" sz="140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04800" y="685800"/>
            <a:ext cx="8229600" cy="2590800"/>
          </a:xfrm>
        </p:spPr>
        <p:txBody>
          <a:bodyPr>
            <a:noAutofit/>
          </a:bodyPr>
          <a:lstStyle/>
          <a:p>
            <a:pPr>
              <a:lnSpc>
                <a:spcPct val="80000"/>
              </a:lnSpc>
              <a:buFontTx/>
              <a:buNone/>
            </a:pPr>
            <a:r>
              <a:rPr lang="en-US" sz="2800" dirty="0"/>
              <a:t>New Zealand is an independent state and a member of the Commonwealth. The British monarch is head of state, represented by Governor General. As in Great Britain, the legislature is called the Parliament. In New Zealand the Parliament consists of a single chamber, the House of Representatives. Its member are elected every three years. There are 120 member in the House of Representatives. The leader of the party in power becomes the Prime Minister, who heads the formal Executive Council. There are 38 government departments in the country. Most ministers have charge of more than one department.</a:t>
            </a:r>
            <a:endParaRPr lang="ru-RU"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81000" y="228600"/>
            <a:ext cx="8229600" cy="1066800"/>
          </a:xfrm>
        </p:spPr>
        <p:txBody>
          <a:bodyPr/>
          <a:lstStyle/>
          <a:p>
            <a:pPr>
              <a:lnSpc>
                <a:spcPct val="80000"/>
              </a:lnSpc>
              <a:buFontTx/>
              <a:buNone/>
            </a:pPr>
            <a:r>
              <a:rPr lang="en-US" sz="2000"/>
              <a:t>The Parliament seats in Wellington in the building which is called the Beehive because of its form. The Prime Minister’s residence in Wellington is known as Vogel House.</a:t>
            </a:r>
            <a:endParaRPr lang="ru-RU" sz="2000"/>
          </a:p>
        </p:txBody>
      </p:sp>
      <p:pic>
        <p:nvPicPr>
          <p:cNvPr id="15364" name="Picture 4" descr="парламент"/>
          <p:cNvPicPr>
            <a:picLocks noChangeAspect="1" noChangeArrowheads="1"/>
          </p:cNvPicPr>
          <p:nvPr/>
        </p:nvPicPr>
        <p:blipFill>
          <a:blip r:embed="rId2" cstate="screen"/>
          <a:srcRect/>
          <a:stretch>
            <a:fillRect/>
          </a:stretch>
        </p:blipFill>
        <p:spPr bwMode="auto">
          <a:xfrm>
            <a:off x="914400" y="1143000"/>
            <a:ext cx="7162800" cy="53721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146</TotalTime>
  <Words>2098</Words>
  <Application>Microsoft Office PowerPoint</Application>
  <PresentationFormat>Экран (4:3)</PresentationFormat>
  <Paragraphs>100</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Открытая</vt:lpstr>
      <vt:lpstr>New Zealand</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NATURE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16</cp:revision>
  <cp:lastPrinted>1601-01-01T00:00:00Z</cp:lastPrinted>
  <dcterms:created xsi:type="dcterms:W3CDTF">1601-01-01T00:00:00Z</dcterms:created>
  <dcterms:modified xsi:type="dcterms:W3CDTF">2016-02-04T20:25:17Z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