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58" r:id="rId6"/>
    <p:sldId id="265" r:id="rId7"/>
    <p:sldId id="264" r:id="rId8"/>
    <p:sldId id="266" r:id="rId9"/>
    <p:sldId id="267" r:id="rId10"/>
    <p:sldId id="268" r:id="rId11"/>
    <p:sldId id="269" r:id="rId12"/>
    <p:sldId id="263" r:id="rId13"/>
    <p:sldId id="259" r:id="rId14"/>
    <p:sldId id="260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777777"/>
    <a:srgbClr val="364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29200" y="1676400"/>
            <a:ext cx="3276600" cy="2514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29200" y="4114800"/>
            <a:ext cx="3276600" cy="11430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758A62B-DDFB-4776-8AE2-4F011B295F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05AE7-9EBD-4F8E-AB2B-16D05AD830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60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362700" y="533400"/>
            <a:ext cx="18669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533400"/>
            <a:ext cx="54483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155B78-E85E-4224-8148-F157E5C36F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0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AE372-ACD9-421D-BBE8-C2668585A8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18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229CFF-8BE3-462F-84E2-A209DD24DD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8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62000" y="1600200"/>
            <a:ext cx="3657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657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DD54E4-4B54-4346-82C0-BDDCD6BFC3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34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E22C9-5E08-4CAB-8BEC-254ACAF9DF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52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5B92C-70A4-4CDB-8AAA-395258ABB8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63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6954F1-125D-42BB-8939-EBD5E60166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70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B674C-B880-462F-A0CB-5D74CBC3A6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4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7DE1A7-560E-447F-8EC4-70DAB6D332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80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746760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00200"/>
            <a:ext cx="7467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F3221FA-00BE-4ABF-85D8-3E2C0DA9CE6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36483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364836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364836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364836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364836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364836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364836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364836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364836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36483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36483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364836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364836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36483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36483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36483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36483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364836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997" y="1082446"/>
            <a:ext cx="4716017" cy="356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95380" y="1772816"/>
            <a:ext cx="397562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BrowalliaUPC" pitchFamily="34" charset="-34"/>
              </a:rPr>
              <a:t>Рисунок</a:t>
            </a:r>
            <a:r>
              <a:rPr kumimoji="0" lang="ru-RU" sz="3200" i="0" u="none" strike="noStrike" kern="0" cap="none" spc="0" normalizeH="0" baseline="0" noProof="0" dirty="0" smtClean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BrowalliaUPC" pitchFamily="34" charset="-34"/>
              </a:rPr>
              <a:t>-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64836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основа изобразительного искусства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97192" y="5229200"/>
            <a:ext cx="4572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«рисунок ...есть высшая точка и живописи, и скульптуры, и архитектуры; ри­сунок - источник и корень всякой науки»</a:t>
            </a: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. </a:t>
            </a:r>
            <a:r>
              <a:rPr lang="ru-RU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           Микеланджело</a:t>
            </a:r>
            <a:endParaRPr lang="ru-RU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Этюды к картине</a:t>
            </a:r>
            <a:endParaRPr lang="en-US" dirty="0"/>
          </a:p>
        </p:txBody>
      </p:sp>
      <p:pic>
        <p:nvPicPr>
          <p:cNvPr id="18434" name="Picture 2" descr="http://images.zeno.org/Kunstwerke/I/big/77c045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9" y="1495448"/>
            <a:ext cx="2900631" cy="214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childrenpedia.org/12/11.files/image0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96495"/>
            <a:ext cx="2119313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biography.sgu.ru/bio/data/files/pictures/image/381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00" y="2017683"/>
            <a:ext cx="2126171" cy="292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://artlemon.ru/imagesbase/2/big/ivanov-aleksandr-andreevich-1806-1858/102-artfon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39365"/>
            <a:ext cx="2146142" cy="279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://www.artunframed.com/images/artmis16/ivanov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98" y="1412776"/>
            <a:ext cx="1959481" cy="212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http://artcyclopedia.ru/img/big/00304007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941168"/>
            <a:ext cx="2301262" cy="171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http://www.websib.ru/fio/class1/slovarik98/images/etyu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788" y="3676961"/>
            <a:ext cx="2613299" cy="298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508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/>
              <a:t>Зарисовки домашних животных</a:t>
            </a:r>
            <a:endParaRPr lang="en-US" sz="3600" dirty="0"/>
          </a:p>
        </p:txBody>
      </p:sp>
      <p:pic>
        <p:nvPicPr>
          <p:cNvPr id="17410" name="Picture 2" descr="http://www.k-ok.ru/ris/2007/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87583"/>
            <a:ext cx="57150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dalance.ru/UserFiles/portfolio/012/152/4df4182f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17032"/>
            <a:ext cx="3880513" cy="267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free-lancers.net/posted_preview/C016EA91F6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427" y="1659997"/>
            <a:ext cx="2497423" cy="189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461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orum.academ.org/uploads/monthly_03_2007/post-3734202-1174846467_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77" y="330122"/>
            <a:ext cx="2808312" cy="338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k-ok.ru/ris/2007/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531" y="3701333"/>
            <a:ext cx="2952328" cy="236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creative.su/sites/creative.su/data/XmUserFiles/userfiles/user3502/45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803" y="1052736"/>
            <a:ext cx="3338913" cy="45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artlib.ru/objects/gallery_117/artlib_gallery-58749-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12" y="4077072"/>
            <a:ext cx="296557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www.cultandart.ru/uploads/posts_meta/albums/36241_album-6nbq2fnfnhzdffsrsk5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0121"/>
            <a:ext cx="2232248" cy="297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47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90600" y="2743200"/>
            <a:ext cx="7315200" cy="1447800"/>
          </a:xfrm>
        </p:spPr>
        <p:txBody>
          <a:bodyPr/>
          <a:lstStyle/>
          <a:p>
            <a:r>
              <a:rPr lang="ru-RU" sz="4000" dirty="0" smtClean="0"/>
              <a:t>Д/З: уголь, карандаш № 8.</a:t>
            </a:r>
            <a:endParaRPr lang="en-US" sz="4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7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486400" y="228600"/>
            <a:ext cx="3276600" cy="914400"/>
          </a:xfrm>
        </p:spPr>
        <p:txBody>
          <a:bodyPr/>
          <a:lstStyle/>
          <a:p>
            <a:pPr algn="r"/>
            <a:r>
              <a:rPr lang="en-US" sz="4800">
                <a:solidFill>
                  <a:schemeClr val="bg1"/>
                </a:solidFill>
              </a:rPr>
              <a:t>elements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914400"/>
            <a:ext cx="6629400" cy="685800"/>
          </a:xfrm>
        </p:spPr>
        <p:txBody>
          <a:bodyPr/>
          <a:lstStyle/>
          <a:p>
            <a:pPr algn="r"/>
            <a:r>
              <a:rPr lang="en-US">
                <a:solidFill>
                  <a:schemeClr val="tx1"/>
                </a:solidFill>
              </a:rPr>
              <a:t>www.animationfactory.com</a:t>
            </a:r>
          </a:p>
        </p:txBody>
      </p:sp>
      <p:pic>
        <p:nvPicPr>
          <p:cNvPr id="8198" name="Picture 6" descr="seasons_in_sage_p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33850"/>
            <a:ext cx="2895600" cy="2171700"/>
          </a:xfrm>
          <a:prstGeom prst="rect">
            <a:avLst/>
          </a:prstGeom>
          <a:noFill/>
          <a:effectLst>
            <a:outerShdw dist="107763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seasons_in_sage_q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2895600" cy="2171700"/>
          </a:xfrm>
          <a:prstGeom prst="rect">
            <a:avLst/>
          </a:prstGeom>
          <a:noFill/>
          <a:effectLst>
            <a:outerShdw dist="107763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seasons_in_sage_s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133850"/>
            <a:ext cx="2895600" cy="2171700"/>
          </a:xfrm>
          <a:prstGeom prst="rect">
            <a:avLst/>
          </a:prstGeom>
          <a:noFill/>
          <a:effectLst>
            <a:outerShdw dist="107763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seasons_in_sage_t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2895600" cy="2171700"/>
          </a:xfrm>
          <a:prstGeom prst="rect">
            <a:avLst/>
          </a:prstGeom>
          <a:noFill/>
          <a:effectLst>
            <a:outerShdw dist="107763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980728"/>
            <a:ext cx="7467600" cy="884238"/>
          </a:xfrm>
        </p:spPr>
        <p:txBody>
          <a:bodyPr/>
          <a:lstStyle/>
          <a:p>
            <a:pPr lvl="0" algn="ctr"/>
            <a:r>
              <a:rPr kumimoji="0" lang="ru-RU" sz="36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76F67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Графические</a:t>
            </a:r>
            <a:br>
              <a:rPr kumimoji="0" lang="ru-RU" sz="36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76F67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ru-RU" sz="36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76F67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художественно - выразительные</a:t>
            </a:r>
            <a:br>
              <a:rPr kumimoji="0" lang="ru-RU" sz="36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76F67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ru-RU" sz="36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76F67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средства</a:t>
            </a:r>
            <a:br>
              <a:rPr kumimoji="0" lang="ru-RU" sz="36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76F67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</a:br>
            <a:endParaRPr lang="en-US" sz="36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3157537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 descr="графика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0" t="70168" r="7158" b="4277"/>
          <a:stretch>
            <a:fillRect/>
          </a:stretch>
        </p:blipFill>
        <p:spPr bwMode="auto">
          <a:xfrm>
            <a:off x="2771775" y="4149080"/>
            <a:ext cx="3527425" cy="1916113"/>
          </a:xfrm>
          <a:prstGeom prst="rect">
            <a:avLst/>
          </a:prstGeom>
          <a:noFill/>
          <a:ln w="2857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графика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0" t="36545" r="5757" b="35612"/>
          <a:stretch>
            <a:fillRect/>
          </a:stretch>
        </p:blipFill>
        <p:spPr bwMode="auto">
          <a:xfrm>
            <a:off x="5292080" y="2204864"/>
            <a:ext cx="2879725" cy="1670050"/>
          </a:xfrm>
          <a:prstGeom prst="rect">
            <a:avLst/>
          </a:prstGeom>
          <a:noFill/>
          <a:ln w="2857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5576" y="4149080"/>
            <a:ext cx="1124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>
                <a:solidFill>
                  <a:srgbClr val="000000"/>
                </a:solidFill>
                <a:latin typeface="Bookman Old Style" pitchFamily="18" charset="0"/>
              </a:rPr>
              <a:t>линия</a:t>
            </a:r>
            <a:endParaRPr lang="ru-RU" sz="2400" dirty="0">
              <a:solidFill>
                <a:srgbClr val="000000"/>
              </a:solidFill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40487" y="6065193"/>
            <a:ext cx="1103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>
                <a:solidFill>
                  <a:srgbClr val="000000"/>
                </a:solidFill>
                <a:latin typeface="Bookman Old Style" pitchFamily="18" charset="0"/>
              </a:rPr>
              <a:t>пятно</a:t>
            </a:r>
            <a:endParaRPr lang="ru-RU" sz="2400" dirty="0">
              <a:solidFill>
                <a:srgbClr val="000000"/>
              </a:solidFill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77853" y="4149080"/>
            <a:ext cx="1200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>
                <a:solidFill>
                  <a:srgbClr val="000000"/>
                </a:solidFill>
                <a:latin typeface="Bookman Old Style" pitchFamily="18" charset="0"/>
              </a:rPr>
              <a:t>штрих</a:t>
            </a:r>
            <a:endParaRPr lang="ru-RU" sz="2400" dirty="0">
              <a:solidFill>
                <a:srgbClr val="0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980728"/>
            <a:ext cx="7467600" cy="884238"/>
          </a:xfrm>
        </p:spPr>
        <p:txBody>
          <a:bodyPr/>
          <a:lstStyle/>
          <a:p>
            <a:pPr lvl="0" algn="ctr"/>
            <a:r>
              <a:rPr kumimoji="0" lang="ru-RU" sz="36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76F67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Графические</a:t>
            </a:r>
            <a:br>
              <a:rPr kumimoji="0" lang="ru-RU" sz="36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76F67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ru-RU" sz="36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76F67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художественно - выразительные</a:t>
            </a:r>
            <a:br>
              <a:rPr kumimoji="0" lang="ru-RU" sz="36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76F67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ru-RU" sz="36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76F67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средства</a:t>
            </a:r>
            <a:br>
              <a:rPr kumimoji="0" lang="ru-RU" sz="36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76F67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</a:br>
            <a:endParaRPr lang="en-US" sz="3600" dirty="0"/>
          </a:p>
        </p:txBody>
      </p:sp>
      <p:pic>
        <p:nvPicPr>
          <p:cNvPr id="11" name="Picture 5" descr="графика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t="3406" r="54109" b="53271"/>
          <a:stretch>
            <a:fillRect/>
          </a:stretch>
        </p:blipFill>
        <p:spPr bwMode="auto">
          <a:xfrm>
            <a:off x="467544" y="1844824"/>
            <a:ext cx="3025775" cy="3816350"/>
          </a:xfrm>
          <a:prstGeom prst="rect">
            <a:avLst/>
          </a:prstGeom>
          <a:noFill/>
          <a:ln w="2857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7922" y="582729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А. Матисс </a:t>
            </a:r>
          </a:p>
          <a:p>
            <a:pPr lvl="0" algn="ctr"/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«Женский портрет»</a:t>
            </a:r>
            <a:endParaRPr lang="ru-RU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2" name="Picture 8" descr="графика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t="54082" r="64444" b="2596"/>
          <a:stretch>
            <a:fillRect/>
          </a:stretch>
        </p:blipFill>
        <p:spPr bwMode="auto">
          <a:xfrm>
            <a:off x="6102027" y="1683726"/>
            <a:ext cx="2232025" cy="3816350"/>
          </a:xfrm>
          <a:prstGeom prst="rect">
            <a:avLst/>
          </a:prstGeom>
          <a:noFill/>
          <a:ln w="2857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32040" y="545796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В. Серов</a:t>
            </a:r>
          </a:p>
          <a:p>
            <a:pPr lvl="0" algn="ctr"/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«Портрет балерины</a:t>
            </a:r>
          </a:p>
          <a:p>
            <a:pPr lvl="0" algn="ctr"/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Тамары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</a:rPr>
              <a:t>Карсавиной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»</a:t>
            </a:r>
            <a:endParaRPr lang="ru-RU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5199509"/>
            <a:ext cx="1124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>
                <a:solidFill>
                  <a:srgbClr val="000000"/>
                </a:solidFill>
                <a:latin typeface="Bookman Old Style" pitchFamily="18" charset="0"/>
              </a:rPr>
              <a:t>линия</a:t>
            </a:r>
            <a:endParaRPr lang="ru-RU" sz="2400" dirty="0">
              <a:solidFill>
                <a:srgbClr val="000000"/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41331" y="2182505"/>
            <a:ext cx="2069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000000"/>
                </a:solidFill>
                <a:latin typeface="Bookman Old Style" pitchFamily="18" charset="0"/>
              </a:rPr>
              <a:t>линия</a:t>
            </a:r>
          </a:p>
          <a:p>
            <a:pPr lvl="0" algn="ctr"/>
            <a:r>
              <a:rPr lang="ru-RU" sz="2400" dirty="0">
                <a:solidFill>
                  <a:srgbClr val="000000"/>
                </a:solidFill>
                <a:latin typeface="Bookman Old Style" pitchFamily="18" charset="0"/>
              </a:rPr>
              <a:t>пятно</a:t>
            </a:r>
            <a:endParaRPr lang="ru-RU" sz="2400" dirty="0">
              <a:solidFill>
                <a:srgbClr val="00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73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980728"/>
            <a:ext cx="7467600" cy="884238"/>
          </a:xfrm>
        </p:spPr>
        <p:txBody>
          <a:bodyPr/>
          <a:lstStyle/>
          <a:p>
            <a:pPr lvl="0" algn="ctr"/>
            <a:r>
              <a:rPr kumimoji="0" lang="ru-RU" sz="36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76F67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Графические</a:t>
            </a:r>
            <a:br>
              <a:rPr kumimoji="0" lang="ru-RU" sz="36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76F67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ru-RU" sz="36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76F67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художественно - выразительные</a:t>
            </a:r>
            <a:br>
              <a:rPr kumimoji="0" lang="ru-RU" sz="36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76F67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ru-RU" sz="36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76F67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средства</a:t>
            </a:r>
            <a:br>
              <a:rPr kumimoji="0" lang="ru-RU" sz="36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76F67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</a:br>
            <a:endParaRPr lang="en-US" sz="3600" dirty="0"/>
          </a:p>
        </p:txBody>
      </p:sp>
      <p:pic>
        <p:nvPicPr>
          <p:cNvPr id="9" name="Picture 5" descr="графи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3" t="33646" r="5600" b="19769"/>
          <a:stretch>
            <a:fillRect/>
          </a:stretch>
        </p:blipFill>
        <p:spPr bwMode="auto">
          <a:xfrm>
            <a:off x="2267744" y="2205038"/>
            <a:ext cx="3208337" cy="4462462"/>
          </a:xfrm>
          <a:prstGeom prst="rect">
            <a:avLst/>
          </a:prstGeom>
          <a:noFill/>
          <a:ln w="2857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2205038"/>
            <a:ext cx="241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000000"/>
                </a:solidFill>
                <a:latin typeface="Bookman Old Style" pitchFamily="18" charset="0"/>
              </a:rPr>
              <a:t>линия</a:t>
            </a:r>
          </a:p>
          <a:p>
            <a:pPr lvl="0" algn="ctr"/>
            <a:r>
              <a:rPr lang="ru-RU" sz="2400" dirty="0">
                <a:solidFill>
                  <a:srgbClr val="000000"/>
                </a:solidFill>
                <a:latin typeface="Bookman Old Style" pitchFamily="18" charset="0"/>
              </a:rPr>
              <a:t>штрих</a:t>
            </a:r>
          </a:p>
          <a:p>
            <a:pPr lvl="0" algn="ctr"/>
            <a:r>
              <a:rPr lang="ru-RU" sz="2400" dirty="0">
                <a:solidFill>
                  <a:srgbClr val="000000"/>
                </a:solidFill>
                <a:latin typeface="Bookman Old Style" pitchFamily="18" charset="0"/>
              </a:rPr>
              <a:t>пятно</a:t>
            </a:r>
            <a:endParaRPr lang="ru-RU" sz="2400" dirty="0">
              <a:solidFill>
                <a:srgbClr val="000000"/>
              </a:solidFill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92080" y="5445222"/>
            <a:ext cx="3347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И. Репин</a:t>
            </a:r>
          </a:p>
          <a:p>
            <a:pPr lvl="0" algn="ctr"/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Портрет Е.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</a:rPr>
              <a:t>Баташёвой</a:t>
            </a:r>
            <a:endParaRPr lang="ru-RU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51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рисунка: Набросок</a:t>
            </a:r>
            <a:endParaRPr lang="en-US" dirty="0"/>
          </a:p>
        </p:txBody>
      </p:sp>
      <p:pic>
        <p:nvPicPr>
          <p:cNvPr id="5125" name="Picture 5" descr="http://clean3d.com/images/sketchbook_thread/figureSketch002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2703873" cy="401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01" y="1700808"/>
            <a:ext cx="3808787" cy="257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140968"/>
            <a:ext cx="2154891" cy="328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289" y="4321509"/>
            <a:ext cx="3493508" cy="183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Зарисовка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02" y="1628800"/>
            <a:ext cx="2842541" cy="419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 descr="http://illustrator.indians.ru/artist/kazak/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8"/>
            <a:ext cx="3892224" cy="292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25085"/>
            <a:ext cx="2979415" cy="297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503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Эскиз</a:t>
            </a:r>
            <a:endParaRPr lang="en-US" dirty="0"/>
          </a:p>
        </p:txBody>
      </p:sp>
      <p:pic>
        <p:nvPicPr>
          <p:cNvPr id="5" name="Picture 2" descr="C:\Users\Наталья\Desktop\темо к уроку\83199323_4310082_Les_zimoi__1884_Bymaga_korichnevaya__ygol_mel_49h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944" y="2060848"/>
            <a:ext cx="4014983" cy="3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://www.skulptu.ru/images/Training/Stillife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952"/>
            <a:ext cx="2664296" cy="373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artlib.ru/objects/gallery_552/artlib_gallery-276391-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0648"/>
            <a:ext cx="3006745" cy="402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057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Этюд</a:t>
            </a:r>
            <a:endParaRPr lang="en-US" dirty="0"/>
          </a:p>
        </p:txBody>
      </p:sp>
      <p:pic>
        <p:nvPicPr>
          <p:cNvPr id="16386" name="Picture 2" descr="http://insemnaridinsubterana.files.wordpress.com/2010/01/370px-hands_sketches_c16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1592"/>
            <a:ext cx="266874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img-fotki.yandex.ru/get/5413/55443846.1c/0_65d53_b8926158_X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9551"/>
            <a:ext cx="2936932" cy="415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uploads8.wikipaintings.org/images/vasily-perov/etude-lying-to-the-boy-s-painting-the-court-pugache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29000"/>
            <a:ext cx="416563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08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/>
              <a:t>А.А. Иванов «</a:t>
            </a:r>
            <a:r>
              <a:rPr lang="ru-RU" sz="3600" dirty="0" err="1" smtClean="0"/>
              <a:t>Явлене</a:t>
            </a:r>
            <a:r>
              <a:rPr lang="ru-RU" sz="3600" dirty="0" smtClean="0"/>
              <a:t> Христа народу»</a:t>
            </a:r>
            <a:endParaRPr lang="en-US" sz="3600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8352"/>
            <a:ext cx="6048672" cy="4265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6313402"/>
      </p:ext>
    </p:extLst>
  </p:cSld>
  <p:clrMapOvr>
    <a:masterClrMapping/>
  </p:clrMapOvr>
</p:sld>
</file>

<file path=ppt/theme/theme1.xml><?xml version="1.0" encoding="utf-8"?>
<a:theme xmlns:a="http://schemas.openxmlformats.org/drawingml/2006/main" name="seasons_in_sag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seasons_in_sage</Template>
  <TotalTime>96</TotalTime>
  <Words>71</Words>
  <Application>Microsoft Office PowerPoint</Application>
  <PresentationFormat>Экран (4:3)</PresentationFormat>
  <Paragraphs>31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Century Gothic</vt:lpstr>
      <vt:lpstr>seasons_in_sage</vt:lpstr>
      <vt:lpstr>Презентация PowerPoint</vt:lpstr>
      <vt:lpstr>Графические художественно - выразительные средства </vt:lpstr>
      <vt:lpstr>Графические художественно - выразительные средства </vt:lpstr>
      <vt:lpstr>Графические художественно - выразительные средства </vt:lpstr>
      <vt:lpstr>Виды рисунка: Набросок</vt:lpstr>
      <vt:lpstr>Зарисовка</vt:lpstr>
      <vt:lpstr>Эскиз</vt:lpstr>
      <vt:lpstr>Этюд</vt:lpstr>
      <vt:lpstr>А.А. Иванов «Явлене Христа народу»</vt:lpstr>
      <vt:lpstr>Этюды к картине</vt:lpstr>
      <vt:lpstr>Зарисовки домашних животных</vt:lpstr>
      <vt:lpstr>Презентация PowerPoint</vt:lpstr>
      <vt:lpstr>Д/З: уголь, карандаш № 8.</vt:lpstr>
      <vt:lpstr>elements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dcterms:created xsi:type="dcterms:W3CDTF">2013-09-08T07:12:48Z</dcterms:created>
  <dcterms:modified xsi:type="dcterms:W3CDTF">2013-09-08T08:49:23Z</dcterms:modified>
</cp:coreProperties>
</file>