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Образование прилагательных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http://funforkids.ru/pictures/school23/school236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928802"/>
            <a:ext cx="5715040" cy="47100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641080" cy="10515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Производные прилагательные, образованные с помощью префиксов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3238" y="530224"/>
          <a:ext cx="8183562" cy="4041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13472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 smtClean="0"/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 smtClean="0"/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/>
                        <a:t>Префикс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Исходное прилагательное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/>
                        <a:t>Производное прилагательное</a:t>
                      </a:r>
                    </a:p>
                  </a:txBody>
                  <a:tcPr marL="17780" marR="17780" marT="0" marB="0" anchor="ctr"/>
                </a:tc>
              </a:tr>
              <a:tr h="13472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/>
                        <a:t>un-</a:t>
                      </a:r>
                      <a:endParaRPr lang="en-US"/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/>
                        <a:t>happy </a:t>
                      </a:r>
                      <a:r>
                        <a:rPr lang="ru-RU" i="1"/>
                        <a:t>счастливый</a:t>
                      </a:r>
                      <a:endParaRPr lang="ru-RU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/>
                        <a:t>known </a:t>
                      </a:r>
                      <a:r>
                        <a:rPr lang="ru-RU" i="1"/>
                        <a:t>известный</a:t>
                      </a:r>
                      <a:endParaRPr lang="ru-RU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/>
                        <a:t>un</a:t>
                      </a:r>
                      <a:r>
                        <a:rPr lang="en-US"/>
                        <a:t>happy [</a:t>
                      </a:r>
                      <a:r>
                        <a:rPr lang="en-US">
                          <a:latin typeface="PhoneticTM"/>
                        </a:rPr>
                        <a:t>An'hxpI</a:t>
                      </a:r>
                      <a:r>
                        <a:rPr lang="en-US"/>
                        <a:t>] </a:t>
                      </a:r>
                      <a:r>
                        <a:rPr lang="ru-RU" i="1"/>
                        <a:t>несчастный</a:t>
                      </a:r>
                      <a:endParaRPr lang="ru-RU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/>
                        <a:t>un</a:t>
                      </a:r>
                      <a:r>
                        <a:rPr lang="en-US"/>
                        <a:t>known [</a:t>
                      </a:r>
                      <a:r>
                        <a:rPr lang="en-US">
                          <a:latin typeface="PhoneticTM"/>
                        </a:rPr>
                        <a:t>"An'nOun</a:t>
                      </a:r>
                      <a:r>
                        <a:rPr lang="en-US"/>
                        <a:t>] </a:t>
                      </a:r>
                      <a:r>
                        <a:rPr lang="ru-RU" i="1"/>
                        <a:t>неизвестный</a:t>
                      </a:r>
                      <a:endParaRPr lang="ru-RU"/>
                    </a:p>
                  </a:txBody>
                  <a:tcPr marL="17780" marR="17780" marT="0" marB="0"/>
                </a:tc>
              </a:tr>
              <a:tr h="1347261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/>
                        <a:t>in-</a:t>
                      </a:r>
                      <a:endParaRPr lang="en-US"/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/>
                        <a:t>legal </a:t>
                      </a:r>
                      <a:r>
                        <a:rPr lang="ru-RU" i="1"/>
                        <a:t>законный</a:t>
                      </a:r>
                      <a:endParaRPr lang="ru-RU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/>
                        <a:t>possible </a:t>
                      </a:r>
                      <a:r>
                        <a:rPr lang="ru-RU" i="1"/>
                        <a:t>возможный</a:t>
                      </a:r>
                      <a:endParaRPr lang="ru-RU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/>
                        <a:t>il</a:t>
                      </a:r>
                      <a:r>
                        <a:rPr lang="en-US" dirty="0"/>
                        <a:t>legal [</a:t>
                      </a:r>
                      <a:r>
                        <a:rPr lang="en-US" dirty="0">
                          <a:latin typeface="PhoneticTM"/>
                        </a:rPr>
                        <a:t>I'lJgl</a:t>
                      </a:r>
                      <a:r>
                        <a:rPr lang="en-US" dirty="0"/>
                        <a:t>] </a:t>
                      </a:r>
                      <a:r>
                        <a:rPr lang="ru-RU" i="1" dirty="0"/>
                        <a:t>незаконный</a:t>
                      </a:r>
                      <a:endParaRPr lang="ru-RU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/>
                        <a:t>im</a:t>
                      </a:r>
                      <a:r>
                        <a:rPr lang="en-US" dirty="0"/>
                        <a:t>possible [</a:t>
                      </a:r>
                      <a:r>
                        <a:rPr lang="en-US" dirty="0">
                          <a:latin typeface="PhoneticTM"/>
                        </a:rPr>
                        <a:t>Im'pOsqbl</a:t>
                      </a:r>
                      <a:r>
                        <a:rPr lang="en-US" dirty="0"/>
                        <a:t>] </a:t>
                      </a:r>
                      <a:r>
                        <a:rPr lang="ru-RU" i="1" dirty="0"/>
                        <a:t>невозможный</a:t>
                      </a:r>
                      <a:endParaRPr lang="ru-RU" dirty="0"/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3913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/>
                        <a:t>Суффиксы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/>
                        <a:t>Исходное слово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Производное прилагательное</a:t>
                      </a:r>
                    </a:p>
                  </a:txBody>
                  <a:tcPr marL="17780" marR="17780" marT="0" marB="0"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/>
                        <a:t>От основы существительного.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/>
                        <a:t>а) указывают на свойство, качество или характер:</a:t>
                      </a:r>
                      <a:endParaRPr lang="ru-RU" dirty="0"/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17780" marR="17780" marT="0" marB="0" anchor="ctr"/>
                </a:tc>
              </a:tr>
              <a:tr h="621973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 smtClean="0"/>
                        <a:t>Y</a:t>
                      </a:r>
                      <a:endParaRPr lang="ru-RU" b="1" dirty="0" smtClean="0"/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="1" dirty="0" smtClean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sun </a:t>
                      </a:r>
                      <a:r>
                        <a:rPr lang="ru-RU" i="1" dirty="0"/>
                        <a:t>солнце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sunn</a:t>
                      </a:r>
                      <a:r>
                        <a:rPr lang="en-US" b="1" dirty="0"/>
                        <a:t>y </a:t>
                      </a:r>
                      <a:r>
                        <a:rPr lang="en-US" dirty="0"/>
                        <a:t>[</a:t>
                      </a:r>
                      <a:r>
                        <a:rPr lang="en-US" dirty="0">
                          <a:latin typeface="PhoneticTM"/>
                        </a:rPr>
                        <a:t>'sAnI</a:t>
                      </a:r>
                      <a:r>
                        <a:rPr lang="en-US" dirty="0"/>
                        <a:t>] </a:t>
                      </a:r>
                      <a:r>
                        <a:rPr lang="ru-RU" i="1" dirty="0" smtClean="0"/>
                        <a:t>солнечный</a:t>
                      </a:r>
                      <a:endParaRPr lang="ru-RU" dirty="0"/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/>
                        <a:t>-al</a:t>
                      </a:r>
                      <a:endParaRPr lang="en-US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/>
                        <a:t>centre </a:t>
                      </a:r>
                      <a:r>
                        <a:rPr lang="ru-RU" i="1"/>
                        <a:t>центр</a:t>
                      </a:r>
                      <a:endParaRPr lang="ru-RU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centr</a:t>
                      </a:r>
                      <a:r>
                        <a:rPr lang="en-US" b="1" dirty="0"/>
                        <a:t>al </a:t>
                      </a:r>
                      <a:r>
                        <a:rPr lang="en-US" dirty="0"/>
                        <a:t>[</a:t>
                      </a:r>
                      <a:r>
                        <a:rPr lang="en-US" dirty="0">
                          <a:latin typeface="PhoneticTM"/>
                        </a:rPr>
                        <a:t>'sentrql</a:t>
                      </a:r>
                      <a:r>
                        <a:rPr lang="en-US" dirty="0"/>
                        <a:t>] </a:t>
                      </a:r>
                      <a:r>
                        <a:rPr lang="ru-RU" i="1" dirty="0"/>
                        <a:t>центральный</a:t>
                      </a:r>
                      <a:endParaRPr lang="ru-RU" dirty="0"/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/>
                        <a:t>-ous</a:t>
                      </a:r>
                      <a:endParaRPr lang="en-US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danger </a:t>
                      </a:r>
                      <a:r>
                        <a:rPr lang="ru-RU" i="1" dirty="0"/>
                        <a:t>опасность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danger</a:t>
                      </a:r>
                      <a:r>
                        <a:rPr lang="en-US" b="1" dirty="0"/>
                        <a:t>ous </a:t>
                      </a:r>
                      <a:r>
                        <a:rPr lang="en-US" dirty="0"/>
                        <a:t>[</a:t>
                      </a:r>
                      <a:r>
                        <a:rPr lang="en-US" dirty="0">
                          <a:latin typeface="PhoneticTM"/>
                        </a:rPr>
                        <a:t>'deInGrqs</a:t>
                      </a:r>
                      <a:r>
                        <a:rPr lang="en-US" dirty="0"/>
                        <a:t>] </a:t>
                      </a:r>
                      <a:r>
                        <a:rPr lang="ru-RU" i="1" dirty="0"/>
                        <a:t>опасный</a:t>
                      </a:r>
                      <a:endParaRPr lang="ru-RU" dirty="0"/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/>
                        <a:t>-ive</a:t>
                      </a:r>
                      <a:endParaRPr lang="en-US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/>
                        <a:t>effect </a:t>
                      </a:r>
                      <a:r>
                        <a:rPr lang="ru-RU" i="1"/>
                        <a:t>действие</a:t>
                      </a:r>
                      <a:endParaRPr lang="ru-RU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effect</a:t>
                      </a:r>
                      <a:r>
                        <a:rPr lang="en-US" b="1" dirty="0"/>
                        <a:t>ive </a:t>
                      </a:r>
                      <a:r>
                        <a:rPr lang="en-US" dirty="0"/>
                        <a:t>[</a:t>
                      </a:r>
                      <a:r>
                        <a:rPr lang="en-US" dirty="0">
                          <a:latin typeface="PhoneticTM"/>
                        </a:rPr>
                        <a:t>I'fektIv</a:t>
                      </a:r>
                      <a:r>
                        <a:rPr lang="en-US" dirty="0"/>
                        <a:t>] </a:t>
                      </a:r>
                      <a:r>
                        <a:rPr lang="ru-RU" i="1" dirty="0"/>
                        <a:t>действительный</a:t>
                      </a:r>
                      <a:endParaRPr lang="ru-RU" dirty="0"/>
                    </a:p>
                  </a:txBody>
                  <a:tcPr marL="17780" marR="177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/>
                        <a:t>ful</a:t>
                      </a:r>
                      <a:endParaRPr lang="en-US"/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/>
                        <a:t>beauty </a:t>
                      </a:r>
                      <a:r>
                        <a:rPr lang="ru-RU" i="1"/>
                        <a:t>красота</a:t>
                      </a:r>
                      <a:endParaRPr lang="ru-RU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beauti</a:t>
                      </a:r>
                      <a:r>
                        <a:rPr lang="en-US" b="1" dirty="0"/>
                        <a:t>ful </a:t>
                      </a:r>
                      <a:r>
                        <a:rPr lang="en-US" dirty="0"/>
                        <a:t>[</a:t>
                      </a:r>
                      <a:r>
                        <a:rPr lang="en-US" dirty="0">
                          <a:latin typeface="PhoneticTM"/>
                        </a:rPr>
                        <a:t>'bjHtIfl</a:t>
                      </a:r>
                      <a:r>
                        <a:rPr lang="en-US" dirty="0"/>
                        <a:t>] </a:t>
                      </a:r>
                      <a:r>
                        <a:rPr lang="ru-RU" i="1" dirty="0"/>
                        <a:t>красивый</a:t>
                      </a:r>
                      <a:endParaRPr lang="ru-RU" dirty="0"/>
                    </a:p>
                  </a:txBody>
                  <a:tcPr marL="17780" marR="17780" marT="0" marB="0"/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5072074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Производные прилагательные, образованные с помощью суффиксов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7997853" cy="5756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951"/>
                <a:gridCol w="2665951"/>
                <a:gridCol w="2665951"/>
              </a:tblGrid>
              <a:tr h="54897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 smtClean="0"/>
                        <a:t>Суффиксы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/>
                        <a:t>Исходное слово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dirty="0"/>
                        <a:t>Производное прилагательное</a:t>
                      </a:r>
                    </a:p>
                  </a:txBody>
                  <a:tcPr marL="17780" marR="17780" marT="0" marB="0" anchor="ctr"/>
                </a:tc>
              </a:tr>
              <a:tr h="548976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б) указывает на отсутствие свойства или качества (в </a:t>
                      </a:r>
                      <a:r>
                        <a:rPr lang="ru-RU" sz="1800" dirty="0" err="1" smtClean="0"/>
                        <a:t>противопол</a:t>
                      </a:r>
                      <a:r>
                        <a:rPr lang="ru-RU" sz="1800" dirty="0" smtClean="0"/>
                        <a:t>. суффиксу -</a:t>
                      </a:r>
                      <a:r>
                        <a:rPr lang="ru-RU" sz="1800" dirty="0" err="1" smtClean="0"/>
                        <a:t>ful</a:t>
                      </a:r>
                      <a:r>
                        <a:rPr lang="ru-RU" sz="1800" dirty="0" smtClean="0"/>
                        <a:t>):</a:t>
                      </a:r>
                      <a:endParaRPr lang="ru-RU" sz="1800" dirty="0"/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17780" marR="17780" marT="0" marB="0" anchor="ctr"/>
                </a:tc>
              </a:tr>
              <a:tr h="622354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/>
                        <a:t>-les</a:t>
                      </a:r>
                      <a:endParaRPr lang="en-US" sz="1800"/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 smtClean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home </a:t>
                      </a:r>
                      <a:r>
                        <a:rPr lang="ru-RU" sz="1800" i="1" dirty="0"/>
                        <a:t>дом</a:t>
                      </a:r>
                      <a:endParaRPr lang="ru-RU" sz="1800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home</a:t>
                      </a:r>
                      <a:r>
                        <a:rPr lang="en-US" sz="1800" b="1" dirty="0"/>
                        <a:t>less </a:t>
                      </a:r>
                      <a:r>
                        <a:rPr lang="en-US" sz="1800" dirty="0"/>
                        <a:t>[</a:t>
                      </a:r>
                      <a:r>
                        <a:rPr lang="en-US" sz="1800" dirty="0">
                          <a:latin typeface="PhoneticTM"/>
                        </a:rPr>
                        <a:t>'hOumlIs</a:t>
                      </a:r>
                      <a:r>
                        <a:rPr lang="en-US" sz="1800" dirty="0"/>
                        <a:t>] </a:t>
                      </a:r>
                      <a:r>
                        <a:rPr lang="ru-RU" sz="1800" i="1" dirty="0"/>
                        <a:t>бездомный</a:t>
                      </a:r>
                      <a:endParaRPr lang="ru-RU" sz="1800" dirty="0"/>
                    </a:p>
                  </a:txBody>
                  <a:tcPr marL="17780" marR="17780" marT="0" marB="0"/>
                </a:tc>
              </a:tr>
              <a:tr h="548976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в) указывает на качества, присущ. </a:t>
                      </a:r>
                      <a:r>
                        <a:rPr lang="ru-RU" sz="1800" dirty="0" err="1" smtClean="0"/>
                        <a:t>исходн</a:t>
                      </a:r>
                      <a:r>
                        <a:rPr lang="ru-RU" sz="1800" dirty="0" smtClean="0"/>
                        <a:t>. слову, а также на </a:t>
                      </a:r>
                      <a:r>
                        <a:rPr lang="ru-RU" sz="1800" dirty="0" err="1" smtClean="0"/>
                        <a:t>периодич</a:t>
                      </a:r>
                      <a:r>
                        <a:rPr lang="ru-RU" sz="1800" dirty="0" smtClean="0"/>
                        <a:t>. повтор.:</a:t>
                      </a:r>
                      <a:endParaRPr lang="en-US" sz="1800" dirty="0"/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17780" marR="17780" marT="0" marB="0"/>
                </a:tc>
              </a:tr>
              <a:tr h="3710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/>
                        <a:t>г) значение национальной принадлежности</a:t>
                      </a:r>
                      <a:endParaRPr lang="en-US" sz="1800" dirty="0"/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dirty="0"/>
                    </a:p>
                  </a:txBody>
                  <a:tcPr marL="17780" marR="17780" marT="0" marB="0"/>
                </a:tc>
              </a:tr>
              <a:tr h="54897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/>
                        <a:t>ish</a:t>
                      </a:r>
                      <a:endParaRPr lang="en-US" sz="1800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Swede </a:t>
                      </a:r>
                      <a:r>
                        <a:rPr lang="ru-RU" sz="1800" i="1"/>
                        <a:t>швед</a:t>
                      </a:r>
                      <a:endParaRPr lang="ru-RU" sz="180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Swed</a:t>
                      </a:r>
                      <a:r>
                        <a:rPr lang="en-US" sz="1800" b="1" dirty="0"/>
                        <a:t>ish </a:t>
                      </a:r>
                      <a:r>
                        <a:rPr lang="en-US" sz="1800" dirty="0"/>
                        <a:t>[</a:t>
                      </a:r>
                      <a:r>
                        <a:rPr lang="en-US" sz="1800" dirty="0">
                          <a:latin typeface="PhoneticTM"/>
                        </a:rPr>
                        <a:t>'swJdIS</a:t>
                      </a:r>
                      <a:r>
                        <a:rPr lang="en-US" sz="1800" dirty="0"/>
                        <a:t>] </a:t>
                      </a:r>
                      <a:r>
                        <a:rPr lang="ru-RU" sz="1800" i="1" dirty="0"/>
                        <a:t>шведский</a:t>
                      </a:r>
                      <a:endParaRPr lang="ru-RU" sz="1800" dirty="0"/>
                    </a:p>
                  </a:txBody>
                  <a:tcPr marL="17780" marR="17780" marT="0" marB="0"/>
                </a:tc>
              </a:tr>
              <a:tr h="37106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b="1" dirty="0" smtClean="0"/>
                        <a:t>От основы глагола:</a:t>
                      </a:r>
                      <a:endParaRPr lang="en-US" sz="1800" dirty="0"/>
                    </a:p>
                  </a:txBody>
                  <a:tcPr marL="17780" marR="17780" marT="0" marB="0" anchor="ctr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/>
                    </a:p>
                  </a:txBody>
                  <a:tcPr marL="17780" marR="17780" marT="0" marB="0"/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dirty="0"/>
                    </a:p>
                  </a:txBody>
                  <a:tcPr marL="17780" marR="17780" marT="0" marB="0"/>
                </a:tc>
              </a:tr>
              <a:tr h="54897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/>
                        <a:t>-ant</a:t>
                      </a:r>
                      <a:endParaRPr lang="en-US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/>
                        <a:t>resist </a:t>
                      </a:r>
                      <a:r>
                        <a:rPr lang="ru-RU" i="1"/>
                        <a:t>сопротивляться</a:t>
                      </a:r>
                      <a:endParaRPr lang="ru-RU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resist</a:t>
                      </a:r>
                      <a:r>
                        <a:rPr lang="en-US" b="1" dirty="0"/>
                        <a:t>ant </a:t>
                      </a:r>
                      <a:r>
                        <a:rPr lang="en-US" dirty="0"/>
                        <a:t>[</a:t>
                      </a:r>
                      <a:r>
                        <a:rPr lang="en-US" dirty="0">
                          <a:latin typeface="PhoneticTM"/>
                        </a:rPr>
                        <a:t>rI'zIstnt</a:t>
                      </a:r>
                      <a:r>
                        <a:rPr lang="en-US" dirty="0"/>
                        <a:t>] </a:t>
                      </a:r>
                      <a:r>
                        <a:rPr lang="ru-RU" i="1" dirty="0"/>
                        <a:t>стойкий</a:t>
                      </a:r>
                      <a:endParaRPr lang="ru-RU" dirty="0"/>
                    </a:p>
                  </a:txBody>
                  <a:tcPr marL="17780" marR="17780" marT="0" marB="0"/>
                </a:tc>
              </a:tr>
              <a:tr h="54897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/>
                        <a:t>ent</a:t>
                      </a:r>
                      <a:endParaRPr lang="en-US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/>
                        <a:t>differ  </a:t>
                      </a:r>
                      <a:r>
                        <a:rPr lang="ru-RU" i="1"/>
                        <a:t>различаться</a:t>
                      </a:r>
                      <a:endParaRPr lang="ru-RU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differ</a:t>
                      </a:r>
                      <a:r>
                        <a:rPr lang="en-US" b="1" dirty="0"/>
                        <a:t>ent </a:t>
                      </a:r>
                      <a:r>
                        <a:rPr lang="en-US" dirty="0"/>
                        <a:t>[</a:t>
                      </a:r>
                      <a:r>
                        <a:rPr lang="en-US" dirty="0">
                          <a:latin typeface="PhoneticTM"/>
                        </a:rPr>
                        <a:t>'dIfrqnt</a:t>
                      </a:r>
                      <a:r>
                        <a:rPr lang="en-US" dirty="0"/>
                        <a:t>] </a:t>
                      </a:r>
                      <a:r>
                        <a:rPr lang="ru-RU" i="1" dirty="0"/>
                        <a:t>различный</a:t>
                      </a:r>
                      <a:endParaRPr lang="ru-RU" dirty="0"/>
                    </a:p>
                  </a:txBody>
                  <a:tcPr marL="17780" marR="17780" marT="0" marB="0"/>
                </a:tc>
              </a:tr>
              <a:tr h="54897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/>
                        <a:t>-able</a:t>
                      </a:r>
                      <a:endParaRPr lang="en-US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eat </a:t>
                      </a:r>
                      <a:r>
                        <a:rPr lang="ru-RU" i="1" dirty="0"/>
                        <a:t>есть</a:t>
                      </a:r>
                      <a:endParaRPr lang="ru-RU" dirty="0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eat</a:t>
                      </a:r>
                      <a:r>
                        <a:rPr lang="en-US" b="1" dirty="0"/>
                        <a:t>able </a:t>
                      </a:r>
                      <a:r>
                        <a:rPr lang="en-US" dirty="0"/>
                        <a:t>[</a:t>
                      </a:r>
                      <a:r>
                        <a:rPr lang="en-US" dirty="0">
                          <a:latin typeface="PhoneticTM"/>
                        </a:rPr>
                        <a:t>Jtqbl</a:t>
                      </a:r>
                      <a:r>
                        <a:rPr lang="en-US" dirty="0"/>
                        <a:t>] </a:t>
                      </a:r>
                      <a:r>
                        <a:rPr lang="ru-RU" i="1" dirty="0"/>
                        <a:t>съедобный</a:t>
                      </a:r>
                      <a:endParaRPr lang="ru-RU" dirty="0"/>
                    </a:p>
                  </a:txBody>
                  <a:tcPr marL="17780" marR="17780" marT="0" marB="0"/>
                </a:tc>
              </a:tr>
              <a:tr h="54897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/>
                        <a:t>-ive</a:t>
                      </a:r>
                      <a:endParaRPr lang="en-US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/>
                        <a:t>act </a:t>
                      </a:r>
                      <a:r>
                        <a:rPr lang="ru-RU" i="1"/>
                        <a:t>действовать</a:t>
                      </a:r>
                      <a:endParaRPr lang="ru-RU"/>
                    </a:p>
                  </a:txBody>
                  <a:tcPr marL="17780" marR="177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act</a:t>
                      </a:r>
                      <a:r>
                        <a:rPr lang="en-US" b="1" dirty="0"/>
                        <a:t>ive </a:t>
                      </a:r>
                      <a:r>
                        <a:rPr lang="en-US" dirty="0"/>
                        <a:t>[</a:t>
                      </a:r>
                      <a:r>
                        <a:rPr lang="en-US" dirty="0">
                          <a:latin typeface="PhoneticTM"/>
                        </a:rPr>
                        <a:t>'xktIv</a:t>
                      </a:r>
                      <a:r>
                        <a:rPr lang="en-US" dirty="0"/>
                        <a:t>] </a:t>
                      </a:r>
                      <a:r>
                        <a:rPr lang="ru-RU" i="1" dirty="0"/>
                        <a:t>деятельный</a:t>
                      </a:r>
                      <a:endParaRPr lang="ru-RU" dirty="0"/>
                    </a:p>
                  </a:txBody>
                  <a:tcPr marL="17780" marR="177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Составные (сложные) прилагательные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Сложные прилагательные </a:t>
            </a:r>
            <a:r>
              <a:rPr lang="ru-RU" dirty="0" smtClean="0"/>
              <a:t>образуются различными способами и обычно имеют двойное ударение, например:</a:t>
            </a:r>
          </a:p>
          <a:p>
            <a:r>
              <a:rPr lang="ru-RU" b="1" dirty="0" smtClean="0"/>
              <a:t>Существительное  +  прилагательное:</a:t>
            </a:r>
            <a:r>
              <a:rPr lang="ru-RU" dirty="0" smtClean="0"/>
              <a:t> </a:t>
            </a:r>
            <a:r>
              <a:rPr lang="ru-RU" dirty="0" err="1" smtClean="0"/>
              <a:t>snow-white</a:t>
            </a:r>
            <a:r>
              <a:rPr lang="ru-RU" dirty="0" smtClean="0"/>
              <a:t> -</a:t>
            </a:r>
            <a:r>
              <a:rPr lang="ru-RU" i="1" dirty="0" smtClean="0"/>
              <a:t> белоснежный</a:t>
            </a:r>
            <a:endParaRPr lang="ru-RU" dirty="0" smtClean="0"/>
          </a:p>
          <a:p>
            <a:r>
              <a:rPr lang="ru-RU" b="1" dirty="0" smtClean="0"/>
              <a:t>Прилагательное  +  </a:t>
            </a:r>
            <a:r>
              <a:rPr lang="ru-RU" b="1" dirty="0" err="1" smtClean="0"/>
              <a:t>прилагательное</a:t>
            </a:r>
            <a:r>
              <a:rPr lang="ru-RU" b="1" dirty="0" smtClean="0"/>
              <a:t>: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dark-blue</a:t>
            </a:r>
            <a:r>
              <a:rPr lang="ru-RU" dirty="0" smtClean="0"/>
              <a:t> -</a:t>
            </a:r>
            <a:r>
              <a:rPr lang="ru-RU" i="1" dirty="0" smtClean="0"/>
              <a:t> темно-синий</a:t>
            </a:r>
            <a:endParaRPr lang="ru-RU" dirty="0" smtClean="0"/>
          </a:p>
          <a:p>
            <a:r>
              <a:rPr lang="ru-RU" b="1" dirty="0" smtClean="0"/>
              <a:t>Наречие  +  причастие: </a:t>
            </a:r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dirty="0" err="1" smtClean="0"/>
              <a:t>well-built</a:t>
            </a:r>
            <a:r>
              <a:rPr lang="ru-RU" dirty="0" smtClean="0"/>
              <a:t> -</a:t>
            </a:r>
            <a:r>
              <a:rPr lang="ru-RU" i="1" dirty="0" smtClean="0"/>
              <a:t> хорошо построенный, хорошо сложенный</a:t>
            </a:r>
            <a:endParaRPr lang="ru-RU" dirty="0" smtClean="0"/>
          </a:p>
          <a:p>
            <a:r>
              <a:rPr lang="ru-RU" b="1" dirty="0" smtClean="0"/>
              <a:t>Прилагательное  +  существительное с суффиксом  -</a:t>
            </a:r>
            <a:r>
              <a:rPr lang="ru-RU" b="1" dirty="0" err="1" smtClean="0"/>
              <a:t>ed</a:t>
            </a:r>
            <a:r>
              <a:rPr lang="ru-RU" b="1" dirty="0" smtClean="0"/>
              <a:t>: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black-haired</a:t>
            </a:r>
            <a:r>
              <a:rPr lang="ru-RU" dirty="0" smtClean="0"/>
              <a:t> </a:t>
            </a:r>
            <a:r>
              <a:rPr lang="ru-RU" i="1" dirty="0" smtClean="0"/>
              <a:t> черноволосый</a:t>
            </a:r>
            <a:r>
              <a:rPr lang="ru-RU" dirty="0" smtClean="0"/>
              <a:t>;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middle-aged</a:t>
            </a:r>
            <a:r>
              <a:rPr lang="ru-RU" dirty="0" smtClean="0"/>
              <a:t>   </a:t>
            </a:r>
            <a:r>
              <a:rPr lang="ru-RU" i="1" dirty="0" smtClean="0"/>
              <a:t> средних лет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Источник </a:t>
            </a:r>
            <a:r>
              <a:rPr lang="en-US" sz="1400" dirty="0" smtClean="0"/>
              <a:t>http://www.alleng.ru/mybook/3gram/3adjec5.htm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</TotalTime>
  <Words>236</Words>
  <Application>Microsoft Office PowerPoint</Application>
  <PresentationFormat>Экран (4:3)</PresentationFormat>
  <Paragraphs>75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Образование прилагательных </vt:lpstr>
      <vt:lpstr>Производные прилагательные, образованные с помощью префиксов</vt:lpstr>
      <vt:lpstr>Производные прилагательные, образованные с помощью суффиксов</vt:lpstr>
      <vt:lpstr>Слайд 4</vt:lpstr>
      <vt:lpstr>Составные (сложные) прилагательные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Образование прилагательных </dc:title>
  <cp:lastModifiedBy>Admin</cp:lastModifiedBy>
  <cp:revision>6</cp:revision>
  <dcterms:modified xsi:type="dcterms:W3CDTF">2015-11-20T22:14:39Z</dcterms:modified>
</cp:coreProperties>
</file>