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4" r:id="rId9"/>
    <p:sldId id="265" r:id="rId10"/>
    <p:sldId id="266" r:id="rId11"/>
    <p:sldId id="267" r:id="rId12"/>
    <p:sldId id="269" r:id="rId13"/>
    <p:sldId id="270" r:id="rId14"/>
    <p:sldId id="271" r:id="rId15"/>
    <p:sldId id="273" r:id="rId16"/>
    <p:sldId id="272" r:id="rId17"/>
    <p:sldId id="274" r:id="rId18"/>
    <p:sldId id="275"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8FA6B1-56D5-438D-9A37-4A216A399FEA}" type="datetimeFigureOut">
              <a:rPr lang="ru-RU" smtClean="0"/>
              <a:pPr/>
              <a:t>27.04.2020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D7DDD-3F16-4282-8475-A886974D3AE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18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47D7DDD-3F16-4282-8475-A886974D3AE7}"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78498"/>
          </a:xfrm>
        </p:spPr>
        <p:txBody>
          <a:bodyPr>
            <a:normAutofit/>
          </a:bodyPr>
          <a:lstStyle/>
          <a:p>
            <a:r>
              <a:rPr lang="ru-RU" sz="6600" dirty="0" smtClean="0">
                <a:latin typeface="Times New Roman" pitchFamily="18" charset="0"/>
                <a:cs typeface="Times New Roman" pitchFamily="18" charset="0"/>
              </a:rPr>
              <a:t>Сочинение на ЕГЭ</a:t>
            </a:r>
            <a:endParaRPr lang="ru-RU" sz="66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666530"/>
          </a:xfrm>
        </p:spPr>
        <p:txBody>
          <a:bodyPr>
            <a:noAutofit/>
          </a:bodyPr>
          <a:lstStyle/>
          <a:p>
            <a:r>
              <a:rPr lang="ru-RU" sz="2400" b="1" dirty="0" smtClean="0">
                <a:latin typeface="Times New Roman" pitchFamily="18" charset="0"/>
                <a:cs typeface="Times New Roman" pitchFamily="18" charset="0"/>
              </a:rPr>
              <a:t>Внимание!</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Предлог </a:t>
            </a:r>
            <a:r>
              <a:rPr lang="ru-RU" sz="2400" b="1" dirty="0" smtClean="0">
                <a:latin typeface="Times New Roman" pitchFamily="18" charset="0"/>
                <a:cs typeface="Times New Roman" pitchFamily="18" charset="0"/>
              </a:rPr>
              <a:t>по</a:t>
            </a:r>
            <a:r>
              <a:rPr lang="ru-RU" sz="2400" dirty="0" smtClean="0">
                <a:latin typeface="Times New Roman" pitchFamily="18" charset="0"/>
                <a:cs typeface="Times New Roman" pitchFamily="18" charset="0"/>
              </a:rPr>
              <a:t> перед фамилией автора означает, что текст приводится в сокращении, с небольшими изменениями. Не следует писать, например: </a:t>
            </a:r>
            <a:r>
              <a:rPr lang="ru-RU" sz="2400" b="1" i="1" dirty="0" smtClean="0">
                <a:latin typeface="Times New Roman" pitchFamily="18" charset="0"/>
                <a:cs typeface="Times New Roman" pitchFamily="18" charset="0"/>
              </a:rPr>
              <a:t>В тексте по Д. Лихачёву</a:t>
            </a:r>
            <a:r>
              <a:rPr lang="ru-RU" sz="2400" b="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Лучше </a:t>
            </a:r>
            <a:r>
              <a:rPr lang="ru-RU" sz="2400" b="1" i="1" dirty="0" smtClean="0">
                <a:latin typeface="Times New Roman" pitchFamily="18" charset="0"/>
                <a:cs typeface="Times New Roman" pitchFamily="18" charset="0"/>
              </a:rPr>
              <a:t>В тексте Д. Лихачёва… </a:t>
            </a:r>
            <a:r>
              <a:rPr lang="ru-RU" sz="2400" dirty="0" smtClean="0">
                <a:latin typeface="Times New Roman" pitchFamily="18" charset="0"/>
                <a:cs typeface="Times New Roman" pitchFamily="18" charset="0"/>
              </a:rPr>
              <a:t>или </a:t>
            </a:r>
            <a:r>
              <a:rPr lang="ru-RU" sz="2400" b="1" i="1" dirty="0" smtClean="0">
                <a:latin typeface="Times New Roman" pitchFamily="18" charset="0"/>
                <a:cs typeface="Times New Roman" pitchFamily="18" charset="0"/>
              </a:rPr>
              <a:t>Д. Лихачёв пишет (размышляет)</a:t>
            </a:r>
            <a:r>
              <a:rPr lang="ru-RU" sz="2400" b="1" dirty="0" smtClean="0">
                <a:latin typeface="Times New Roman" pitchFamily="18" charset="0"/>
                <a:cs typeface="Times New Roman" pitchFamily="18" charset="0"/>
              </a:rPr>
              <a:t>…</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Не забудьте после текста прочитать информацию об авторе, чтобы избежать фактических ошибок и использовать эти сведения в своей работе!</a:t>
            </a:r>
            <a:endParaRPr lang="ru-RU"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30626"/>
          </a:xfrm>
        </p:spPr>
        <p:txBody>
          <a:bodyPr>
            <a:normAutofit fontScale="90000"/>
          </a:bodyPr>
          <a:lstStyle/>
          <a:p>
            <a:pPr>
              <a:lnSpc>
                <a:spcPct val="150000"/>
              </a:lnSpc>
            </a:pPr>
            <a:r>
              <a:rPr lang="ru-RU" sz="2000" b="1" dirty="0" smtClean="0">
                <a:latin typeface="Times New Roman" pitchFamily="18" charset="0"/>
                <a:cs typeface="Times New Roman" pitchFamily="18" charset="0"/>
              </a:rPr>
              <a:t>Комментарий к проблеме </a:t>
            </a:r>
            <a:r>
              <a:rPr lang="ru-RU" sz="2000" dirty="0" smtClean="0">
                <a:latin typeface="Times New Roman" pitchFamily="18" charset="0"/>
                <a:cs typeface="Times New Roman" pitchFamily="18" charset="0"/>
              </a:rPr>
              <a:t>(в любом случае должен опираться на прочитанный текст!)</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Текстуальный</a:t>
            </a:r>
            <a:r>
              <a:rPr lang="ru-RU" sz="2000" dirty="0" smtClean="0">
                <a:latin typeface="Times New Roman" pitchFamily="18" charset="0"/>
                <a:cs typeface="Times New Roman" pitchFamily="18" charset="0"/>
              </a:rPr>
              <a:t> (от текста к действительности):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На каких примерах в тексте автор рассматривает проблему? Какими фактами, явлениями, событиями иллюстрирует проблему?</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Какие высказывания заслуживают особого мнения? Почему?</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На чьи мнения, высказывания ссылается автор? Почему?</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Концептуальный (от действительности к тексту)</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К какому типу проблем принадлежит проблема? Актуальна ли она в наши дни?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Как часто мы сталкиваемся с этой проблемой?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Почему данная проблема привлекла внимание автора?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Какой аспект этой проблемы рассматривается в тексте?</a:t>
            </a:r>
            <a:endParaRPr lang="ru-RU"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Autofit/>
          </a:bodyPr>
          <a:lstStyle/>
          <a:p>
            <a:pPr>
              <a:lnSpc>
                <a:spcPct val="150000"/>
              </a:lnSpc>
            </a:pPr>
            <a:r>
              <a:rPr lang="ru-RU" sz="2400" b="1" dirty="0" smtClean="0">
                <a:latin typeface="Times New Roman" pitchFamily="18" charset="0"/>
                <a:cs typeface="Times New Roman" pitchFamily="18" charset="0"/>
              </a:rPr>
              <a:t>Автор </a:t>
            </a:r>
            <a:r>
              <a:rPr lang="ru-RU" sz="2400" dirty="0" smtClean="0">
                <a:latin typeface="Times New Roman" pitchFamily="18" charset="0"/>
                <a:cs typeface="Times New Roman" pitchFamily="18" charset="0"/>
              </a:rPr>
              <a:t>(что делает?)</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отмечает, описывает, подчёркивает, останавливается на …, приводит пример того, как …, отмечает важность, считает, цитирует, подтверждает свои мысли цитатами, опирается на мнение, анализирует, рассматривает, сопоставляет, противопоставляет, доказывает, убеждает, приходит к выводу.</a:t>
            </a:r>
            <a:br>
              <a:rPr lang="ru-RU" sz="2400"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Проблема</a:t>
            </a:r>
            <a:r>
              <a:rPr lang="ru-RU" sz="2400" dirty="0" smtClean="0">
                <a:latin typeface="Times New Roman" pitchFamily="18" charset="0"/>
                <a:cs typeface="Times New Roman" pitchFamily="18" charset="0"/>
              </a:rPr>
              <a:t> вечная; имеет многовековую историю; одна из актуальных проблем нашего времени; каждый из нас не раз сталкивался с этой проблемой.</a:t>
            </a:r>
            <a:endParaRPr lang="ru-RU"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fontScale="90000"/>
          </a:bodyPr>
          <a:lstStyle/>
          <a:p>
            <a:pPr>
              <a:lnSpc>
                <a:spcPct val="150000"/>
              </a:lnSpc>
            </a:pPr>
            <a:r>
              <a:rPr lang="ru-RU" sz="2000" dirty="0" smtClean="0"/>
              <a:t> </a:t>
            </a:r>
            <a:r>
              <a:rPr lang="ru-RU" sz="2000" b="1" dirty="0" smtClean="0">
                <a:latin typeface="Times New Roman" pitchFamily="18" charset="0"/>
                <a:cs typeface="Times New Roman" pitchFamily="18" charset="0"/>
              </a:rPr>
              <a:t>Авторская</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позиция</a:t>
            </a:r>
            <a:r>
              <a:rPr lang="ru-RU" sz="2000" dirty="0" smtClean="0">
                <a:latin typeface="Times New Roman" pitchFamily="18" charset="0"/>
                <a:cs typeface="Times New Roman" pitchFamily="18" charset="0"/>
              </a:rPr>
              <a:t> - это ответ на вопрос, поставленный в тексте, итог размышлений, вывод. Что можно сказать о позиции автора - она скрыта или явно выражена? Докажите. ( </a:t>
            </a:r>
            <a:r>
              <a:rPr lang="ru-RU" sz="2000" i="1" dirty="0" smtClean="0">
                <a:latin typeface="Times New Roman" pitchFamily="18" charset="0"/>
                <a:cs typeface="Times New Roman" pitchFamily="18" charset="0"/>
              </a:rPr>
              <a:t>Позиция автора выражена явно. Опираясь на свой жизненный опыт, приводя примеры из жизни родителей, Лихачев убедительно  говорит о роли периода детства и юношества. "Молодость - это вся жизнь" - вынесено в заглавие.  "Наша жизнь - это и наша старость" - этим утверждением заканчивает текст писатель.)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Клише формулировки авторской позиции:</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i="1" dirty="0" smtClean="0">
                <a:latin typeface="Times New Roman" pitchFamily="18" charset="0"/>
                <a:cs typeface="Times New Roman" pitchFamily="18" charset="0"/>
              </a:rPr>
              <a:t>Позиция автора такова: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i="1" dirty="0" smtClean="0">
                <a:latin typeface="Times New Roman" pitchFamily="18" charset="0"/>
                <a:cs typeface="Times New Roman" pitchFamily="18" charset="0"/>
              </a:rPr>
              <a:t>Автор считает, что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i="1" dirty="0" smtClean="0">
                <a:latin typeface="Times New Roman" pitchFamily="18" charset="0"/>
                <a:cs typeface="Times New Roman" pitchFamily="18" charset="0"/>
              </a:rPr>
              <a:t>Автор стремится донести до читателя мысль о том, что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i="1" dirty="0" smtClean="0">
                <a:latin typeface="Times New Roman" pitchFamily="18" charset="0"/>
                <a:cs typeface="Times New Roman" pitchFamily="18" charset="0"/>
              </a:rPr>
              <a:t>Писатель убеждает нас в том, что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pPr>
              <a:lnSpc>
                <a:spcPct val="150000"/>
              </a:lnSpc>
            </a:pPr>
            <a:r>
              <a:rPr lang="ru-RU" sz="2000" b="1" dirty="0" smtClean="0">
                <a:latin typeface="Times New Roman" pitchFamily="18" charset="0"/>
                <a:cs typeface="Times New Roman" pitchFamily="18" charset="0"/>
              </a:rPr>
              <a:t>Средства выражения позиции автора</a:t>
            </a:r>
            <a:r>
              <a:rPr lang="ru-RU" sz="2000" dirty="0" smtClean="0"/>
              <a:t> </a:t>
            </a:r>
            <a:r>
              <a:rPr lang="ru-RU" sz="2000" i="1" dirty="0" smtClean="0">
                <a:latin typeface="Times New Roman" pitchFamily="18" charset="0"/>
                <a:cs typeface="Times New Roman" pitchFamily="18" charset="0"/>
              </a:rPr>
              <a:t>(какие </a:t>
            </a:r>
            <a:r>
              <a:rPr lang="ru-RU" sz="2000" b="1" i="1" dirty="0" smtClean="0">
                <a:latin typeface="Times New Roman" pitchFamily="18" charset="0"/>
                <a:cs typeface="Times New Roman" pitchFamily="18" charset="0"/>
              </a:rPr>
              <a:t>языковые</a:t>
            </a:r>
            <a:r>
              <a:rPr lang="ru-RU" sz="2000" i="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средства</a:t>
            </a:r>
            <a:r>
              <a:rPr lang="ru-RU" sz="2000" i="1" dirty="0" smtClean="0">
                <a:latin typeface="Times New Roman" pitchFamily="18" charset="0"/>
                <a:cs typeface="Times New Roman" pitchFamily="18" charset="0"/>
              </a:rPr>
              <a:t> помогают автору реализовать свой замысел?)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слова</a:t>
            </a:r>
            <a:r>
              <a:rPr lang="ru-RU" sz="2000" dirty="0" smtClean="0">
                <a:latin typeface="Times New Roman" pitchFamily="18" charset="0"/>
                <a:cs typeface="Times New Roman" pitchFamily="18" charset="0"/>
              </a:rPr>
              <a:t>-</a:t>
            </a:r>
            <a:r>
              <a:rPr lang="ru-RU" sz="2000" b="1" dirty="0" smtClean="0">
                <a:latin typeface="Times New Roman" pitchFamily="18" charset="0"/>
                <a:cs typeface="Times New Roman" pitchFamily="18" charset="0"/>
              </a:rPr>
              <a:t>маркеры</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главное, самое важное, надо, нужно, чрезвычайно важно</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оценочная</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лексика</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положительная или отрицательная</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средства выразительности </a:t>
            </a:r>
            <a:r>
              <a:rPr lang="ru-RU" sz="2000" dirty="0" smtClean="0">
                <a:latin typeface="Times New Roman" pitchFamily="18" charset="0"/>
                <a:cs typeface="Times New Roman" pitchFamily="18" charset="0"/>
              </a:rPr>
              <a:t>(например, риторические восклицания)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вводные слова </a:t>
            </a:r>
            <a:r>
              <a:rPr lang="ru-RU" sz="2000" dirty="0" smtClean="0">
                <a:latin typeface="Times New Roman" pitchFamily="18" charset="0"/>
                <a:cs typeface="Times New Roman" pitchFamily="18" charset="0"/>
              </a:rPr>
              <a:t>(к сожалению, к несчастью, к счастью, ко всеобщей радости и др.)</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побудительные предложения </a:t>
            </a:r>
            <a:r>
              <a:rPr lang="ru-RU" sz="2000" dirty="0" smtClean="0">
                <a:latin typeface="Times New Roman" pitchFamily="18" charset="0"/>
                <a:cs typeface="Times New Roman" pitchFamily="18" charset="0"/>
              </a:rPr>
              <a:t>(призывы к читателю)</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pPr>
              <a:lnSpc>
                <a:spcPct val="150000"/>
              </a:lnSpc>
            </a:pPr>
            <a:r>
              <a:rPr lang="ru-RU" sz="2000" b="1" dirty="0" smtClean="0">
                <a:latin typeface="Times New Roman" pitchFamily="18" charset="0"/>
                <a:cs typeface="Times New Roman" pitchFamily="18" charset="0"/>
              </a:rPr>
              <a:t>Собственное мнение</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Каково </a:t>
            </a:r>
            <a:r>
              <a:rPr lang="ru-RU" sz="2000" b="1" dirty="0" smtClean="0">
                <a:latin typeface="Times New Roman" pitchFamily="18" charset="0"/>
                <a:cs typeface="Times New Roman" pitchFamily="18" charset="0"/>
              </a:rPr>
              <a:t>ваше</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отношение</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к</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позиции</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автора</a:t>
            </a:r>
            <a:r>
              <a:rPr lang="ru-RU" sz="2000" dirty="0" smtClean="0">
                <a:latin typeface="Times New Roman" pitchFamily="18" charset="0"/>
                <a:cs typeface="Times New Roman" pitchFamily="18" charset="0"/>
              </a:rPr>
              <a:t>? Обоснуйте его письменно. Не забывайте, что ваши высказывания должны быть корректными и </a:t>
            </a:r>
            <a:r>
              <a:rPr lang="ru-RU" sz="2000" dirty="0" smtClean="0">
                <a:latin typeface="Times New Roman" pitchFamily="18" charset="0"/>
                <a:cs typeface="Times New Roman" pitchFamily="18" charset="0"/>
              </a:rPr>
              <a:t>доказательными.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Клише формулировки собственного мнения:</a:t>
            </a:r>
            <a:br>
              <a:rPr lang="ru-RU" sz="2000" dirty="0" smtClean="0">
                <a:latin typeface="Times New Roman" pitchFamily="18" charset="0"/>
                <a:cs typeface="Times New Roman" pitchFamily="18" charset="0"/>
              </a:rPr>
            </a:br>
            <a:r>
              <a:rPr lang="ru-RU" sz="2000" i="1" dirty="0" smtClean="0">
                <a:latin typeface="Times New Roman" pitchFamily="18" charset="0"/>
                <a:cs typeface="Times New Roman" pitchFamily="18" charset="0"/>
              </a:rPr>
              <a:t>Позиция автора представляется мне убедительной, потому что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i="1" dirty="0" smtClean="0">
                <a:latin typeface="Times New Roman" pitchFamily="18" charset="0"/>
                <a:cs typeface="Times New Roman" pitchFamily="18" charset="0"/>
              </a:rPr>
              <a:t>Автор прав в том, что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i="1" dirty="0" smtClean="0">
                <a:latin typeface="Times New Roman" pitchFamily="18" charset="0"/>
                <a:cs typeface="Times New Roman" pitchFamily="18" charset="0"/>
              </a:rPr>
              <a:t>Можно поддержать автора в том, что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i="1" dirty="0" smtClean="0">
                <a:latin typeface="Times New Roman" pitchFamily="18" charset="0"/>
                <a:cs typeface="Times New Roman" pitchFamily="18" charset="0"/>
              </a:rPr>
              <a:t>Авторская позиция мне (близка, вполне понятна)</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i="1" dirty="0" smtClean="0">
                <a:latin typeface="Times New Roman" pitchFamily="18" charset="0"/>
                <a:cs typeface="Times New Roman" pitchFamily="18" charset="0"/>
              </a:rPr>
              <a:t>Я полагаю (разделяю мнение, не сомневаюсь)</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a:bodyPr>
          <a:lstStyle/>
          <a:p>
            <a:pPr>
              <a:lnSpc>
                <a:spcPct val="150000"/>
              </a:lnSpc>
            </a:pPr>
            <a:r>
              <a:rPr lang="ru-RU" sz="2400" b="1" dirty="0" smtClean="0">
                <a:latin typeface="Times New Roman" pitchFamily="18" charset="0"/>
                <a:cs typeface="Times New Roman" pitchFamily="18" charset="0"/>
              </a:rPr>
              <a:t>Композиция сочинения</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Проблема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Комментарий к </a:t>
            </a:r>
            <a:r>
              <a:rPr lang="ru-RU" sz="2400" dirty="0" smtClean="0">
                <a:latin typeface="Times New Roman" pitchFamily="18" charset="0"/>
                <a:cs typeface="Times New Roman" pitchFamily="18" charset="0"/>
              </a:rPr>
              <a:t>проблеме</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Два примера из текста</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Позиция автора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Собственное </a:t>
            </a:r>
            <a:r>
              <a:rPr lang="ru-RU" sz="2400" dirty="0" smtClean="0">
                <a:latin typeface="Times New Roman" pitchFamily="18" charset="0"/>
                <a:cs typeface="Times New Roman" pitchFamily="18" charset="0"/>
              </a:rPr>
              <a:t>мнение</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-Вывод</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fontScale="90000"/>
          </a:bodyPr>
          <a:lstStyle/>
          <a:p>
            <a:r>
              <a:rPr lang="ru-RU" sz="2400" b="1" dirty="0" smtClean="0">
                <a:latin typeface="Times New Roman" pitchFamily="18" charset="0"/>
                <a:cs typeface="Times New Roman" pitchFamily="18" charset="0"/>
              </a:rPr>
              <a:t>Критерии оценивания сочинения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1. Содержание сочинения: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формулировка проблем исходного текста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комментарии, сформулированные в проблеме</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отражение позиции автора (хорошо частичное цитирование)</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изложение собственного мнения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2. Речевое оформление: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последовательность изложения, логическая связанность</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точность и выразительность речи (разнообразие грамматических форм)</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3. Грамотность:</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орфографические ошибки</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пунктуационные нормы</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языковые нормы</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речевые ошибки</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соблюдение этических норм</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соблюдение фактологической точности</a:t>
            </a:r>
            <a:r>
              <a:rPr lang="ru-RU" sz="2400" dirty="0" smtClean="0"/>
              <a:t/>
            </a:r>
            <a:br>
              <a:rPr lang="ru-RU" sz="2400" dirty="0" smtClean="0"/>
            </a:br>
            <a:endParaRPr lang="ru-RU"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fontScale="90000"/>
          </a:bodyPr>
          <a:lstStyle/>
          <a:p>
            <a:pPr>
              <a:lnSpc>
                <a:spcPct val="150000"/>
              </a:lnSpc>
            </a:pPr>
            <a:r>
              <a:rPr lang="ru-RU" sz="1800" b="1" dirty="0" smtClean="0">
                <a:latin typeface="Times New Roman" pitchFamily="18" charset="0"/>
                <a:cs typeface="Times New Roman" pitchFamily="18" charset="0"/>
              </a:rPr>
              <a:t>Возможные варианты вступительной части</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1. </a:t>
            </a:r>
            <a:r>
              <a:rPr lang="ru-RU" sz="1800" b="1" i="1" dirty="0" smtClean="0">
                <a:latin typeface="Times New Roman" pitchFamily="18" charset="0"/>
                <a:cs typeface="Times New Roman" pitchFamily="18" charset="0"/>
              </a:rPr>
              <a:t>Вопросно-ответное единство </a:t>
            </a:r>
            <a:r>
              <a:rPr lang="ru-RU" sz="1800" i="1" dirty="0" smtClean="0">
                <a:latin typeface="Times New Roman" pitchFamily="18" charset="0"/>
                <a:cs typeface="Times New Roman" pitchFamily="18" charset="0"/>
              </a:rPr>
              <a:t>(элементы диалога)</a:t>
            </a:r>
            <a:br>
              <a:rPr lang="ru-RU" sz="1800" i="1"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Кто в школе не читал знаменитый роман-эпопею Л.Н. Толстого «Война и мир»? Безусловно, пусть даже и фрагментарно, но каждый из нас прикоснулся к великому творению.</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2. </a:t>
            </a:r>
            <a:r>
              <a:rPr lang="ru-RU" sz="1800" b="1" i="1" dirty="0" smtClean="0">
                <a:latin typeface="Times New Roman" pitchFamily="18" charset="0"/>
                <a:cs typeface="Times New Roman" pitchFamily="18" charset="0"/>
              </a:rPr>
              <a:t>Цепочка вопросительных предложений</a:t>
            </a:r>
            <a:r>
              <a:rPr lang="ru-RU" sz="1800" i="1"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Что такое молодость? Почему нельзя недооценивать этот период нашей жизни? Над этим размышляешь, читая текст академика Лихачева.</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3. </a:t>
            </a:r>
            <a:r>
              <a:rPr lang="ru-RU" sz="1800" b="1" i="1" dirty="0" smtClean="0">
                <a:latin typeface="Times New Roman" pitchFamily="18" charset="0"/>
                <a:cs typeface="Times New Roman" pitchFamily="18" charset="0"/>
              </a:rPr>
              <a:t>Назывное предложение, которое содержит базовое понятие текста.</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Молодость… Лучшая пора человеческой жизни. О роли молодости в нравственном формировании личности размышляет Дмитрий Сергеевич Лихачев.</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i="1" dirty="0" smtClean="0">
                <a:latin typeface="Times New Roman" pitchFamily="18" charset="0"/>
                <a:cs typeface="Times New Roman" pitchFamily="18" charset="0"/>
              </a:rPr>
              <a:t>4. Риторический вопрос.</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Кто из нас не знает поговорку: "Береги честь смолоду"? По-своему интерпретирует ее значение Дмитрий Лихачев, рассуждая о роли детских и юношеских лет в создании репутации человека.</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i="1" dirty="0" smtClean="0">
                <a:latin typeface="Times New Roman" pitchFamily="18" charset="0"/>
                <a:cs typeface="Times New Roman" pitchFamily="18" charset="0"/>
              </a:rPr>
              <a:t>5. Цитата в качестве зачина.</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i="1" dirty="0" smtClean="0">
                <a:latin typeface="Times New Roman" pitchFamily="18" charset="0"/>
                <a:cs typeface="Times New Roman" pitchFamily="18" charset="0"/>
              </a:rPr>
              <a:t>"Храните молодость до глубокой старости", - пишет академик Лихачев в своем тексте.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136904" cy="5539978"/>
          </a:xfrm>
          <a:prstGeom prst="rect">
            <a:avLst/>
          </a:prstGeom>
        </p:spPr>
        <p:txBody>
          <a:bodyPr wrap="square">
            <a:spAutoFit/>
          </a:bodyPr>
          <a:lstStyle/>
          <a:p>
            <a:pPr algn="ctr">
              <a:defRPr/>
            </a:pPr>
            <a:r>
              <a:rPr lang="ru-RU" sz="2400" b="1" i="1" dirty="0" smtClean="0">
                <a:latin typeface="Times New Roman" pitchFamily="18" charset="0"/>
                <a:cs typeface="Times New Roman" pitchFamily="18" charset="0"/>
              </a:rPr>
              <a:t>Разрешающие правила</a:t>
            </a:r>
          </a:p>
          <a:p>
            <a:pPr>
              <a:defRPr/>
            </a:pPr>
            <a:r>
              <a:rPr lang="ru-RU" sz="2400" b="1" i="1" dirty="0" smtClean="0">
                <a:latin typeface="Times New Roman" pitchFamily="18" charset="0"/>
                <a:cs typeface="Times New Roman" pitchFamily="18" charset="0"/>
              </a:rPr>
              <a:t>Первое</a:t>
            </a:r>
            <a:r>
              <a:rPr lang="ru-RU" sz="2400" dirty="0" smtClean="0">
                <a:latin typeface="Times New Roman" pitchFamily="18" charset="0"/>
                <a:cs typeface="Times New Roman" pitchFamily="18" charset="0"/>
              </a:rPr>
              <a:t> из них гласит:</a:t>
            </a:r>
          </a:p>
          <a:p>
            <a:pPr>
              <a:defRPr/>
            </a:pPr>
            <a:r>
              <a:rPr lang="ru-RU" sz="2400" dirty="0" smtClean="0">
                <a:latin typeface="Times New Roman" pitchFamily="18" charset="0"/>
                <a:cs typeface="Times New Roman" pitchFamily="18" charset="0"/>
              </a:rPr>
              <a:t>Сочинение – дело личное. Надо писать не то, что положено, что и так всем известно, а только то, что ты сам чувствуешь и думаешь. </a:t>
            </a:r>
          </a:p>
          <a:p>
            <a:pPr>
              <a:defRPr/>
            </a:pPr>
            <a:r>
              <a:rPr lang="ru-RU" sz="2400" b="1" i="1" dirty="0" smtClean="0">
                <a:latin typeface="Times New Roman" pitchFamily="18" charset="0"/>
                <a:cs typeface="Times New Roman" pitchFamily="18" charset="0"/>
              </a:rPr>
              <a:t>Второе</a:t>
            </a:r>
            <a:r>
              <a:rPr lang="ru-RU" sz="2400" dirty="0" smtClean="0">
                <a:latin typeface="Times New Roman" pitchFamily="18" charset="0"/>
                <a:cs typeface="Times New Roman" pitchFamily="18" charset="0"/>
              </a:rPr>
              <a:t> напоминает:</a:t>
            </a:r>
          </a:p>
          <a:p>
            <a:pPr>
              <a:defRPr/>
            </a:pPr>
            <a:r>
              <a:rPr lang="ru-RU" sz="2400" dirty="0" smtClean="0">
                <a:latin typeface="Times New Roman" pitchFamily="18" charset="0"/>
                <a:cs typeface="Times New Roman" pitchFamily="18" charset="0"/>
              </a:rPr>
              <a:t>Сочинение – дело направленное. Нельзя написать сочинение, не обращённое ни к кому; надо мысленно представить своего адресата-читателя (даже, если это ты сам) и начать с ним диалог – согласие или спор.</a:t>
            </a:r>
          </a:p>
          <a:p>
            <a:pPr>
              <a:defRPr/>
            </a:pPr>
            <a:r>
              <a:rPr lang="ru-RU" sz="2400" b="1" i="1" dirty="0" smtClean="0">
                <a:latin typeface="Times New Roman" pitchFamily="18" charset="0"/>
                <a:cs typeface="Times New Roman" pitchFamily="18" charset="0"/>
              </a:rPr>
              <a:t>Третье</a:t>
            </a:r>
            <a:r>
              <a:rPr lang="ru-RU" sz="2400" dirty="0" smtClean="0">
                <a:latin typeface="Times New Roman" pitchFamily="18" charset="0"/>
                <a:cs typeface="Times New Roman" pitchFamily="18" charset="0"/>
              </a:rPr>
              <a:t> обнадёживает:</a:t>
            </a:r>
          </a:p>
          <a:p>
            <a:pPr>
              <a:defRPr/>
            </a:pPr>
            <a:r>
              <a:rPr lang="ru-RU" sz="2400" dirty="0" smtClean="0">
                <a:latin typeface="Times New Roman" pitchFamily="18" charset="0"/>
                <a:cs typeface="Times New Roman" pitchFamily="18" charset="0"/>
              </a:rPr>
              <a:t>Сочинение – дело выполнимое. Даже, если ты много не читал, всё равно есть что-то, что ты читал, знаешь, помнишь, и на это можно опереться.</a:t>
            </a:r>
          </a:p>
          <a:p>
            <a:pPr>
              <a:buFont typeface="Times New Roman" pitchFamily="18" charset="0"/>
              <a:buAutoNum type="arabicPeriod"/>
              <a:defRPr/>
            </a:pPr>
            <a:endParaRPr lang="ru-RU" altLang="ru-R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a:bodyPr>
          <a:lstStyle/>
          <a:p>
            <a:r>
              <a:rPr lang="ru-RU" sz="2800" b="1" i="1" dirty="0" smtClean="0">
                <a:latin typeface="Times New Roman" pitchFamily="18" charset="0"/>
                <a:cs typeface="Times New Roman" pitchFamily="18" charset="0"/>
              </a:rPr>
              <a:t>Запрещающие правила</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Нельзя</a:t>
            </a:r>
            <a:r>
              <a:rPr lang="ru-RU" sz="2800" dirty="0" smtClean="0">
                <a:latin typeface="Times New Roman" pitchFamily="18" charset="0"/>
                <a:cs typeface="Times New Roman" pitchFamily="18" charset="0"/>
              </a:rPr>
              <a:t> имитировать чувства, бездумно повторять чужие мысли. Если тебе понравилась чья-то мысль, то потрудись объяснить, прежде всего, самому себе – почему она тебе понравилась, с чем ты согласен. Если не согласен с нею – тебе опять же придётся потрудиться, аргументируя свою точку зрения.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Нельзя</a:t>
            </a:r>
            <a:r>
              <a:rPr lang="ru-RU" sz="2800" dirty="0" smtClean="0">
                <a:latin typeface="Times New Roman" pitchFamily="18" charset="0"/>
                <a:cs typeface="Times New Roman" pitchFamily="18" charset="0"/>
              </a:rPr>
              <a:t> писать о том, чего не знаешь, рассуждать о том, чего не понимаешь.</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a:t>
            </a:r>
            <a:r>
              <a:rPr lang="ru-RU" sz="2800" b="1" i="1" dirty="0" smtClean="0">
                <a:latin typeface="Times New Roman" pitchFamily="18" charset="0"/>
                <a:cs typeface="Times New Roman" pitchFamily="18" charset="0"/>
              </a:rPr>
              <a:t>Нельзя</a:t>
            </a:r>
            <a:r>
              <a:rPr lang="ru-RU" sz="2800" dirty="0" smtClean="0">
                <a:latin typeface="Times New Roman" pitchFamily="18" charset="0"/>
                <a:cs typeface="Times New Roman" pitchFamily="18" charset="0"/>
              </a:rPr>
              <a:t> излагать отвлечённые идеи, не подкрепленные примерами, доказательствами.</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r>
              <a:rPr lang="ru-RU" sz="2000" b="1" dirty="0" smtClean="0">
                <a:latin typeface="Times New Roman" pitchFamily="18" charset="0"/>
                <a:cs typeface="Times New Roman" pitchFamily="18" charset="0"/>
              </a:rPr>
              <a:t>Выявление проблемы </a:t>
            </a:r>
            <a:r>
              <a:rPr lang="ru-RU" sz="2000" dirty="0" smtClean="0">
                <a:latin typeface="Times New Roman" pitchFamily="18" charset="0"/>
                <a:cs typeface="Times New Roman" pitchFamily="18" charset="0"/>
              </a:rPr>
              <a:t>– процесс обобщения (за частными «иллюстрациями» скрывается общий вопрос, который </a:t>
            </a:r>
            <a:r>
              <a:rPr lang="ru-RU" sz="2000" b="1" dirty="0" smtClean="0">
                <a:latin typeface="Times New Roman" pitchFamily="18" charset="0"/>
                <a:cs typeface="Times New Roman" pitchFamily="18" charset="0"/>
              </a:rPr>
              <a:t>волнует большинство</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Типы проблем</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философские</a:t>
            </a:r>
            <a:r>
              <a:rPr lang="ru-RU" sz="2000" dirty="0" smtClean="0">
                <a:latin typeface="Times New Roman" pitchFamily="18" charset="0"/>
                <a:cs typeface="Times New Roman" pitchFamily="18" charset="0"/>
              </a:rPr>
              <a:t> (смысл жизни, познание и самопознание, свобода и ответственность, человек и история, человек и культура)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социальные</a:t>
            </a:r>
            <a:r>
              <a:rPr lang="ru-RU" sz="2000" dirty="0" smtClean="0">
                <a:latin typeface="Times New Roman" pitchFamily="18" charset="0"/>
                <a:cs typeface="Times New Roman" pitchFamily="18" charset="0"/>
              </a:rPr>
              <a:t> (социальная справедливость/несправедливость, создание правового государства, соблюдение прав человека, прогресс и общество, наука и общество)</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политические</a:t>
            </a:r>
            <a:r>
              <a:rPr lang="ru-RU" sz="2000" dirty="0" smtClean="0">
                <a:latin typeface="Times New Roman" pitchFamily="18" charset="0"/>
                <a:cs typeface="Times New Roman" pitchFamily="18" charset="0"/>
              </a:rPr>
              <a:t> (политика в жизни общества, гражданское общество, демократия, международные конфликты, разоружение, национализм)</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нравственные (эгоизм и гуманизм, доброта и жестокость, духовность и бездуховность, честь и бесчестье, дружба, любовь, конфликт поколений)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экологические</a:t>
            </a:r>
            <a:r>
              <a:rPr lang="ru-RU" sz="2000" dirty="0" smtClean="0">
                <a:latin typeface="Times New Roman" pitchFamily="18" charset="0"/>
                <a:cs typeface="Times New Roman" pitchFamily="18" charset="0"/>
              </a:rPr>
              <a:t> (в том числе экология культуры и языка)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эстетические</a:t>
            </a:r>
            <a:r>
              <a:rPr lang="ru-RU" sz="2000" dirty="0" smtClean="0">
                <a:latin typeface="Times New Roman" pitchFamily="18" charset="0"/>
                <a:cs typeface="Times New Roman" pitchFamily="18" charset="0"/>
              </a:rPr>
              <a:t> (восприятие искусства, духовность, чтение и роль книги в жизни человека, СМИ и их влияние)</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58618"/>
          </a:xfrm>
        </p:spPr>
        <p:txBody>
          <a:bodyPr>
            <a:normAutofit/>
          </a:bodyPr>
          <a:lstStyle/>
          <a:p>
            <a:pPr>
              <a:lnSpc>
                <a:spcPct val="150000"/>
              </a:lnSpc>
            </a:pPr>
            <a:r>
              <a:rPr lang="ru-RU" sz="2000" b="1" dirty="0" smtClean="0">
                <a:latin typeface="Times New Roman" pitchFamily="18" charset="0"/>
                <a:cs typeface="Times New Roman" pitchFamily="18" charset="0"/>
              </a:rPr>
              <a:t>Алгоритм выявления проблемы</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 Проанализировать поступки, отношения, речь героев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Определите, какие положительные или отрицательные человеческие качества проявляются в этих поступках, отношениях</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 Определите, какие абстрактные существительные называют соответствующие человеческие качества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4. Сформулируйте проблему, используя выявленные ключевые слова</a:t>
            </a:r>
            <a:endParaRPr lang="ru-RU"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94522"/>
          </a:xfrm>
        </p:spPr>
        <p:txBody>
          <a:bodyPr>
            <a:noAutofit/>
          </a:bodyPr>
          <a:lstStyle/>
          <a:p>
            <a:r>
              <a:rPr lang="ru-RU" sz="2800" dirty="0" smtClean="0">
                <a:latin typeface="Times New Roman" pitchFamily="18" charset="0"/>
                <a:cs typeface="Times New Roman" pitchFamily="18" charset="0"/>
              </a:rPr>
              <a:t>Можно идти </a:t>
            </a:r>
            <a:r>
              <a:rPr lang="ru-RU" sz="2800" b="1" dirty="0" smtClean="0">
                <a:latin typeface="Times New Roman" pitchFamily="18" charset="0"/>
                <a:cs typeface="Times New Roman" pitchFamily="18" charset="0"/>
              </a:rPr>
              <a:t>от позиции автора </a:t>
            </a:r>
            <a:r>
              <a:rPr lang="ru-RU" sz="2800" dirty="0" smtClean="0">
                <a:latin typeface="Times New Roman" pitchFamily="18" charset="0"/>
                <a:cs typeface="Times New Roman" pitchFamily="18" charset="0"/>
              </a:rPr>
              <a:t>(основная мысль текста) к проблеме!</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1.</a:t>
            </a:r>
            <a:r>
              <a:rPr lang="ru-RU" sz="2800" b="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Выявить основную мысль (что хочет сказать автор читателю)</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2. Записать ответ в виде законченного предложения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3. Определить, на какой вопрос отвечает это предложение</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4. Записать этот вопрос, который и является проблемой текста</a:t>
            </a:r>
            <a:endParaRPr lang="ru-RU" sz="28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386610"/>
          </a:xfrm>
        </p:spPr>
        <p:txBody>
          <a:bodyPr>
            <a:normAutofit/>
          </a:bodyPr>
          <a:lstStyle/>
          <a:p>
            <a:r>
              <a:rPr lang="ru-RU" sz="2800" dirty="0" smtClean="0">
                <a:latin typeface="Times New Roman" pitchFamily="18" charset="0"/>
                <a:cs typeface="Times New Roman" pitchFamily="18" charset="0"/>
              </a:rPr>
              <a:t>Выбор одной проблемы из нескольких</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Какая проблема находится в центре внимания автора?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К какой проблеме вам проще подобрать весомые аргументы?</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Избегайте предложений с несколькими существительными в родительном падеже: </a:t>
            </a:r>
            <a:r>
              <a:rPr lang="ru-RU" sz="2000" i="1" dirty="0" smtClean="0">
                <a:latin typeface="Times New Roman" pitchFamily="18" charset="0"/>
                <a:cs typeface="Times New Roman" pitchFamily="18" charset="0"/>
              </a:rPr>
              <a:t>В тексте поднимается </a:t>
            </a:r>
            <a:r>
              <a:rPr lang="ru-RU" sz="2000" b="1" i="1" dirty="0" smtClean="0">
                <a:latin typeface="Times New Roman" pitchFamily="18" charset="0"/>
                <a:cs typeface="Times New Roman" pitchFamily="18" charset="0"/>
              </a:rPr>
              <a:t>проблема донесения смысла </a:t>
            </a:r>
            <a:r>
              <a:rPr lang="ru-RU" sz="2000" i="1" dirty="0" smtClean="0">
                <a:latin typeface="Times New Roman" pitchFamily="18" charset="0"/>
                <a:cs typeface="Times New Roman" pitchFamily="18" charset="0"/>
              </a:rPr>
              <a:t>публичного </a:t>
            </a:r>
            <a:r>
              <a:rPr lang="ru-RU" sz="2000" b="1" i="1" dirty="0" smtClean="0">
                <a:latin typeface="Times New Roman" pitchFamily="18" charset="0"/>
                <a:cs typeface="Times New Roman" pitchFamily="18" charset="0"/>
              </a:rPr>
              <a:t>выступления</a:t>
            </a:r>
            <a:r>
              <a:rPr lang="ru-RU" sz="2000" i="1" dirty="0" smtClean="0">
                <a:latin typeface="Times New Roman" pitchFamily="18" charset="0"/>
                <a:cs typeface="Times New Roman" pitchFamily="18" charset="0"/>
              </a:rPr>
              <a:t> до слушателей. </a:t>
            </a:r>
            <a:r>
              <a:rPr lang="ru-RU" sz="2000" dirty="0" smtClean="0">
                <a:latin typeface="Times New Roman" pitchFamily="18" charset="0"/>
                <a:cs typeface="Times New Roman" pitchFamily="18" charset="0"/>
              </a:rPr>
              <a:t>Лучше</a:t>
            </a:r>
            <a:r>
              <a:rPr lang="ru-RU" sz="2000" i="1" dirty="0" smtClean="0">
                <a:latin typeface="Times New Roman" pitchFamily="18" charset="0"/>
                <a:cs typeface="Times New Roman" pitchFamily="18" charset="0"/>
              </a:rPr>
              <a:t>: Как </a:t>
            </a:r>
            <a:r>
              <a:rPr lang="ru-RU" sz="2000" b="1" i="1" dirty="0" smtClean="0">
                <a:latin typeface="Times New Roman" pitchFamily="18" charset="0"/>
                <a:cs typeface="Times New Roman" pitchFamily="18" charset="0"/>
              </a:rPr>
              <a:t>донести </a:t>
            </a:r>
            <a:r>
              <a:rPr lang="ru-RU" sz="2000" i="1" dirty="0" smtClean="0">
                <a:latin typeface="Times New Roman" pitchFamily="18" charset="0"/>
                <a:cs typeface="Times New Roman" pitchFamily="18" charset="0"/>
              </a:rPr>
              <a:t>смысл публичного выступления до слушателей?</a:t>
            </a:r>
            <a:endParaRPr lang="ru-RU" sz="2000" i="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pPr>
              <a:lnSpc>
                <a:spcPct val="150000"/>
              </a:lnSpc>
            </a:pPr>
            <a:r>
              <a:rPr lang="ru-RU" sz="2000" b="1" dirty="0" smtClean="0">
                <a:latin typeface="Times New Roman" pitchFamily="18" charset="0"/>
                <a:cs typeface="Times New Roman" pitchFamily="18" charset="0"/>
              </a:rPr>
              <a:t>Как сформулировать проблему?</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сформулировать самостоятельно </a:t>
            </a:r>
            <a:r>
              <a:rPr lang="ru-RU" sz="2000" dirty="0" smtClean="0">
                <a:latin typeface="Times New Roman" pitchFamily="18" charset="0"/>
                <a:cs typeface="Times New Roman" pitchFamily="18" charset="0"/>
              </a:rPr>
              <a:t>(своими словами): проблема + существительное (словосочетание) в родительном падеже </a:t>
            </a:r>
            <a:r>
              <a:rPr lang="ru-RU" sz="2000" i="1" dirty="0" smtClean="0">
                <a:latin typeface="Times New Roman" pitchFamily="18" charset="0"/>
                <a:cs typeface="Times New Roman" pitchFamily="18" charset="0"/>
              </a:rPr>
              <a:t>(В центре внимания автора проблема совести, (или проблема «отцов и детей», или проблема духовного совершенствования)</a:t>
            </a:r>
            <a:r>
              <a:rPr lang="ru-RU" sz="2000" dirty="0" smtClean="0">
                <a:latin typeface="Times New Roman" pitchFamily="18" charset="0"/>
                <a:cs typeface="Times New Roman" pitchFamily="18" charset="0"/>
              </a:rPr>
              <a:t>; в виде вопросительных предложений (</a:t>
            </a:r>
            <a:r>
              <a:rPr lang="ru-RU" sz="2000" i="1" dirty="0" smtClean="0">
                <a:latin typeface="Times New Roman" pitchFamily="18" charset="0"/>
                <a:cs typeface="Times New Roman" pitchFamily="18" charset="0"/>
              </a:rPr>
              <a:t>Может ли личность повлиять на ход истории? Об этом размышляет Л.Н. Толстой</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процитировать</a:t>
            </a:r>
            <a:r>
              <a:rPr lang="ru-RU" sz="2000" dirty="0" smtClean="0">
                <a:latin typeface="Times New Roman" pitchFamily="18" charset="0"/>
                <a:cs typeface="Times New Roman" pitchFamily="18" charset="0"/>
              </a:rPr>
              <a:t> («Почему телевизор вытесняет сейчас книгу?» – таким вопросом начинает свой текст Д.С. Лихачёв.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указать номера предложений из текста </a:t>
            </a:r>
            <a:r>
              <a:rPr lang="ru-RU" sz="2000" dirty="0" smtClean="0">
                <a:latin typeface="Times New Roman" pitchFamily="18" charset="0"/>
                <a:cs typeface="Times New Roman" pitchFamily="18" charset="0"/>
              </a:rPr>
              <a:t>(в случае, если в тексте можно найти авторскую формулировку проблемы)</a:t>
            </a:r>
            <a:endParaRPr lang="ru-RU"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02634"/>
          </a:xfrm>
        </p:spPr>
        <p:txBody>
          <a:bodyPr>
            <a:normAutofit/>
          </a:bodyPr>
          <a:lstStyle/>
          <a:p>
            <a:r>
              <a:rPr lang="ru-RU" sz="2400" dirty="0" smtClean="0">
                <a:latin typeface="Times New Roman" pitchFamily="18" charset="0"/>
                <a:cs typeface="Times New Roman" pitchFamily="18" charset="0"/>
              </a:rPr>
              <a:t>Проблема (какая?) </a:t>
            </a:r>
            <a:r>
              <a:rPr lang="ru-RU" sz="2400" i="1" dirty="0" smtClean="0">
                <a:latin typeface="Times New Roman" pitchFamily="18" charset="0"/>
                <a:cs typeface="Times New Roman" pitchFamily="18" charset="0"/>
              </a:rPr>
              <a:t>сложная, важная, серьёзная, глубокая, актуальная, злободневная, острая, нерешённая...</a:t>
            </a:r>
            <a:br>
              <a:rPr lang="ru-RU" sz="2400" i="1"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Проблема (чего?) </a:t>
            </a:r>
            <a:r>
              <a:rPr lang="ru-RU" sz="2400" i="1" dirty="0" smtClean="0">
                <a:latin typeface="Times New Roman" pitchFamily="18" charset="0"/>
                <a:cs typeface="Times New Roman" pitchFamily="18" charset="0"/>
              </a:rPr>
              <a:t>мужества, благородства, образования, сохранения родного языка… </a:t>
            </a:r>
            <a:r>
              <a:rPr lang="ru-RU" sz="2400" b="1" i="1" dirty="0" smtClean="0">
                <a:latin typeface="Times New Roman" pitchFamily="18" charset="0"/>
                <a:cs typeface="Times New Roman" pitchFamily="18" charset="0"/>
              </a:rPr>
              <a:t>Но</a:t>
            </a:r>
            <a:r>
              <a:rPr lang="ru-RU" sz="2400" i="1" dirty="0" smtClean="0">
                <a:latin typeface="Times New Roman" pitchFamily="18" charset="0"/>
                <a:cs typeface="Times New Roman" pitchFamily="18" charset="0"/>
              </a:rPr>
              <a:t>: проблема (чего?) смысла жизни, вопрос (о чём?) о смысле жизни</a:t>
            </a:r>
            <a:br>
              <a:rPr lang="ru-RU" sz="2400"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
            </a:r>
            <a:br>
              <a:rPr lang="ru-RU" sz="2400" i="1"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Клише</a:t>
            </a:r>
            <a:r>
              <a:rPr lang="ru-RU" sz="2400" i="1" dirty="0" smtClean="0">
                <a:latin typeface="Times New Roman" pitchFamily="18" charset="0"/>
                <a:cs typeface="Times New Roman" pitchFamily="18" charset="0"/>
              </a:rPr>
              <a:t/>
            </a:r>
            <a:br>
              <a:rPr lang="ru-RU" sz="2400"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 Прочитав текст, я задумался над вопросом: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Автор предлагает читателю задуматься над вопросом: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 - над этой проблемой размышляет в своем тексте автор.</a:t>
            </a:r>
            <a:br>
              <a:rPr lang="ru-RU" sz="2400"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Предложенный для анализа текст Даниила </a:t>
            </a:r>
            <a:r>
              <a:rPr lang="ru-RU" sz="2400" i="1" dirty="0" err="1" smtClean="0">
                <a:latin typeface="Times New Roman" pitchFamily="18" charset="0"/>
                <a:cs typeface="Times New Roman" pitchFamily="18" charset="0"/>
              </a:rPr>
              <a:t>Гранина</a:t>
            </a:r>
            <a:r>
              <a:rPr lang="ru-RU" sz="2400" i="1" dirty="0" smtClean="0">
                <a:latin typeface="Times New Roman" pitchFamily="18" charset="0"/>
                <a:cs typeface="Times New Roman" pitchFamily="18" charset="0"/>
              </a:rPr>
              <a:t> посвящён проблеме…</a:t>
            </a:r>
            <a:r>
              <a:rPr lang="ru-RU" sz="2400" dirty="0" smtClean="0"/>
              <a:t/>
            </a:r>
            <a:br>
              <a:rPr lang="ru-RU" sz="2400" dirty="0" smtClean="0"/>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334</Words>
  <Application>Microsoft Office PowerPoint</Application>
  <PresentationFormat>Экран (4:3)</PresentationFormat>
  <Paragraphs>42</Paragraphs>
  <Slides>18</Slides>
  <Notes>18</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Сочинение на ЕГЭ</vt:lpstr>
      <vt:lpstr>Слайд 2</vt:lpstr>
      <vt:lpstr>Запрещающие правила - Нельзя имитировать чувства, бездумно повторять чужие мысли. Если тебе понравилась чья-то мысль, то потрудись объяснить, прежде всего, самому себе – почему она тебе понравилась, с чем ты согласен. Если не согласен с нею – тебе опять же придётся потрудиться, аргументируя свою точку зрения.   - Нельзя писать о том, чего не знаешь, рассуждать о том, чего не понимаешь.  -Нельзя излагать отвлечённые идеи, не подкрепленные примерами, доказательствами. </vt:lpstr>
      <vt:lpstr>Выявление проблемы – процесс обобщения (за частными «иллюстрациями» скрывается общий вопрос, который волнует большинство)  Типы проблем - философские (смысл жизни, познание и самопознание, свобода и ответственность, человек и история, человек и культура) - социальные (социальная справедливость/несправедливость, создание правового государства, соблюдение прав человека, прогресс и общество, наука и общество) - политические (политика в жизни общества, гражданское общество, демократия, международные конфликты, разоружение, национализм) - нравственные (эгоизм и гуманизм, доброта и жестокость, духовность и бездуховность, честь и бесчестье, дружба, любовь, конфликт поколений) - экологические (в том числе экология культуры и языка) - эстетические (восприятие искусства, духовность, чтение и роль книги в жизни человека, СМИ и их влияние)  </vt:lpstr>
      <vt:lpstr>Алгоритм выявления проблемы 1. Проанализировать поступки, отношения, речь героев 2. Определите, какие положительные или отрицательные человеческие качества проявляются в этих поступках, отношениях 3. Определите, какие абстрактные существительные называют соответствующие человеческие качества 4. Сформулируйте проблему, используя выявленные ключевые слова</vt:lpstr>
      <vt:lpstr>Можно идти от позиции автора (основная мысль текста) к проблеме!   1. Выявить основную мысль (что хочет сказать автор читателю) 2. Записать ответ в виде законченного предложения 3. Определить, на какой вопрос отвечает это предложение 4. Записать этот вопрос, который и является проблемой текста</vt:lpstr>
      <vt:lpstr>Выбор одной проблемы из нескольких  - Какая проблема находится в центре внимания автора? - К какой проблеме вам проще подобрать весомые аргументы?  (Избегайте предложений с несколькими существительными в родительном падеже: В тексте поднимается проблема донесения смысла публичного выступления до слушателей. Лучше: Как донести смысл публичного выступления до слушателей?</vt:lpstr>
      <vt:lpstr>Как сформулировать проблему? - сформулировать самостоятельно (своими словами): проблема + существительное (словосочетание) в родительном падеже (В центре внимания автора проблема совести, (или проблема «отцов и детей», или проблема духовного совершенствования); в виде вопросительных предложений (Может ли личность повлиять на ход истории? Об этом размышляет Л.Н. Толстой) - процитировать («Почему телевизор вытесняет сейчас книгу?» – таким вопросом начинает свой текст Д.С. Лихачёв. - указать номера предложений из текста (в случае, если в тексте можно найти авторскую формулировку проблемы)</vt:lpstr>
      <vt:lpstr>Проблема (какая?) сложная, важная, серьёзная, глубокая, актуальная, злободневная, острая, нерешённая... Проблема (чего?) мужества, благородства, образования, сохранения родного языка… Но: проблема (чего?) смысла жизни, вопрос (о чём?) о смысле жизни  Клише  Прочитав текст, я задумался над вопросом: … Автор предлагает читателю задуматься над вопросом: … … - над этой проблемой размышляет в своем тексте автор. Предложенный для анализа текст Даниила Гранина посвящён проблеме…  </vt:lpstr>
      <vt:lpstr>Внимание! Предлог по перед фамилией автора означает, что текст приводится в сокращении, с небольшими изменениями. Не следует писать, например: В тексте по Д. Лихачёву… Лучше В тексте Д. Лихачёва… или Д. Лихачёв пишет (размышляет)…  Не забудьте после текста прочитать информацию об авторе, чтобы избежать фактических ошибок и использовать эти сведения в своей работе!</vt:lpstr>
      <vt:lpstr>Комментарий к проблеме (в любом случае должен опираться на прочитанный текст!) Текстуальный (от текста к действительности): - На каких примерах в тексте автор рассматривает проблему? Какими фактами, явлениями, событиями иллюстрирует проблему? - Какие высказывания заслуживают особого мнения? Почему? - На чьи мнения, высказывания ссылается автор? Почему? Концептуальный (от действительности к тексту) - К какому типу проблем принадлежит проблема? Актуальна ли она в наши дни? - Как часто мы сталкиваемся с этой проблемой? - Почему данная проблема привлекла внимание автора? - Какой аспект этой проблемы рассматривается в тексте?</vt:lpstr>
      <vt:lpstr>Автор (что делает?) отмечает, описывает, подчёркивает, останавливается на …, приводит пример того, как …, отмечает важность, считает, цитирует, подтверждает свои мысли цитатами, опирается на мнение, анализирует, рассматривает, сопоставляет, противопоставляет, доказывает, убеждает, приходит к выводу. Проблема вечная; имеет многовековую историю; одна из актуальных проблем нашего времени; каждый из нас не раз сталкивался с этой проблемой.</vt:lpstr>
      <vt:lpstr> Авторская позиция - это ответ на вопрос, поставленный в тексте, итог размышлений, вывод. Что можно сказать о позиции автора - она скрыта или явно выражена? Докажите. ( Позиция автора выражена явно. Опираясь на свой жизненный опыт, приводя примеры из жизни родителей, Лихачев убедительно  говорит о роли периода детства и юношества. "Молодость - это вся жизнь" - вынесено в заглавие.  "Наша жизнь - это и наша старость" - этим утверждением заканчивает текст писатель.)    Клише формулировки авторской позиции: Позиция автора такова: … Автор считает, что … Автор стремится донести до читателя мысль о том, что … Писатель убеждает нас в том, что … </vt:lpstr>
      <vt:lpstr>Средства выражения позиции автора (какие языковые средства помогают автору реализовать свой замысел?)  - слова-маркеры (главное, самое важное, надо, нужно, чрезвычайно важно) - оценочная лексика (положительная или отрицательная) - средства выразительности (например, риторические восклицания) - вводные слова (к сожалению, к несчастью, к счастью, ко всеобщей радости и др.) - побудительные предложения (призывы к читателю) </vt:lpstr>
      <vt:lpstr>Собственное мнение Каково ваше отношение к позиции автора? Обоснуйте его письменно. Не забывайте, что ваши высказывания должны быть корректными и доказательными.  Клише формулировки собственного мнения: Позиция автора представляется мне убедительной, потому что … Автор прав в том, что … Можно поддержать автора в том, что … Авторская позиция мне (близка, вполне понятна) Я полагаю (разделяю мнение, не сомневаюсь) </vt:lpstr>
      <vt:lpstr>Композиция сочинения - Проблема - Комментарий к проблеме Два примера из текста - Позиция автора - Собственное мнение  -Вывод </vt:lpstr>
      <vt:lpstr>Критерии оценивания сочинения  1. Содержание сочинения: - формулировка проблем исходного текста - комментарии, сформулированные в проблеме - отражение позиции автора (хорошо частичное цитирование) - изложение собственного мнения 2. Речевое оформление:  - последовательность изложения, логическая связанность - точность и выразительность речи (разнообразие грамматических форм) 3. Грамотность: - орфографические ошибки - пунктуационные нормы - языковые нормы - речевые ошибки - соблюдение этических норм - соблюдение фактологической точности </vt:lpstr>
      <vt:lpstr>Возможные варианты вступительной части 1. Вопросно-ответное единство (элементы диалога) Кто в школе не читал знаменитый роман-эпопею Л.Н. Толстого «Война и мир»? Безусловно, пусть даже и фрагментарно, но каждый из нас прикоснулся к великому творению. 2. Цепочка вопросительных предложений. Что такое молодость? Почему нельзя недооценивать этот период нашей жизни? Над этим размышляешь, читая текст академика Лихачева. 3. Назывное предложение, которое содержит базовое понятие текста. Молодость… Лучшая пора человеческой жизни. О роли молодости в нравственном формировании личности размышляет Дмитрий Сергеевич Лихачев. 4. Риторический вопрос. Кто из нас не знает поговорку: "Береги честь смолоду"? По-своему интерпретирует ее значение Дмитрий Лихачев, рассуждая о роли детских и юношеских лет в создании репутации человека. 5. Цитата в качестве зачина. "Храните молодость до глубокой старости", - пишет академик Лихачев в своем тексте.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светлана</dc:creator>
  <cp:lastModifiedBy>Пользователь Windows</cp:lastModifiedBy>
  <cp:revision>13</cp:revision>
  <dcterms:created xsi:type="dcterms:W3CDTF">2016-05-29T02:32:56Z</dcterms:created>
  <dcterms:modified xsi:type="dcterms:W3CDTF">2020-04-27T04:11:03Z</dcterms:modified>
</cp:coreProperties>
</file>