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60" r:id="rId4"/>
    <p:sldId id="261" r:id="rId5"/>
    <p:sldId id="262" r:id="rId6"/>
    <p:sldId id="264" r:id="rId7"/>
    <p:sldId id="263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6D80C-E1C1-4FA6-95EE-F0B37C0D85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48C54-C038-42E7-8C12-BE055F90A0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00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EFDF-D71C-4F2A-BDB7-4184FE39B5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8B57-A0CE-4FBB-B124-BA8A1C7C39E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CB546-E0EE-484E-BC12-9239DA819C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18539-D9DE-4CCB-938B-44EBDBB15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1" y="3539865"/>
            <a:ext cx="5114779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/>
              <a:pPr/>
              <a:t>23.05.2013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3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955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134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8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9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9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884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1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043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60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43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22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7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9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EE82A-D8B8-426A-8237-57A0AF3AB5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2199B-CA24-47D0-BDF3-77F6F6F836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196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70" y="1004669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998817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9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9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3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85425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209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6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14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27EE1-4983-402F-8228-9A5916C075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120785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03413-CC85-4877-8858-29C906AB33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439502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A8C2E-1C0E-4FBE-A392-53B441241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21398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DE61E-0969-4FE1-BA01-F66535CCA3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30709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E8DF7-4F77-430E-94A5-BF9C6DFEDC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31487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557C0-1145-40D8-AAEA-D222E4CE8D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63086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1FC64-3F74-4858-A03F-F753A6E96A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284016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B73F9-9ACA-440D-8910-F3753554D3E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1A4FB-35AA-4E50-87F7-DD890385D5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097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8958-122C-43C4-BA44-16E34380C1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58813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2C68A-3DDF-406D-A029-6B3E9EDC8A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993710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AB1AA-4103-4D3D-9EB5-ABD18FE285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38400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C1770-B8CE-46F4-B94B-981A3B8E7F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76932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5766E-483F-49FC-B3F2-AF6FF97F39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D7956-48B0-421C-9C00-54735D8DCE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9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5404-1B2D-4B52-BB49-8ABBA3EA06A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776C0-4B49-483E-B913-67645A224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9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4FBA7-BFFD-4E0C-B0FB-0F835425AB7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CC830-E399-4B6F-B63E-813C6B9919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2C3E3-0ABF-443C-8DDA-118D749C0F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E152D-0F1D-4A05-B9D0-CDAC91EA4F7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8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0E62C-D3E8-49D9-BEF8-E58A24E919A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89BF3-4071-4D42-875D-D068450BF6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2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31A0-EA0F-45A6-AF34-660F8AE80F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DDE9D-2909-4645-B181-B3BE91CF0D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4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SzPct val="95000"/>
              <a:buFont typeface="Wingdings 2" pitchFamily="18" charset="2"/>
              <a:buChar char=""/>
              <a:defRPr/>
            </a:pPr>
            <a:fld id="{832DE157-DDD8-4AC9-A82F-D780C44A1B97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9BBB59"/>
                </a:buClr>
                <a:buSzPct val="95000"/>
                <a:buFont typeface="Wingdings 2" pitchFamily="18" charset="2"/>
                <a:buChar char=""/>
                <a:defRPr/>
              </a:pPr>
              <a:t>23.05.2013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SzPct val="95000"/>
              <a:buFont typeface="Wingdings 2" pitchFamily="18" charset="2"/>
              <a:buChar char=""/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BBB59"/>
              </a:buClr>
              <a:buSzPct val="95000"/>
              <a:buFont typeface="Wingdings 2" pitchFamily="18" charset="2"/>
              <a:buChar char=""/>
              <a:defRPr/>
            </a:pPr>
            <a:fld id="{6DE8D44D-6AA0-4A7F-9431-5BA81EF6E356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9BBB59"/>
                </a:buClr>
                <a:buSzPct val="95000"/>
                <a:buFont typeface="Wingdings 2" pitchFamily="18" charset="2"/>
                <a:buChar char=""/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8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23.05.2013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002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9011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pic>
          <p:nvPicPr>
            <p:cNvPr id="1033" name="Picture 4" descr="slidemaster_med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01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01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FB6C78-DE95-437D-9BA0-AD2622FB840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33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DSC058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7505" y="116632"/>
            <a:ext cx="8928992" cy="66191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1" y="857232"/>
            <a:ext cx="5114779" cy="26432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rot="21369336">
            <a:off x="1246357" y="1708812"/>
            <a:ext cx="67136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rgbClr val="FA8D3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A8D3D">
                    <a:tint val="1000"/>
                  </a:srgbClr>
                </a:solidFill>
                <a:effectLst>
                  <a:glow rad="53100">
                    <a:srgbClr val="FA8D3D">
                      <a:satMod val="180000"/>
                      <a:alpha val="30000"/>
                    </a:srgbClr>
                  </a:glow>
                </a:effectLst>
              </a:rPr>
              <a:t>Последний звонок</a:t>
            </a:r>
            <a:endParaRPr lang="ru-RU" sz="5400" b="1" spc="50" dirty="0">
              <a:ln w="12700" cmpd="sng">
                <a:solidFill>
                  <a:srgbClr val="FA8D3D">
                    <a:satMod val="120000"/>
                    <a:shade val="80000"/>
                  </a:srgbClr>
                </a:solidFill>
                <a:prstDash val="solid"/>
              </a:ln>
              <a:solidFill>
                <a:srgbClr val="FA8D3D">
                  <a:tint val="1000"/>
                </a:srgbClr>
              </a:solidFill>
              <a:effectLst>
                <a:glow rad="53100">
                  <a:srgbClr val="FA8D3D">
                    <a:satMod val="180000"/>
                    <a:alpha val="30000"/>
                  </a:srgbClr>
                </a:glo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3089" y="6137067"/>
            <a:ext cx="1928826" cy="3693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ln>
                  <a:solidFill>
                    <a:srgbClr val="FA8D3D">
                      <a:lumMod val="20000"/>
                      <a:lumOff val="80000"/>
                    </a:srgbClr>
                  </a:solidFill>
                </a:ln>
              </a:rPr>
              <a:t>24 мая 2013</a:t>
            </a:r>
            <a:endParaRPr lang="ru-RU" b="1" dirty="0">
              <a:ln>
                <a:solidFill>
                  <a:srgbClr val="FA8D3D">
                    <a:lumMod val="20000"/>
                    <a:lumOff val="80000"/>
                  </a:srgb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82473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0" y="1600200"/>
            <a:ext cx="6526088" cy="4495800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None/>
              <a:defRPr/>
            </a:pPr>
            <a:r>
              <a:rPr lang="ru-RU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В </a:t>
            </a:r>
            <a:r>
              <a:rPr lang="ru-RU" i="1" dirty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школьной столовой</a:t>
            </a:r>
            <a:r>
              <a:rPr lang="ru-RU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: </a:t>
            </a: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ru-RU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было съедено 9111 </a:t>
            </a:r>
            <a:r>
              <a:rPr lang="ru-RU" i="1" dirty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обедов, 12178 </a:t>
            </a:r>
            <a:r>
              <a:rPr lang="ru-RU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завтраков, 28564 </a:t>
            </a:r>
            <a:r>
              <a:rPr lang="ru-RU" i="1" dirty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пирожка.</a:t>
            </a:r>
          </a:p>
          <a:p>
            <a:pPr marL="0" indent="0" algn="just">
              <a:spcBef>
                <a:spcPct val="0"/>
              </a:spcBef>
              <a:buNone/>
              <a:defRPr/>
            </a:pPr>
            <a:endParaRPr lang="ru-RU" i="1" dirty="0" smtClean="0">
              <a:solidFill>
                <a:srgbClr val="80008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 pitchFamily="18" charset="0"/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ru-RU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Количество </a:t>
            </a:r>
            <a:r>
              <a:rPr lang="ru-RU" i="1" dirty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съеденных чипсов, сухариков и </a:t>
            </a:r>
            <a:r>
              <a:rPr lang="ru-RU" i="1" dirty="0" err="1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чупа-чупсов</a:t>
            </a:r>
            <a:r>
              <a:rPr lang="ru-RU" i="1" dirty="0">
                <a:solidFill>
                  <a:srgbClr val="80008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 измерить невозможно.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0349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Света\Documents\кл.час 24 мая 2013\tablica-mendelee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Классный час</a:t>
            </a:r>
          </a:p>
          <a:p>
            <a:pPr algn="ctr"/>
            <a:r>
              <a:rPr lang="ru-RU" sz="4000" b="1" dirty="0" smtClean="0"/>
              <a:t>Порядковый номер – 9 «А»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49824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а\Documents\кл.час 24 мая 2013\765059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8451">
            <a:off x="5460570" y="1823380"/>
            <a:ext cx="3568045" cy="321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0"/>
            <a:ext cx="5580112" cy="685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Хороший, погожий, конечно,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Нам выдался этот денёк,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У нашего класса сегодня премьера-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Наш первый последний звонок!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Экзамены, школа, учёба-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Мелькают своей чередой,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И вы уходящему году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Махнёте печально рукой.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Стремитесь вы к счастью и верьте: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Прощание – встречи залог.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У нашего класса сегодня премьера-</a:t>
            </a:r>
            <a:b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Наш первый последний звонок!</a:t>
            </a:r>
          </a:p>
        </p:txBody>
      </p:sp>
    </p:spTree>
    <p:extLst>
      <p:ext uri="{BB962C8B-B14F-4D97-AF65-F5344CB8AC3E}">
        <p14:creationId xmlns:p14="http://schemas.microsoft.com/office/powerpoint/2010/main" val="1328245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E:\диск для школы\Акулова Татьяна Иванов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611"/>
            <a:ext cx="3111033" cy="43924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1268760"/>
            <a:ext cx="4896544" cy="4248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У каждого в жизни единственный раз </a:t>
            </a: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Бывает свой первый, свой памятный класс </a:t>
            </a: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.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И первый наставник, ваш первый учитель, </a:t>
            </a: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Он дверь вам открыл в страну первых открытий. </a:t>
            </a:r>
          </a:p>
        </p:txBody>
      </p:sp>
    </p:spTree>
    <p:extLst>
      <p:ext uri="{BB962C8B-B14F-4D97-AF65-F5344CB8AC3E}">
        <p14:creationId xmlns:p14="http://schemas.microsoft.com/office/powerpoint/2010/main" val="35438991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47863" y="188640"/>
            <a:ext cx="5796135" cy="61926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Первый класс - это старт, лишь начало дороги,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  <a:endParaRPr lang="ru-RU" sz="32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>
              <a:lnSpc>
                <a:spcPct val="5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Это к будущим взлетам надежный трамплин,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  <a:endParaRPr lang="ru-RU" sz="32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>
              <a:lnSpc>
                <a:spcPct val="5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Ну а дальше - вперед, от урока к уроку,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  <a:endParaRPr lang="ru-RU" sz="32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>
              <a:lnSpc>
                <a:spcPct val="50000"/>
              </a:lnSpc>
            </a:pP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И последний звонок - старт для новых вершин!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И на этом пути по ступенькам познаний,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В лабиринтах наук, в щедрых россыпях книг,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Словно штурман, по курсу в седом океане 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 </a:t>
            </a:r>
          </a:p>
          <a:p>
            <a:pPr>
              <a:lnSpc>
                <a:spcPct val="50000"/>
              </a:lnSpc>
            </a:pPr>
            <a:r>
              <a:rPr lang="ru-RU" sz="3200" b="1" dirty="0">
                <a:solidFill>
                  <a:schemeClr val="tx2"/>
                </a:solidFill>
                <a:latin typeface="Monotype Corsiva" pitchFamily="66" charset="0"/>
              </a:rPr>
              <a:t>Рядом с вами надежный идет </a:t>
            </a:r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проводник .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3075" name="Picture 3" descr="Шиндина Татьяна Андреевна_85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29112"/>
            <a:ext cx="3347863" cy="491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65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428625" y="620713"/>
            <a:ext cx="8715375" cy="237966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2051" name="Заголовок 3"/>
          <p:cNvSpPr>
            <a:spLocks noGrp="1"/>
          </p:cNvSpPr>
          <p:nvPr>
            <p:ph type="ctrTitle"/>
          </p:nvPr>
        </p:nvSpPr>
        <p:spPr>
          <a:xfrm>
            <a:off x="608013" y="1360488"/>
            <a:ext cx="7851775" cy="1828800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Внимание! Внимание! Торжественное сообщение важнейшего значения</a:t>
            </a:r>
            <a:r>
              <a:rPr lang="ru-RU" sz="3600" dirty="0" smtClean="0">
                <a:solidFill>
                  <a:schemeClr val="bg1"/>
                </a:solidFill>
              </a:rPr>
              <a:t>!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/>
              <a:t> </a:t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3342773"/>
            <a:ext cx="8018462" cy="3381375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" dirty="0" smtClean="0"/>
              <a:t> 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</a:t>
            </a: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Специальная комиссия после продолжительной работы составила следующий статистический отчет: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с целью получения образования выпускникам девятых классов было дано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12632</a:t>
            </a: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урока, за которые получено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127250</a:t>
            </a: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оценок разного калибра</a:t>
            </a:r>
            <a:endParaRPr lang="ru-RU" sz="2800" b="1" i="1" dirty="0" smtClean="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" name="Управляющая кнопка: звук 17">
            <a:hlinkClick r:id="" action="ppaction://noaction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 rot="8788413" flipV="1">
            <a:off x="81756" y="58007"/>
            <a:ext cx="693738" cy="809625"/>
          </a:xfrm>
          <a:prstGeom prst="actionButtonSound">
            <a:avLst/>
          </a:prstGeom>
          <a:solidFill>
            <a:schemeClr val="accent1"/>
          </a:solidFill>
          <a:ln w="42545" algn="ctr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1480341">
            <a:off x="146254" y="2778979"/>
            <a:ext cx="1141413" cy="985837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2317950">
            <a:off x="8111332" y="3200632"/>
            <a:ext cx="962025" cy="914400"/>
          </a:xfrm>
          <a:prstGeom prst="star5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 rot="2573359">
            <a:off x="259759" y="5754660"/>
            <a:ext cx="914400" cy="914400"/>
          </a:xfrm>
          <a:prstGeom prst="star4">
            <a:avLst>
              <a:gd name="adj" fmla="val 125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 rot="3302434">
            <a:off x="7956550" y="5661025"/>
            <a:ext cx="914400" cy="914400"/>
          </a:xfrm>
          <a:prstGeom prst="star4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Sound"/>
          <p:cNvSpPr>
            <a:spLocks noEditPoints="1" noChangeArrowheads="1"/>
          </p:cNvSpPr>
          <p:nvPr/>
        </p:nvSpPr>
        <p:spPr bwMode="auto">
          <a:xfrm rot="1406884" flipV="1">
            <a:off x="8030368" y="53044"/>
            <a:ext cx="766762" cy="865188"/>
          </a:xfrm>
          <a:custGeom>
            <a:avLst/>
            <a:gdLst>
              <a:gd name="T0" fmla="*/ 396303 w 21600"/>
              <a:gd name="T1" fmla="*/ 847523 h 21600"/>
              <a:gd name="T2" fmla="*/ 396303 w 21600"/>
              <a:gd name="T3" fmla="*/ 0 h 21600"/>
              <a:gd name="T4" fmla="*/ 0 w 21600"/>
              <a:gd name="T5" fmla="*/ 432594 h 21600"/>
              <a:gd name="T6" fmla="*/ 766763 w 21600"/>
              <a:gd name="T7" fmla="*/ 432594 h 21600"/>
              <a:gd name="T8" fmla="*/ 0 60000 65536"/>
              <a:gd name="T9" fmla="*/ 0 60000 65536"/>
              <a:gd name="T10" fmla="*/ 0 60000 65536"/>
              <a:gd name="T11" fmla="*/ 0 60000 65536"/>
              <a:gd name="T12" fmla="*/ 761 w 21600"/>
              <a:gd name="T13" fmla="*/ 22454 h 21600"/>
              <a:gd name="T14" fmla="*/ 21069 w 21600"/>
              <a:gd name="T15" fmla="*/ 282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6400864"/>
      </p:ext>
    </p:extLst>
  </p:cSld>
  <p:clrMapOvr>
    <a:masterClrMapping/>
  </p:clrMapOvr>
  <p:transition spd="slow" advTm="2428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j0217698"/>
          <p:cNvPicPr>
            <a:picLocks noChangeAspect="1" noChangeArrowheads="1"/>
          </p:cNvPicPr>
          <p:nvPr/>
        </p:nvPicPr>
        <p:blipFill>
          <a:blip r:embed="rId2">
            <a:lum bright="46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4481">
            <a:off x="2266950" y="-12700"/>
            <a:ext cx="687546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776" y="692696"/>
            <a:ext cx="6408712" cy="5831929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Зафиксировано 2125 ответов «Не знаю» по следующим причинам: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не было расписания – 22%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не было света  - 1%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не было времени – 10%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забыл – 28%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не записано в тетради – 22%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меня в прошлый раз вызывали – 5%</a:t>
            </a: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ru-RU" i="1" dirty="0">
                <a:solidFill>
                  <a:schemeClr val="tx2"/>
                </a:solidFill>
                <a:latin typeface="Monotype Corsiva" pitchFamily="66" charset="0"/>
              </a:rPr>
              <a:t>о</a:t>
            </a:r>
            <a:r>
              <a:rPr lang="ru-RU" i="1" dirty="0" smtClean="0">
                <a:solidFill>
                  <a:schemeClr val="tx2"/>
                </a:solidFill>
                <a:latin typeface="Monotype Corsiva" pitchFamily="66" charset="0"/>
              </a:rPr>
              <a:t>тсутствовал на прошлом уроке – 12%</a:t>
            </a:r>
          </a:p>
          <a:p>
            <a:pPr marL="0" indent="0" algn="just" eaLnBrk="1" hangingPunct="1">
              <a:buNone/>
              <a:defRPr/>
            </a:pPr>
            <a:endParaRPr lang="ru-RU" i="1" dirty="0" smtClean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ru-RU" i="1" dirty="0" smtClean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ru-RU" i="1" dirty="0" smtClean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ru-RU" i="1" dirty="0" smtClean="0">
              <a:solidFill>
                <a:schemeClr val="tx2"/>
              </a:solidFill>
            </a:endParaRPr>
          </a:p>
          <a:p>
            <a:pPr marL="0" indent="0" eaLnBrk="1" hangingPunct="1">
              <a:buNone/>
              <a:defRPr/>
            </a:pPr>
            <a:endParaRPr lang="ru-RU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9920269"/>
      </p:ext>
    </p:extLst>
  </p:cSld>
  <p:clrMapOvr>
    <a:masterClrMapping/>
  </p:clrMapOvr>
  <p:transition spd="slow" advTm="11313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В течение 9 лет сделано :                                                                                                         </a:t>
            </a:r>
            <a:r>
              <a:rPr lang="ru-RU" dirty="0" smtClean="0">
                <a:solidFill>
                  <a:srgbClr val="C0504D"/>
                </a:solidFill>
                <a:latin typeface="Arial" charset="0"/>
                <a:cs typeface="Times New Roman" pitchFamily="18" charset="0"/>
              </a:rPr>
              <a:t>325862</a:t>
            </a: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 подсказки   и </a:t>
            </a:r>
            <a:r>
              <a:rPr lang="ru-RU" dirty="0" smtClean="0">
                <a:solidFill>
                  <a:srgbClr val="C0504D"/>
                </a:solidFill>
                <a:latin typeface="Arial" charset="0"/>
                <a:cs typeface="Times New Roman" pitchFamily="18" charset="0"/>
              </a:rPr>
              <a:t>158624</a:t>
            </a: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 шпаргалки. 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dirty="0">
              <a:solidFill>
                <a:srgbClr val="0000FF"/>
              </a:solidFill>
              <a:latin typeface="Arial" charset="0"/>
              <a:cs typeface="Times New Roman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Списано контрольных – </a:t>
            </a:r>
            <a:r>
              <a:rPr lang="ru-RU" dirty="0" smtClean="0">
                <a:solidFill>
                  <a:srgbClr val="C0504D"/>
                </a:solidFill>
                <a:latin typeface="Arial" charset="0"/>
                <a:cs typeface="Times New Roman" pitchFamily="18" charset="0"/>
              </a:rPr>
              <a:t>386,</a:t>
            </a: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из них частично -</a:t>
            </a:r>
            <a:r>
              <a:rPr lang="ru-RU" dirty="0" smtClean="0">
                <a:solidFill>
                  <a:srgbClr val="C0504D"/>
                </a:solidFill>
                <a:latin typeface="Arial" charset="0"/>
                <a:cs typeface="Times New Roman" pitchFamily="18" charset="0"/>
              </a:rPr>
              <a:t>72%,</a:t>
            </a:r>
            <a:r>
              <a:rPr lang="ru-RU" dirty="0" smtClean="0">
                <a:solidFill>
                  <a:srgbClr val="0000FF"/>
                </a:solidFill>
                <a:latin typeface="Arial" charset="0"/>
                <a:cs typeface="Times New Roman" pitchFamily="18" charset="0"/>
              </a:rPr>
              <a:t> полностью – </a:t>
            </a:r>
            <a:r>
              <a:rPr lang="ru-RU" dirty="0" smtClean="0">
                <a:solidFill>
                  <a:srgbClr val="C0504D"/>
                </a:solidFill>
                <a:latin typeface="Arial" charset="0"/>
                <a:cs typeface="Times New Roman" pitchFamily="18" charset="0"/>
              </a:rPr>
              <a:t>28%.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65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ru-RU" dirty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На протяжении 9 </a:t>
            </a:r>
            <a:r>
              <a:rPr lang="ru-RU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лет     </a:t>
            </a:r>
            <a:r>
              <a:rPr lang="ru-RU" dirty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было </a:t>
            </a:r>
            <a:r>
              <a:rPr lang="ru-RU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израсходовано: слёз </a:t>
            </a:r>
            <a:r>
              <a:rPr lang="ru-RU" dirty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– 2,35 литра, </a:t>
            </a:r>
            <a:r>
              <a:rPr lang="ru-RU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 </a:t>
            </a:r>
            <a:r>
              <a:rPr lang="ru-RU" dirty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смеха на уроках – 3265 </a:t>
            </a:r>
            <a:r>
              <a:rPr lang="ru-RU" dirty="0" err="1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килохаха</a:t>
            </a:r>
            <a:r>
              <a:rPr lang="ru-RU" sz="2400" dirty="0">
                <a:solidFill>
                  <a:srgbClr val="C0504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307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171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Изящная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Внимание! Внимание! Торжественное сообщение важнейшего значения!  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18</cp:revision>
  <dcterms:created xsi:type="dcterms:W3CDTF">2013-05-23T15:02:27Z</dcterms:created>
  <dcterms:modified xsi:type="dcterms:W3CDTF">2013-05-23T19:14:09Z</dcterms:modified>
</cp:coreProperties>
</file>