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itcult.ru/u/dd/newstat/7735/fo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461639"/>
            <a:ext cx="5072098" cy="43963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Артикль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The Article</a:t>
            </a:r>
            <a:r>
              <a:rPr lang="en-US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3143248"/>
            <a:ext cx="3500462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Лебедева С.П.,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учитель </a:t>
            </a:r>
            <a:r>
              <a:rPr lang="ru-RU" dirty="0" smtClean="0">
                <a:solidFill>
                  <a:schemeClr val="tx1"/>
                </a:solidFill>
              </a:rPr>
              <a:t>английского языка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МОУ </a:t>
            </a:r>
            <a:r>
              <a:rPr lang="ru-RU" dirty="0" smtClean="0">
                <a:solidFill>
                  <a:schemeClr val="tx1"/>
                </a:solidFill>
              </a:rPr>
              <a:t>ООШ №15 им. Н.И. Дементьева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71456"/>
            <a:ext cx="7790712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Артикль – это служебное слово, являющееся одним из основных формальных признаков существительного.</a:t>
            </a:r>
          </a:p>
          <a:p>
            <a:r>
              <a:rPr lang="ru-RU" dirty="0" smtClean="0"/>
              <a:t>Он не имеет самостоятельного/отдельного значения и не переводится на русский язык. </a:t>
            </a:r>
          </a:p>
          <a:p>
            <a:r>
              <a:rPr lang="ru-RU" dirty="0" smtClean="0"/>
              <a:t>В английском языке есть два артикля – </a:t>
            </a:r>
            <a:r>
              <a:rPr lang="ru-RU" b="1" dirty="0" smtClean="0"/>
              <a:t>неопределенный и определенный</a:t>
            </a:r>
            <a:r>
              <a:rPr lang="ru-RU" dirty="0" smtClean="0"/>
              <a:t>. В русском языке артиклей нет.</a:t>
            </a:r>
          </a:p>
          <a:p>
            <a:endParaRPr lang="ru-RU" dirty="0"/>
          </a:p>
        </p:txBody>
      </p:sp>
      <p:pic>
        <p:nvPicPr>
          <p:cNvPr id="4" name="Picture 2" descr="http://cs623218.vk.me/v623218906/3a30c/dQouTqlD36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13877"/>
            <a:ext cx="1500198" cy="2704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Неопределенный артикль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Неопределенный артикль</a:t>
            </a:r>
            <a:r>
              <a:rPr lang="ru-RU" dirty="0" smtClean="0"/>
              <a:t> имеет две формы: </a:t>
            </a:r>
            <a:r>
              <a:rPr lang="ru-RU" b="1" dirty="0" err="1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an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Форма </a:t>
            </a:r>
            <a:r>
              <a:rPr lang="ru-RU" b="1" dirty="0" err="1" smtClean="0"/>
              <a:t>a</a:t>
            </a:r>
            <a:r>
              <a:rPr lang="ru-RU" dirty="0" smtClean="0"/>
              <a:t> употребляется перед словами, которые начинаются </a:t>
            </a:r>
            <a:r>
              <a:rPr lang="ru-RU" b="1" dirty="0" smtClean="0"/>
              <a:t>с согласного звука</a:t>
            </a:r>
            <a:r>
              <a:rPr lang="ru-RU" dirty="0" smtClean="0"/>
              <a:t>: </a:t>
            </a:r>
            <a:r>
              <a:rPr lang="ru-RU" sz="4000" dirty="0" err="1" smtClean="0"/>
              <a:t>a</a:t>
            </a:r>
            <a:r>
              <a:rPr lang="ru-RU" sz="4000" dirty="0" smtClean="0"/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m</a:t>
            </a:r>
            <a:r>
              <a:rPr lang="ru-RU" sz="4000" dirty="0" err="1" smtClean="0"/>
              <a:t>an</a:t>
            </a:r>
            <a:endParaRPr lang="ru-RU" sz="4000" dirty="0" smtClean="0"/>
          </a:p>
          <a:p>
            <a:r>
              <a:rPr lang="ru-RU" dirty="0" smtClean="0"/>
              <a:t>Форма </a:t>
            </a:r>
            <a:r>
              <a:rPr lang="ru-RU" b="1" dirty="0" err="1" smtClean="0"/>
              <a:t>an</a:t>
            </a:r>
            <a:r>
              <a:rPr lang="ru-RU" dirty="0" smtClean="0"/>
              <a:t> употребляется перед словами, которые начинаются </a:t>
            </a:r>
            <a:r>
              <a:rPr lang="ru-RU" b="1" dirty="0" smtClean="0"/>
              <a:t>с гласного звука:</a:t>
            </a:r>
            <a:r>
              <a:rPr lang="ru-RU" dirty="0" smtClean="0"/>
              <a:t> </a:t>
            </a:r>
            <a:r>
              <a:rPr lang="ru-RU" sz="4000" dirty="0" err="1" smtClean="0"/>
              <a:t>an</a:t>
            </a:r>
            <a:r>
              <a:rPr lang="ru-RU" sz="4000" dirty="0" smtClean="0"/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a</a:t>
            </a:r>
            <a:r>
              <a:rPr lang="ru-RU" sz="4000" dirty="0" err="1" smtClean="0"/>
              <a:t>nswer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Определенный артикль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786742" cy="5214974"/>
          </a:xfrm>
        </p:spPr>
        <p:txBody>
          <a:bodyPr/>
          <a:lstStyle/>
          <a:p>
            <a:r>
              <a:rPr lang="ru-RU" b="1" i="1" dirty="0" smtClean="0"/>
              <a:t>Определенный артикль</a:t>
            </a:r>
            <a:r>
              <a:rPr lang="ru-RU" dirty="0" smtClean="0"/>
              <a:t> имеет одну графическую форму </a:t>
            </a:r>
            <a:r>
              <a:rPr lang="ru-RU" b="1" dirty="0" err="1" smtClean="0"/>
              <a:t>the</a:t>
            </a:r>
            <a:r>
              <a:rPr lang="ru-RU" dirty="0" smtClean="0"/>
              <a:t>, которая произносится </a:t>
            </a:r>
            <a:r>
              <a:rPr lang="ru-RU" b="1" dirty="0" smtClean="0"/>
              <a:t>[</a:t>
            </a:r>
            <a:r>
              <a:rPr lang="en-US" b="1" dirty="0" smtClean="0"/>
              <a:t>ð ə</a:t>
            </a:r>
            <a:r>
              <a:rPr lang="ru-RU" b="1" dirty="0" smtClean="0"/>
              <a:t>] </a:t>
            </a:r>
            <a:r>
              <a:rPr lang="ru-RU" dirty="0" smtClean="0"/>
              <a:t>перед словами, которые начинаются </a:t>
            </a:r>
            <a:r>
              <a:rPr lang="ru-RU" b="1" dirty="0" smtClean="0"/>
              <a:t>с согласного звука</a:t>
            </a:r>
            <a:r>
              <a:rPr lang="en-US" b="1" dirty="0" smtClean="0"/>
              <a:t> </a:t>
            </a:r>
            <a:r>
              <a:rPr lang="en-US" u="sng" dirty="0" smtClean="0"/>
              <a:t>- </a:t>
            </a:r>
            <a:r>
              <a:rPr lang="ru-RU" sz="4000" dirty="0" err="1" smtClean="0"/>
              <a:t>the</a:t>
            </a:r>
            <a:r>
              <a:rPr lang="ru-RU" sz="4000" dirty="0" smtClean="0"/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b</a:t>
            </a:r>
            <a:r>
              <a:rPr lang="ru-RU" sz="4000" dirty="0" err="1" smtClean="0"/>
              <a:t>ook</a:t>
            </a:r>
            <a:r>
              <a:rPr lang="ru-RU" dirty="0" smtClean="0"/>
              <a:t>, и </a:t>
            </a:r>
            <a:r>
              <a:rPr lang="ru-RU" b="1" dirty="0" smtClean="0"/>
              <a:t>[</a:t>
            </a:r>
            <a:r>
              <a:rPr lang="en-US" b="1" dirty="0" smtClean="0"/>
              <a:t>ði</a:t>
            </a:r>
            <a:r>
              <a:rPr lang="ru-RU" b="1" dirty="0" smtClean="0"/>
              <a:t>] </a:t>
            </a:r>
            <a:r>
              <a:rPr lang="ru-RU" dirty="0" smtClean="0"/>
              <a:t>перед словами, которые начинаются </a:t>
            </a:r>
            <a:r>
              <a:rPr lang="ru-RU" b="1" dirty="0" smtClean="0"/>
              <a:t>с гласного звука - </a:t>
            </a:r>
            <a:r>
              <a:rPr lang="ru-RU" sz="4000" dirty="0" err="1" smtClean="0"/>
              <a:t>the</a:t>
            </a:r>
            <a:r>
              <a:rPr lang="ru-RU" sz="4000" dirty="0" smtClean="0"/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a</a:t>
            </a:r>
            <a:r>
              <a:rPr lang="ru-RU" sz="4000" dirty="0" err="1" smtClean="0"/>
              <a:t>uthor</a:t>
            </a:r>
            <a:endParaRPr lang="ru-RU" sz="4000" dirty="0"/>
          </a:p>
        </p:txBody>
      </p:sp>
      <p:pic>
        <p:nvPicPr>
          <p:cNvPr id="1026" name="Picture 2" descr="http://lit-yaz.ru/pars_docs/refs/69/68658/68658_html_76dcea8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flipH="1">
            <a:off x="5143504" y="4500570"/>
            <a:ext cx="2901210" cy="2071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Употребление неопределенного артикля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286776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Неопределенный артикль </a:t>
            </a:r>
            <a:r>
              <a:rPr lang="ru-RU" sz="2400" b="1" dirty="0" err="1" smtClean="0"/>
              <a:t>a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an</a:t>
            </a:r>
            <a:r>
              <a:rPr lang="ru-RU" sz="2400" b="1" dirty="0" smtClean="0"/>
              <a:t>)</a:t>
            </a:r>
            <a:r>
              <a:rPr lang="ru-RU" sz="2400" dirty="0" smtClean="0"/>
              <a:t> употребляется </a:t>
            </a:r>
            <a:r>
              <a:rPr lang="ru-RU" sz="2400" b="1" dirty="0" smtClean="0"/>
              <a:t>перед исчисляемыми</a:t>
            </a:r>
            <a:r>
              <a:rPr lang="ru-RU" sz="2400" dirty="0" smtClean="0"/>
              <a:t> существительными (которые можно сосчитать) в единственном числе.</a:t>
            </a:r>
          </a:p>
          <a:p>
            <a:pPr>
              <a:buNone/>
            </a:pPr>
            <a:r>
              <a:rPr lang="ru-RU" sz="2400" b="1" dirty="0" smtClean="0"/>
              <a:t>1 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Впервые упомянутый</a:t>
            </a:r>
            <a:r>
              <a:rPr lang="ru-RU" sz="2400" dirty="0" smtClean="0"/>
              <a:t>. Когда лицо, предмет или понятие появляются в контексте впервые. Они еще пока неизвестны собеседнику или читателю.</a:t>
            </a:r>
          </a:p>
          <a:p>
            <a:pPr algn="ctr">
              <a:buNone/>
            </a:pP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u="sng" dirty="0" smtClean="0"/>
              <a:t>boy</a:t>
            </a:r>
            <a:r>
              <a:rPr lang="en-US" sz="2400" dirty="0" smtClean="0"/>
              <a:t> came into the room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400" b="1" dirty="0" smtClean="0">
                <a:solidFill>
                  <a:srgbClr val="7030A0"/>
                </a:solidFill>
              </a:rPr>
              <a:t>В классифицирующем значении</a:t>
            </a:r>
            <a:r>
              <a:rPr lang="ru-RU" sz="2400" dirty="0" smtClean="0"/>
              <a:t>. Наличие неопределенного артикля показывает, что данный предмет (лицо, животное) является представителем именно этого класса предметов (лиц, животных).</a:t>
            </a:r>
          </a:p>
          <a:p>
            <a:pPr algn="ctr"/>
            <a:r>
              <a:rPr lang="en-US" sz="2400" dirty="0" smtClean="0"/>
              <a:t>He is </a:t>
            </a: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u="sng" dirty="0" smtClean="0"/>
              <a:t>student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290"/>
            <a:ext cx="828677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3. </a:t>
            </a:r>
            <a:r>
              <a:rPr lang="ru-RU" sz="2400" b="1" dirty="0" smtClean="0">
                <a:solidFill>
                  <a:srgbClr val="7030A0"/>
                </a:solidFill>
              </a:rPr>
              <a:t>В обобщающем значении</a:t>
            </a:r>
            <a:r>
              <a:rPr lang="ru-RU" sz="2400" dirty="0" smtClean="0"/>
              <a:t>. Существительное с неопределенным артиклем в этом значении обозначает </a:t>
            </a:r>
            <a:r>
              <a:rPr lang="ru-RU" sz="2400" i="1" dirty="0" smtClean="0"/>
              <a:t>любой, всякий, каждый</a:t>
            </a:r>
            <a:r>
              <a:rPr lang="ru-RU" sz="2400" dirty="0" smtClean="0"/>
              <a:t> предмет (лицо, животное) из этого класса предметов (лиц, животных). Подразумевается, что упоминаемое качество (свойство и пр.) типично и характерно для любого представителя этого класса.</a:t>
            </a:r>
          </a:p>
          <a:p>
            <a:pPr algn="ctr"/>
            <a:r>
              <a:rPr lang="ru-RU" sz="2400" b="1" dirty="0" smtClean="0"/>
              <a:t>A</a:t>
            </a:r>
            <a:r>
              <a:rPr lang="ru-RU" sz="2400" dirty="0" smtClean="0"/>
              <a:t> </a:t>
            </a:r>
            <a:r>
              <a:rPr lang="ru-RU" sz="2400" u="sng" dirty="0" err="1" smtClean="0"/>
              <a:t>cow</a:t>
            </a:r>
            <a:r>
              <a:rPr lang="ru-RU" sz="2400" dirty="0" smtClean="0"/>
              <a:t> </a:t>
            </a:r>
            <a:r>
              <a:rPr lang="ru-RU" sz="2400" dirty="0" err="1" smtClean="0"/>
              <a:t>gives</a:t>
            </a:r>
            <a:r>
              <a:rPr lang="ru-RU" sz="2400" dirty="0" smtClean="0"/>
              <a:t> </a:t>
            </a:r>
            <a:r>
              <a:rPr lang="ru-RU" sz="2400" dirty="0" err="1" smtClean="0"/>
              <a:t>milk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</a:t>
            </a:r>
            <a:r>
              <a:rPr lang="ru-RU" sz="2400" b="1" dirty="0" smtClean="0">
                <a:solidFill>
                  <a:srgbClr val="7030A0"/>
                </a:solidFill>
              </a:rPr>
              <a:t>В числовом значении</a:t>
            </a:r>
            <a:r>
              <a:rPr lang="ru-RU" sz="2400" dirty="0" smtClean="0"/>
              <a:t>. В некоторых случаях неопределенный артикль сохраняет свое первоначальное значение – </a:t>
            </a:r>
            <a:r>
              <a:rPr lang="ru-RU" sz="2400" b="1" i="1" dirty="0" smtClean="0"/>
              <a:t>один</a:t>
            </a:r>
            <a:r>
              <a:rPr lang="ru-RU" sz="2400" dirty="0" smtClean="0"/>
              <a:t>.</a:t>
            </a:r>
          </a:p>
          <a:p>
            <a:pPr algn="ctr"/>
            <a:r>
              <a:rPr lang="en-US" sz="2400" dirty="0" smtClean="0"/>
              <a:t>Give me </a:t>
            </a:r>
            <a:r>
              <a:rPr lang="en-US" sz="2400" b="1" dirty="0" smtClean="0"/>
              <a:t>a</a:t>
            </a:r>
            <a:r>
              <a:rPr lang="en-US" sz="2400" dirty="0" smtClean="0"/>
              <a:t> pen, please!</a:t>
            </a:r>
          </a:p>
          <a:p>
            <a:pPr>
              <a:buNone/>
            </a:pPr>
            <a:r>
              <a:rPr lang="en-US" sz="2400" dirty="0" smtClean="0"/>
              <a:t>5. </a:t>
            </a:r>
            <a:r>
              <a:rPr lang="ru-RU" sz="2400" b="1" dirty="0" smtClean="0">
                <a:solidFill>
                  <a:srgbClr val="7030A0"/>
                </a:solidFill>
              </a:rPr>
              <a:t>В восклицательных предложениях</a:t>
            </a:r>
            <a:r>
              <a:rPr lang="ru-RU" sz="2400" dirty="0" smtClean="0"/>
              <a:t>. Перед исчисляемым существительным в единственном числе, стоящим после слова </a:t>
            </a:r>
            <a:r>
              <a:rPr lang="ru-RU" sz="2400" b="1" dirty="0" err="1" smtClean="0"/>
              <a:t>what</a:t>
            </a:r>
            <a:r>
              <a:rPr lang="ru-RU" sz="2400" dirty="0" smtClean="0"/>
              <a:t> </a:t>
            </a:r>
            <a:r>
              <a:rPr lang="ru-RU" sz="2400" i="1" dirty="0" smtClean="0"/>
              <a:t>какой, что за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algn="ctr"/>
            <a:r>
              <a:rPr lang="en-US" sz="2400" dirty="0" smtClean="0"/>
              <a:t>What </a:t>
            </a:r>
            <a:r>
              <a:rPr lang="en-US" sz="2400" b="1" dirty="0" smtClean="0"/>
              <a:t>a</a:t>
            </a:r>
            <a:r>
              <a:rPr lang="en-US" sz="2400" dirty="0" smtClean="0"/>
              <a:t> lovely day!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Употребление определенного артикля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Определенный артикль </a:t>
            </a:r>
            <a:r>
              <a:rPr lang="ru-RU" sz="2400" b="1" dirty="0" err="1" smtClean="0"/>
              <a:t>the</a:t>
            </a:r>
            <a:r>
              <a:rPr lang="ru-RU" sz="2400" dirty="0" smtClean="0"/>
              <a:t> употребляется как с </a:t>
            </a:r>
            <a:r>
              <a:rPr lang="ru-RU" sz="2400" u="sng" dirty="0" smtClean="0"/>
              <a:t>исчисляемыми</a:t>
            </a:r>
            <a:r>
              <a:rPr lang="ru-RU" sz="2400" dirty="0" smtClean="0"/>
              <a:t> существительными в </a:t>
            </a:r>
            <a:r>
              <a:rPr lang="ru-RU" sz="2400" u="sng" dirty="0" smtClean="0"/>
              <a:t>единственном</a:t>
            </a:r>
            <a:r>
              <a:rPr lang="ru-RU" sz="2400" dirty="0" smtClean="0"/>
              <a:t> и </a:t>
            </a:r>
            <a:r>
              <a:rPr lang="ru-RU" sz="2400" u="sng" dirty="0" smtClean="0"/>
              <a:t>множественном</a:t>
            </a:r>
            <a:r>
              <a:rPr lang="ru-RU" sz="2400" dirty="0" smtClean="0"/>
              <a:t> числе, так и с </a:t>
            </a:r>
            <a:r>
              <a:rPr lang="ru-RU" sz="2400" u="sng" dirty="0" smtClean="0"/>
              <a:t>неисчисляемыми</a:t>
            </a:r>
            <a:r>
              <a:rPr lang="ru-RU" sz="2400" dirty="0" smtClean="0"/>
              <a:t> существительными.</a:t>
            </a:r>
          </a:p>
          <a:p>
            <a:pPr marL="539496" indent="-457200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1. </a:t>
            </a:r>
            <a:r>
              <a:rPr lang="ru-RU" sz="2400" b="1" dirty="0" smtClean="0">
                <a:solidFill>
                  <a:srgbClr val="7030A0"/>
                </a:solidFill>
              </a:rPr>
              <a:t>Повторно упомянутый</a:t>
            </a:r>
            <a:r>
              <a:rPr lang="ru-RU" sz="2400" dirty="0" smtClean="0"/>
              <a:t>, когда из предыдущего текста ясно, о чем речь:</a:t>
            </a:r>
            <a:endParaRPr lang="en-US" sz="2400" dirty="0" smtClean="0"/>
          </a:p>
          <a:p>
            <a:pPr marL="539496" indent="-457200">
              <a:buNone/>
            </a:pPr>
            <a:r>
              <a:rPr lang="en-US" sz="2400" dirty="0" smtClean="0"/>
              <a:t>A boy came into the room. </a:t>
            </a:r>
            <a:r>
              <a:rPr lang="en-US" sz="2400" b="1" dirty="0" smtClean="0"/>
              <a:t>The</a:t>
            </a:r>
            <a:r>
              <a:rPr lang="en-US" sz="2400" dirty="0" smtClean="0"/>
              <a:t> boy was sad.</a:t>
            </a:r>
            <a:endParaRPr lang="ru-RU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2. </a:t>
            </a:r>
            <a:r>
              <a:rPr lang="ru-RU" sz="2400" b="1" dirty="0" smtClean="0">
                <a:solidFill>
                  <a:srgbClr val="7030A0"/>
                </a:solidFill>
              </a:rPr>
              <a:t>Ясный по ситуации</a:t>
            </a:r>
            <a:r>
              <a:rPr lang="ru-RU" sz="2400" dirty="0" smtClean="0"/>
              <a:t>, когда понятно, что/кто именно имеется в виду:</a:t>
            </a:r>
            <a:r>
              <a:rPr lang="en-US" sz="2400" dirty="0" smtClean="0"/>
              <a:t> Open </a:t>
            </a:r>
            <a:r>
              <a:rPr lang="en-US" sz="2400" b="1" dirty="0" smtClean="0"/>
              <a:t>the</a:t>
            </a:r>
            <a:r>
              <a:rPr lang="en-US" sz="2400" dirty="0" smtClean="0"/>
              <a:t> window, please!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3. </a:t>
            </a:r>
            <a:r>
              <a:rPr lang="ru-RU" sz="2400" b="1" dirty="0" smtClean="0">
                <a:solidFill>
                  <a:srgbClr val="7030A0"/>
                </a:solidFill>
              </a:rPr>
              <a:t>Имеющий индивидуализирующее (ограничительное) определение,</a:t>
            </a:r>
            <a:r>
              <a:rPr lang="ru-RU" sz="2400" dirty="0" smtClean="0"/>
              <a:t> то есть определение, выделяющее это лицо или предмет из ряда им подобных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He is </a:t>
            </a:r>
            <a:r>
              <a:rPr lang="en-US" sz="2400" b="1" dirty="0" smtClean="0"/>
              <a:t>the</a:t>
            </a:r>
            <a:r>
              <a:rPr lang="en-US" sz="2400" dirty="0" smtClean="0"/>
              <a:t> </a:t>
            </a:r>
            <a:r>
              <a:rPr lang="en-US" sz="2400" b="1" i="1" dirty="0" smtClean="0"/>
              <a:t>best</a:t>
            </a:r>
            <a:r>
              <a:rPr lang="en-US" sz="2400" dirty="0" smtClean="0"/>
              <a:t> </a:t>
            </a:r>
            <a:r>
              <a:rPr lang="en-US" sz="2400" u="sng" dirty="0" smtClean="0"/>
              <a:t>pupil</a:t>
            </a:r>
            <a:r>
              <a:rPr lang="en-US" sz="2400" dirty="0" smtClean="0"/>
              <a:t> in our class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4</a:t>
            </a:r>
            <a:r>
              <a:rPr lang="ru-RU" dirty="0" smtClean="0"/>
              <a:t> 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Единственный в своем роде или в определенной ситуации</a:t>
            </a:r>
            <a:r>
              <a:rPr lang="en-US" sz="24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400" dirty="0" smtClean="0"/>
              <a:t>перед существительными, обозначающими предметы и понятия, единственные в своем роде, например: </a:t>
            </a:r>
            <a:r>
              <a:rPr lang="ru-RU" sz="2400" b="1" dirty="0" err="1" smtClean="0"/>
              <a:t>the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sun</a:t>
            </a:r>
            <a:r>
              <a:rPr lang="ru-RU" sz="2400" dirty="0" smtClean="0"/>
              <a:t> </a:t>
            </a:r>
            <a:r>
              <a:rPr lang="ru-RU" sz="2400" i="1" dirty="0" smtClean="0"/>
              <a:t>солнце</a:t>
            </a:r>
            <a:r>
              <a:rPr lang="ru-RU" sz="2400" dirty="0" smtClean="0"/>
              <a:t>, </a:t>
            </a:r>
            <a:r>
              <a:rPr lang="ru-RU" sz="2400" b="1" dirty="0" err="1" smtClean="0"/>
              <a:t>the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moon</a:t>
            </a:r>
            <a:r>
              <a:rPr lang="ru-RU" sz="2400" dirty="0" smtClean="0"/>
              <a:t> </a:t>
            </a:r>
            <a:r>
              <a:rPr lang="ru-RU" sz="2400" i="1" dirty="0" smtClean="0"/>
              <a:t>луна</a:t>
            </a:r>
            <a:r>
              <a:rPr lang="en-US" sz="2400" i="1" dirty="0" smtClean="0"/>
              <a:t>;</a:t>
            </a:r>
          </a:p>
          <a:p>
            <a:r>
              <a:rPr lang="ru-RU" sz="2400" dirty="0" smtClean="0"/>
              <a:t>перед существительными – названиями предметов, единственных в определенной ситуации</a:t>
            </a:r>
            <a:r>
              <a:rPr lang="en-US" sz="2400" dirty="0" smtClean="0"/>
              <a:t>: It was a new house. </a:t>
            </a:r>
            <a:r>
              <a:rPr lang="en-US" sz="2400" b="1" dirty="0" smtClean="0"/>
              <a:t>The</a:t>
            </a:r>
            <a:r>
              <a:rPr lang="en-US" sz="2400" dirty="0" smtClean="0"/>
              <a:t> </a:t>
            </a:r>
            <a:r>
              <a:rPr lang="en-US" sz="2400" u="sng" dirty="0" smtClean="0"/>
              <a:t>roof</a:t>
            </a:r>
            <a:r>
              <a:rPr lang="en-US" sz="2400" dirty="0" smtClean="0"/>
              <a:t> was red, </a:t>
            </a:r>
            <a:r>
              <a:rPr lang="en-US" sz="2400" b="1" dirty="0" smtClean="0"/>
              <a:t>the</a:t>
            </a:r>
            <a:r>
              <a:rPr lang="en-US" sz="2400" dirty="0" smtClean="0"/>
              <a:t> </a:t>
            </a:r>
            <a:r>
              <a:rPr lang="en-US" sz="2400" u="sng" dirty="0" smtClean="0"/>
              <a:t>door</a:t>
            </a:r>
            <a:r>
              <a:rPr lang="en-US" sz="2400" dirty="0" smtClean="0"/>
              <a:t> was brown.</a:t>
            </a:r>
          </a:p>
          <a:p>
            <a:pPr>
              <a:buNone/>
            </a:pPr>
            <a:r>
              <a:rPr lang="ru-RU" sz="2400" b="1" dirty="0" smtClean="0"/>
              <a:t>5</a:t>
            </a:r>
            <a:r>
              <a:rPr lang="ru-RU" sz="2400" dirty="0" smtClean="0"/>
              <a:t>  </a:t>
            </a:r>
            <a:r>
              <a:rPr lang="ru-RU" sz="2400" b="1" dirty="0" smtClean="0">
                <a:solidFill>
                  <a:srgbClr val="7030A0"/>
                </a:solidFill>
              </a:rPr>
              <a:t>В обобщающем значении</a:t>
            </a:r>
            <a:r>
              <a:rPr lang="en-US" sz="24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400" dirty="0" smtClean="0"/>
              <a:t>перед существительными в единственном числе </a:t>
            </a:r>
            <a:r>
              <a:rPr lang="ru-RU" sz="2400" u="sng" dirty="0" smtClean="0"/>
              <a:t>для </a:t>
            </a:r>
            <a:r>
              <a:rPr lang="ru-RU" sz="2400" dirty="0" smtClean="0"/>
              <a:t>обозначения всего класса подобных лиц (предметов): </a:t>
            </a:r>
            <a:r>
              <a:rPr lang="en-US" sz="2400" b="1" dirty="0" smtClean="0"/>
              <a:t>The</a:t>
            </a:r>
            <a:r>
              <a:rPr lang="en-US" sz="2400" dirty="0" smtClean="0"/>
              <a:t> </a:t>
            </a:r>
            <a:r>
              <a:rPr lang="en-US" sz="2400" u="sng" dirty="0" smtClean="0"/>
              <a:t>rose</a:t>
            </a:r>
            <a:r>
              <a:rPr lang="en-US" sz="2400" dirty="0" smtClean="0"/>
              <a:t> is a beautiful flower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Перед существительными, обозначающими социальные группы или классы людей: </a:t>
            </a:r>
            <a:r>
              <a:rPr lang="ru-RU" sz="2400" b="1" dirty="0" err="1" smtClean="0"/>
              <a:t>the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aristocracy</a:t>
            </a:r>
            <a:r>
              <a:rPr lang="ru-RU" sz="2400" dirty="0" smtClean="0"/>
              <a:t> </a:t>
            </a:r>
            <a:r>
              <a:rPr lang="ru-RU" sz="2400" i="1" dirty="0" smtClean="0"/>
              <a:t>аристократия;</a:t>
            </a:r>
          </a:p>
          <a:p>
            <a:r>
              <a:rPr lang="ru-RU" sz="2400" dirty="0" smtClean="0"/>
              <a:t>Перед прилагательными и причастиями, превратившимися в существительные, со значением множественного числа: </a:t>
            </a:r>
            <a:r>
              <a:rPr lang="ru-RU" sz="2400" b="1" dirty="0" err="1" smtClean="0"/>
              <a:t>the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poor</a:t>
            </a:r>
            <a:r>
              <a:rPr lang="ru-RU" sz="2400" dirty="0" smtClean="0"/>
              <a:t> </a:t>
            </a:r>
            <a:r>
              <a:rPr lang="ru-RU" sz="2400" i="1" dirty="0" smtClean="0"/>
              <a:t>бедные</a:t>
            </a:r>
            <a:endParaRPr lang="ru-RU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Отсутствие артикля </a:t>
            </a:r>
            <a:br>
              <a:rPr lang="ru-RU" b="1" dirty="0" smtClean="0"/>
            </a:br>
            <a:r>
              <a:rPr lang="ru-RU" b="1" dirty="0" smtClean="0"/>
              <a:t>(нулевой артикль)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790712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Артикль не используется :</a:t>
            </a:r>
          </a:p>
          <a:p>
            <a:r>
              <a:rPr lang="ru-RU" sz="2400" dirty="0" smtClean="0"/>
              <a:t>если есть другие определители (местоимения, существительные в притяжательном падеже): </a:t>
            </a:r>
            <a:r>
              <a:rPr lang="en-US" sz="2400" dirty="0" smtClean="0"/>
              <a:t>My dress is beautiful;</a:t>
            </a:r>
          </a:p>
          <a:p>
            <a:r>
              <a:rPr lang="ru-RU" sz="2400" dirty="0" smtClean="0"/>
              <a:t>если существительное стоит в форме множественного числа (в ед.ч перед ним стоял бы неопределенный артикль)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I saw pens on the table (I saw a pen on the table);</a:t>
            </a:r>
          </a:p>
          <a:p>
            <a:r>
              <a:rPr lang="ru-RU" sz="2400" dirty="0" smtClean="0"/>
              <a:t>если существительное, обозначает название вещества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I usually drink milk;</a:t>
            </a:r>
            <a:endParaRPr lang="ru-RU" sz="2400" dirty="0" smtClean="0"/>
          </a:p>
          <a:p>
            <a:r>
              <a:rPr lang="en-US" sz="2400" dirty="0" smtClean="0"/>
              <a:t>c</a:t>
            </a:r>
            <a:r>
              <a:rPr lang="ru-RU" sz="2400" dirty="0" smtClean="0"/>
              <a:t> неисчисляемыми абстрактными существительными</a:t>
            </a:r>
            <a:r>
              <a:rPr lang="en-US" sz="2400" dirty="0" smtClean="0"/>
              <a:t>: Life is beautiful;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ru-RU" sz="2400" dirty="0" smtClean="0"/>
              <a:t>Перед существительным в функции обращения</a:t>
            </a:r>
            <a:r>
              <a:rPr lang="en-US" sz="2400" dirty="0" smtClean="0"/>
              <a:t>: Good morning, teacher!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467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Артикль</vt:lpstr>
      <vt:lpstr>Слайд 2</vt:lpstr>
      <vt:lpstr>Неопределенный артикль</vt:lpstr>
      <vt:lpstr>Определенный артикль</vt:lpstr>
      <vt:lpstr>Употребление неопределенного артикля </vt:lpstr>
      <vt:lpstr>Слайд 6</vt:lpstr>
      <vt:lpstr>Употребление определенного артикля </vt:lpstr>
      <vt:lpstr>Слайд 8</vt:lpstr>
      <vt:lpstr>Отсутствие артикля  (нулевой артикль)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2016-02-03T22:09:29Z</dcterms:modified>
</cp:coreProperties>
</file>