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Book Antiqua" pitchFamily="18" charset="0"/>
              </a:rPr>
              <a:t>«Этой пьесой начинается</a:t>
            </a:r>
            <a:br>
              <a:rPr lang="ru-RU" sz="3200" dirty="0" smtClean="0">
                <a:solidFill>
                  <a:srgbClr val="FFC000"/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rgbClr val="FFC000"/>
                </a:solidFill>
                <a:latin typeface="Book Antiqua" pitchFamily="18" charset="0"/>
              </a:rPr>
              <a:t>«</a:t>
            </a:r>
            <a:r>
              <a:rPr lang="ru-RU" sz="3200" i="1" dirty="0" smtClean="0">
                <a:solidFill>
                  <a:srgbClr val="FFC000"/>
                </a:solidFill>
                <a:latin typeface="Book Antiqua" pitchFamily="18" charset="0"/>
              </a:rPr>
              <a:t>новый сорт</a:t>
            </a:r>
            <a:r>
              <a:rPr lang="ru-RU" sz="3200" dirty="0" smtClean="0">
                <a:solidFill>
                  <a:srgbClr val="FFC000"/>
                </a:solidFill>
                <a:latin typeface="Book Antiqua" pitchFamily="18" charset="0"/>
              </a:rPr>
              <a:t>» моих произведений»</a:t>
            </a:r>
            <a:endParaRPr lang="ru-RU" sz="3200" dirty="0">
              <a:solidFill>
                <a:srgbClr val="FFC000"/>
              </a:solidFill>
              <a:latin typeface="Book Antiqua" pitchFamily="18" charset="0"/>
            </a:endParaRPr>
          </a:p>
        </p:txBody>
      </p:sp>
      <p:pic>
        <p:nvPicPr>
          <p:cNvPr id="1026" name="Picture 2" descr="http://obaldenno.com/uploads/tumb/img/201708/book-13_tumb_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3700583" cy="5079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static.my-shop.ru/product/f3/245/2443033.jpg"/>
          <p:cNvPicPr>
            <a:picLocks noChangeAspect="1" noChangeArrowheads="1"/>
          </p:cNvPicPr>
          <p:nvPr/>
        </p:nvPicPr>
        <p:blipFill>
          <a:blip r:embed="rId2"/>
          <a:srcRect l="9709" r="26214" b="23988"/>
          <a:stretch>
            <a:fillRect/>
          </a:stretch>
        </p:blipFill>
        <p:spPr bwMode="auto">
          <a:xfrm>
            <a:off x="857224" y="571480"/>
            <a:ext cx="6929486" cy="46196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868" y="5214950"/>
            <a:ext cx="4899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Book Antiqua" pitchFamily="18" charset="0"/>
              </a:rPr>
              <a:t>Опубликована в 1879 году</a:t>
            </a:r>
            <a:endParaRPr lang="ru-RU" sz="2800" b="1" dirty="0">
              <a:solidFill>
                <a:srgbClr val="FFC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youpainter.ru/sites/default/files/styles/painting_page/public/users/alina_golubcova/alina_golubcova_a.ostrovskiy_bespridannica.jpg?itok=v8uE4VW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8858312" cy="550072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Book Antiqua" pitchFamily="18" charset="0"/>
              </a:rPr>
              <a:t>Герои – дельцы новой формации</a:t>
            </a:r>
            <a:endParaRPr lang="ru-RU" sz="3200" b="1" dirty="0">
              <a:solidFill>
                <a:srgbClr val="FFC000"/>
              </a:solidFill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142984"/>
            <a:ext cx="192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Кнуров</a:t>
            </a:r>
            <a:endParaRPr 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2643182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Паратов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2" y="1142984"/>
            <a:ext cx="2063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  <a:latin typeface="Arial Black" pitchFamily="34" charset="0"/>
              </a:rPr>
              <a:t>Вожеватов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357158" y="1857364"/>
            <a:ext cx="4071934" cy="1714512"/>
            <a:chOff x="285720" y="1857364"/>
            <a:chExt cx="4071934" cy="1714512"/>
          </a:xfrm>
        </p:grpSpPr>
        <p:sp>
          <p:nvSpPr>
            <p:cNvPr id="28" name="Овал 27"/>
            <p:cNvSpPr/>
            <p:nvPr/>
          </p:nvSpPr>
          <p:spPr>
            <a:xfrm>
              <a:off x="285720" y="1857364"/>
              <a:ext cx="4071934" cy="17145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14348" y="2143116"/>
              <a:ext cx="314327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2400" b="1" dirty="0" smtClean="0">
                  <a:latin typeface="Book Antiqua" pitchFamily="18" charset="0"/>
                </a:rPr>
                <a:t>Бессердечность, </a:t>
              </a:r>
              <a:r>
                <a:rPr lang="ru-RU" sz="2400" b="1" dirty="0" smtClean="0">
                  <a:latin typeface="Book Antiqua" pitchFamily="18" charset="0"/>
                </a:rPr>
                <a:t>цинизм</a:t>
              </a:r>
              <a:r>
                <a:rPr lang="ru-RU" sz="2400" b="1" dirty="0" smtClean="0">
                  <a:latin typeface="Book Antiqua" pitchFamily="18" charset="0"/>
                </a:rPr>
                <a:t>, расчётливость</a:t>
              </a:r>
              <a:endParaRPr lang="ru-RU" sz="2400" b="1" dirty="0">
                <a:latin typeface="Book Antiqua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357686" y="1857364"/>
            <a:ext cx="4572032" cy="1714512"/>
            <a:chOff x="4357686" y="1857364"/>
            <a:chExt cx="4572032" cy="1714512"/>
          </a:xfrm>
        </p:grpSpPr>
        <p:sp>
          <p:nvSpPr>
            <p:cNvPr id="29" name="Овал 28"/>
            <p:cNvSpPr/>
            <p:nvPr/>
          </p:nvSpPr>
          <p:spPr>
            <a:xfrm>
              <a:off x="4429124" y="1857364"/>
              <a:ext cx="4500594" cy="17145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357686" y="2214554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ctr"/>
              <a:r>
                <a:rPr lang="ru-RU" sz="2400" b="1" dirty="0" smtClean="0">
                  <a:latin typeface="Book Antiqua" pitchFamily="18" charset="0"/>
                </a:rPr>
                <a:t>Способность любить, видеть красоту, доверчивость</a:t>
              </a:r>
              <a:endParaRPr lang="ru-RU" sz="2400" b="1" dirty="0">
                <a:latin typeface="Book Antiqua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071670" y="357166"/>
            <a:ext cx="5000660" cy="1428760"/>
            <a:chOff x="2071670" y="357166"/>
            <a:chExt cx="5000660" cy="142876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9" name="Овал 38"/>
            <p:cNvSpPr/>
            <p:nvPr/>
          </p:nvSpPr>
          <p:spPr>
            <a:xfrm>
              <a:off x="2071670" y="357166"/>
              <a:ext cx="5000660" cy="114300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Book Antiqua" pitchFamily="18" charset="0"/>
                </a:rPr>
                <a:t>Основной конфликт</a:t>
              </a:r>
              <a:endPara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>
            <a:xfrm rot="10800000" flipV="1">
              <a:off x="2857488" y="1428736"/>
              <a:ext cx="571504" cy="35719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6143636" y="1357298"/>
              <a:ext cx="928694" cy="42862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214282" y="3358356"/>
            <a:ext cx="2000264" cy="1999470"/>
            <a:chOff x="214282" y="3358356"/>
            <a:chExt cx="2000264" cy="1999470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214282" y="3714752"/>
              <a:ext cx="2000264" cy="1643074"/>
              <a:chOff x="214282" y="3714752"/>
              <a:chExt cx="2000264" cy="1643074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214282" y="3714752"/>
                <a:ext cx="2000264" cy="16430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214282" y="3857628"/>
                <a:ext cx="200026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ru-RU" sz="2400" b="1" dirty="0" smtClean="0">
                    <a:latin typeface="Book Antiqua" pitchFamily="18" charset="0"/>
                  </a:rPr>
                  <a:t>Кнуров</a:t>
                </a:r>
              </a:p>
              <a:p>
                <a:pPr lvl="0" algn="ctr"/>
                <a:r>
                  <a:rPr lang="ru-RU" sz="2400" b="1" dirty="0" err="1" smtClean="0">
                    <a:latin typeface="Book Antiqua" pitchFamily="18" charset="0"/>
                  </a:rPr>
                  <a:t>Паратов</a:t>
                </a:r>
                <a:endParaRPr lang="ru-RU" sz="2400" b="1" dirty="0" smtClean="0">
                  <a:latin typeface="Book Antiqua" pitchFamily="18" charset="0"/>
                </a:endParaRPr>
              </a:p>
              <a:p>
                <a:pPr lvl="0" algn="ctr"/>
                <a:r>
                  <a:rPr lang="ru-RU" sz="2400" b="1" dirty="0" err="1" smtClean="0">
                    <a:latin typeface="Book Antiqua" pitchFamily="18" charset="0"/>
                  </a:rPr>
                  <a:t>Вожеватов</a:t>
                </a:r>
                <a:endParaRPr lang="ru-RU" sz="2400" b="1" dirty="0">
                  <a:latin typeface="Book Antiqua" pitchFamily="18" charset="0"/>
                </a:endParaRPr>
              </a:p>
            </p:txBody>
          </p:sp>
        </p:grpSp>
        <p:cxnSp>
          <p:nvCxnSpPr>
            <p:cNvPr id="49" name="Прямая со стрелкой 48"/>
            <p:cNvCxnSpPr/>
            <p:nvPr/>
          </p:nvCxnSpPr>
          <p:spPr>
            <a:xfrm rot="5400000">
              <a:off x="678629" y="3536157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2357422" y="3572670"/>
            <a:ext cx="2357454" cy="1570842"/>
            <a:chOff x="2357422" y="3572670"/>
            <a:chExt cx="2357454" cy="1570842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2357422" y="4000504"/>
              <a:ext cx="2357454" cy="1143008"/>
              <a:chOff x="2357422" y="4000504"/>
              <a:chExt cx="2357454" cy="1143008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2357422" y="4000504"/>
                <a:ext cx="2357454" cy="1143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428860" y="4286256"/>
                <a:ext cx="2173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err="1" smtClean="0">
                    <a:latin typeface="Book Antiqua" pitchFamily="18" charset="0"/>
                  </a:rPr>
                  <a:t>Карандышев</a:t>
                </a:r>
                <a:endParaRPr lang="ru-RU" sz="2400" b="1" dirty="0">
                  <a:latin typeface="Book Antiqua" pitchFamily="18" charset="0"/>
                </a:endParaRPr>
              </a:p>
            </p:txBody>
          </p:sp>
        </p:grpSp>
        <p:cxnSp>
          <p:nvCxnSpPr>
            <p:cNvPr id="51" name="Прямая со стрелкой 50"/>
            <p:cNvCxnSpPr/>
            <p:nvPr/>
          </p:nvCxnSpPr>
          <p:spPr>
            <a:xfrm rot="5400000">
              <a:off x="2786050" y="3786190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5500694" y="3643315"/>
            <a:ext cx="2500330" cy="1714511"/>
            <a:chOff x="5500694" y="3643315"/>
            <a:chExt cx="2500330" cy="1714511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5500694" y="4214818"/>
              <a:ext cx="2500330" cy="1143008"/>
              <a:chOff x="5500694" y="4214818"/>
              <a:chExt cx="2500330" cy="1143008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5500694" y="4214818"/>
                <a:ext cx="2500330" cy="1143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072198" y="4500570"/>
                <a:ext cx="15664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latin typeface="Book Antiqua" pitchFamily="18" charset="0"/>
                  </a:rPr>
                  <a:t>ЛАРИСА</a:t>
                </a:r>
                <a:endParaRPr lang="ru-RU" sz="2400" b="1" dirty="0">
                  <a:latin typeface="Book Antiqua" pitchFamily="18" charset="0"/>
                </a:endParaRPr>
              </a:p>
            </p:txBody>
          </p:sp>
        </p:grpSp>
        <p:cxnSp>
          <p:nvCxnSpPr>
            <p:cNvPr id="53" name="Прямая со стрелкой 52"/>
            <p:cNvCxnSpPr/>
            <p:nvPr/>
          </p:nvCxnSpPr>
          <p:spPr>
            <a:xfrm rot="5400000">
              <a:off x="6607984" y="3893348"/>
              <a:ext cx="500067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otvet.imgsmail.ru/download/258ea0c8614d7880cd2128929b0797f4_i-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4429156" cy="57150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1500174"/>
            <a:ext cx="4357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Book Antiqua" pitchFamily="18" charset="0"/>
              </a:rPr>
              <a:t>ЛАРИСА</a:t>
            </a:r>
          </a:p>
          <a:p>
            <a:pPr algn="ctr"/>
            <a:r>
              <a:rPr lang="ru-RU" sz="2800" dirty="0" smtClean="0">
                <a:solidFill>
                  <a:srgbClr val="FFFF00"/>
                </a:solidFill>
                <a:latin typeface="Book Antiqua" pitchFamily="18" charset="0"/>
              </a:rPr>
              <a:t>(с греч. – </a:t>
            </a:r>
            <a:r>
              <a:rPr lang="ru-RU" sz="2800" i="1" dirty="0" smtClean="0">
                <a:solidFill>
                  <a:srgbClr val="FFFF00"/>
                </a:solidFill>
                <a:latin typeface="Book Antiqua" pitchFamily="18" charset="0"/>
              </a:rPr>
              <a:t>чайка)</a:t>
            </a:r>
          </a:p>
          <a:p>
            <a:pPr algn="ctr"/>
            <a:endParaRPr lang="ru-RU" sz="2800" i="1" dirty="0" smtClean="0">
              <a:solidFill>
                <a:srgbClr val="FFFF00"/>
              </a:solidFill>
              <a:latin typeface="Book Antiqua" pitchFamily="18" charset="0"/>
            </a:endParaRPr>
          </a:p>
          <a:p>
            <a:pPr algn="just"/>
            <a:r>
              <a:rPr lang="ru-RU" sz="2800" i="1" dirty="0" smtClean="0">
                <a:solidFill>
                  <a:srgbClr val="FFFF00"/>
                </a:solidFill>
                <a:latin typeface="Book Antiqua" pitchFamily="18" charset="0"/>
              </a:rPr>
              <a:t>	Женщины с этим именем красивы, умны, в центре внимания</a:t>
            </a:r>
            <a:endParaRPr lang="ru-RU" sz="2800" i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otvet.imgsmail.ru/download/875a8375f91de049494d6073098e8a2f_8778366880c9dff67b5544bd76298a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43</Words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«Этой пьесой начинается «новый сорт» моих произведений»</vt:lpstr>
      <vt:lpstr>Слайд 2</vt:lpstr>
      <vt:lpstr>Герои – дельцы новой формации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«Этой пьесой начинается «новый сорт» моих произведений»</dc:title>
  <dc:creator>user</dc:creator>
  <cp:lastModifiedBy>Пользователь Windows</cp:lastModifiedBy>
  <cp:revision>8</cp:revision>
  <dcterms:created xsi:type="dcterms:W3CDTF">2018-12-25T10:27:15Z</dcterms:created>
  <dcterms:modified xsi:type="dcterms:W3CDTF">2018-12-25T11:46:39Z</dcterms:modified>
</cp:coreProperties>
</file>