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4D1A3-1C11-4695-8C1C-FB6FF16042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DC32C-D9BE-4B98-9C3A-A945B50B14D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«Коммуникация».  </a:t>
          </a:r>
          <a:r>
            <a:rPr lang="ru-RU" sz="2000" dirty="0" smtClean="0"/>
            <a:t>Развитие свободного общения со взрослыми и детьми по поводу процесса и результатов продуктивной деятельности.</a:t>
          </a:r>
          <a:endParaRPr lang="ru-RU" sz="2000" dirty="0"/>
        </a:p>
      </dgm:t>
    </dgm:pt>
    <dgm:pt modelId="{C36FE69A-92E9-4B96-8442-1590A7AB6DED}" type="parTrans" cxnId="{59FAB4E6-6509-4931-B323-10239437A707}">
      <dgm:prSet/>
      <dgm:spPr/>
      <dgm:t>
        <a:bodyPr/>
        <a:lstStyle/>
        <a:p>
          <a:endParaRPr lang="ru-RU"/>
        </a:p>
      </dgm:t>
    </dgm:pt>
    <dgm:pt modelId="{B624F61B-97C6-4342-AF7F-E43DDC13C016}" type="sibTrans" cxnId="{59FAB4E6-6509-4931-B323-10239437A707}">
      <dgm:prSet/>
      <dgm:spPr/>
      <dgm:t>
        <a:bodyPr/>
        <a:lstStyle/>
        <a:p>
          <a:endParaRPr lang="ru-RU"/>
        </a:p>
      </dgm:t>
    </dgm:pt>
    <dgm:pt modelId="{6156191B-755F-4F6D-B018-2A23B3E0F24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«Чтение художественной литературы». </a:t>
          </a:r>
          <a:r>
            <a:rPr lang="ru-RU" sz="2000" dirty="0" smtClean="0"/>
            <a:t>Использование художественных произведений для обогащения содержания области, развития детского творчества, приобщение к различным видам искусства, развитие художественного эстетического  вкуса.</a:t>
          </a:r>
          <a:endParaRPr lang="ru-RU" sz="2400" dirty="0"/>
        </a:p>
      </dgm:t>
    </dgm:pt>
    <dgm:pt modelId="{6A45DED6-5BC2-443C-8C78-1F42072798EE}" type="parTrans" cxnId="{3AE6CF59-0302-40F9-A432-BD4DD7C34BBC}">
      <dgm:prSet/>
      <dgm:spPr/>
      <dgm:t>
        <a:bodyPr/>
        <a:lstStyle/>
        <a:p>
          <a:endParaRPr lang="ru-RU"/>
        </a:p>
      </dgm:t>
    </dgm:pt>
    <dgm:pt modelId="{E359E022-763A-461D-B5A5-C2D6B23910E9}" type="sibTrans" cxnId="{3AE6CF59-0302-40F9-A432-BD4DD7C34BBC}">
      <dgm:prSet/>
      <dgm:spPr/>
      <dgm:t>
        <a:bodyPr/>
        <a:lstStyle/>
        <a:p>
          <a:endParaRPr lang="ru-RU"/>
        </a:p>
      </dgm:t>
    </dgm:pt>
    <dgm:pt modelId="{AAA5FB5B-D561-476C-B888-3A281991A083}">
      <dgm:prSet phldrT="[Текст]"/>
      <dgm:spPr/>
      <dgm:t>
        <a:bodyPr/>
        <a:lstStyle/>
        <a:p>
          <a:endParaRPr lang="ru-RU" sz="2700" dirty="0"/>
        </a:p>
      </dgm:t>
    </dgm:pt>
    <dgm:pt modelId="{C19D1163-CC78-4C99-A8DC-F6D6CE818DFA}" type="parTrans" cxnId="{97AA8512-399D-4CDB-A9A7-AA07DE0336ED}">
      <dgm:prSet/>
      <dgm:spPr/>
      <dgm:t>
        <a:bodyPr/>
        <a:lstStyle/>
        <a:p>
          <a:endParaRPr lang="ru-RU"/>
        </a:p>
      </dgm:t>
    </dgm:pt>
    <dgm:pt modelId="{71836E48-F225-44FE-AE9F-C3EA8FD5F503}" type="sibTrans" cxnId="{97AA8512-399D-4CDB-A9A7-AA07DE0336ED}">
      <dgm:prSet/>
      <dgm:spPr/>
      <dgm:t>
        <a:bodyPr/>
        <a:lstStyle/>
        <a:p>
          <a:endParaRPr lang="ru-RU"/>
        </a:p>
      </dgm:t>
    </dgm:pt>
    <dgm:pt modelId="{FB29CF8F-2E1F-4FFC-B087-B24AE1367BD9}">
      <dgm:prSet phldrT="[Текст]" custT="1"/>
      <dgm:spPr/>
      <dgm:t>
        <a:bodyPr/>
        <a:lstStyle/>
        <a:p>
          <a:r>
            <a:rPr lang="ru-RU" sz="2400" dirty="0" smtClean="0"/>
            <a:t>«Познание».  </a:t>
          </a:r>
          <a:r>
            <a:rPr lang="ru-RU" sz="2000" dirty="0" smtClean="0"/>
            <a:t>Сенсорное развитие; формирование целостной картины мира , расширение кругозора в сфере изобразительного искусства.</a:t>
          </a:r>
          <a:endParaRPr lang="ru-RU" sz="2000" dirty="0"/>
        </a:p>
      </dgm:t>
    </dgm:pt>
    <dgm:pt modelId="{E2E011B7-B191-41AF-A72F-894F6E7769AA}" type="parTrans" cxnId="{2374D7CA-70B2-464D-B2BA-CA8E7A814815}">
      <dgm:prSet/>
      <dgm:spPr/>
      <dgm:t>
        <a:bodyPr/>
        <a:lstStyle/>
        <a:p>
          <a:endParaRPr lang="ru-RU"/>
        </a:p>
      </dgm:t>
    </dgm:pt>
    <dgm:pt modelId="{F44BB119-ED31-4F4E-8F93-C64EC17BD2B2}" type="sibTrans" cxnId="{2374D7CA-70B2-464D-B2BA-CA8E7A814815}">
      <dgm:prSet/>
      <dgm:spPr/>
      <dgm:t>
        <a:bodyPr/>
        <a:lstStyle/>
        <a:p>
          <a:endParaRPr lang="ru-RU"/>
        </a:p>
      </dgm:t>
    </dgm:pt>
    <dgm:pt modelId="{C8BF1211-DED6-43E0-8A9C-E22B917E1DC7}">
      <dgm:prSet phldrT="[Текст]" custT="1"/>
      <dgm:spPr/>
      <dgm:t>
        <a:bodyPr/>
        <a:lstStyle/>
        <a:p>
          <a:r>
            <a:rPr lang="ru-RU" sz="2400" dirty="0" smtClean="0"/>
            <a:t>«Безопасность». </a:t>
          </a:r>
          <a:r>
            <a:rPr lang="ru-RU" sz="2000" dirty="0" smtClean="0"/>
            <a:t>Формирование основ безопасности собственной жизнедеятельности в различных видах продуктивной деятельности.</a:t>
          </a:r>
          <a:endParaRPr lang="ru-RU" sz="2700" dirty="0"/>
        </a:p>
      </dgm:t>
    </dgm:pt>
    <dgm:pt modelId="{2C8B0731-F208-49C6-A6E3-65C7C65BEC39}" type="parTrans" cxnId="{72497C1B-CF64-421E-BD03-37D98CF62CC4}">
      <dgm:prSet/>
      <dgm:spPr/>
      <dgm:t>
        <a:bodyPr/>
        <a:lstStyle/>
        <a:p>
          <a:endParaRPr lang="ru-RU"/>
        </a:p>
      </dgm:t>
    </dgm:pt>
    <dgm:pt modelId="{E6C52DD5-384D-4378-AF03-A977D22F3479}" type="sibTrans" cxnId="{72497C1B-CF64-421E-BD03-37D98CF62CC4}">
      <dgm:prSet/>
      <dgm:spPr/>
      <dgm:t>
        <a:bodyPr/>
        <a:lstStyle/>
        <a:p>
          <a:endParaRPr lang="ru-RU"/>
        </a:p>
      </dgm:t>
    </dgm:pt>
    <dgm:pt modelId="{EB7665D3-0F7A-4A47-A23D-004EBEF1B134}" type="pres">
      <dgm:prSet presAssocID="{9A64D1A3-1C11-4695-8C1C-FB6FF1604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9437A-522F-4392-8A56-C97BA65DF853}" type="pres">
      <dgm:prSet presAssocID="{EEFDC32C-D9BE-4B98-9C3A-A945B50B14D5}" presName="parentText" presStyleLbl="node1" presStyleIdx="0" presStyleCnt="2" custScaleX="99367" custLinFactNeighborX="-315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10A85-F510-4C93-976F-0847D5962404}" type="pres">
      <dgm:prSet presAssocID="{EEFDC32C-D9BE-4B98-9C3A-A945B50B14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D1BED-4A16-441A-876F-45BFAA2979BE}" type="pres">
      <dgm:prSet presAssocID="{6156191B-755F-4F6D-B018-2A23B3E0F2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57CA9-BE06-46BF-83BA-E70BA2D1124A}" type="pres">
      <dgm:prSet presAssocID="{6156191B-755F-4F6D-B018-2A23B3E0F24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4D7CA-70B2-464D-B2BA-CA8E7A814815}" srcId="{EEFDC32C-D9BE-4B98-9C3A-A945B50B14D5}" destId="{FB29CF8F-2E1F-4FFC-B087-B24AE1367BD9}" srcOrd="0" destOrd="0" parTransId="{E2E011B7-B191-41AF-A72F-894F6E7769AA}" sibTransId="{F44BB119-ED31-4F4E-8F93-C64EC17BD2B2}"/>
    <dgm:cxn modelId="{72497C1B-CF64-421E-BD03-37D98CF62CC4}" srcId="{6156191B-755F-4F6D-B018-2A23B3E0F249}" destId="{C8BF1211-DED6-43E0-8A9C-E22B917E1DC7}" srcOrd="0" destOrd="0" parTransId="{2C8B0731-F208-49C6-A6E3-65C7C65BEC39}" sibTransId="{E6C52DD5-384D-4378-AF03-A977D22F3479}"/>
    <dgm:cxn modelId="{17A3BDDA-D325-4687-8F23-C29C58756365}" type="presOf" srcId="{AAA5FB5B-D561-476C-B888-3A281991A083}" destId="{AA457CA9-BE06-46BF-83BA-E70BA2D1124A}" srcOrd="0" destOrd="1" presId="urn:microsoft.com/office/officeart/2005/8/layout/vList2"/>
    <dgm:cxn modelId="{97AA8512-399D-4CDB-A9A7-AA07DE0336ED}" srcId="{6156191B-755F-4F6D-B018-2A23B3E0F249}" destId="{AAA5FB5B-D561-476C-B888-3A281991A083}" srcOrd="1" destOrd="0" parTransId="{C19D1163-CC78-4C99-A8DC-F6D6CE818DFA}" sibTransId="{71836E48-F225-44FE-AE9F-C3EA8FD5F503}"/>
    <dgm:cxn modelId="{E0548735-84FF-4EA3-888F-2A4E2DBC15F1}" type="presOf" srcId="{C8BF1211-DED6-43E0-8A9C-E22B917E1DC7}" destId="{AA457CA9-BE06-46BF-83BA-E70BA2D1124A}" srcOrd="0" destOrd="0" presId="urn:microsoft.com/office/officeart/2005/8/layout/vList2"/>
    <dgm:cxn modelId="{A3B17240-D3CB-47E9-883B-6521D05A0702}" type="presOf" srcId="{EEFDC32C-D9BE-4B98-9C3A-A945B50B14D5}" destId="{C3A9437A-522F-4392-8A56-C97BA65DF853}" srcOrd="0" destOrd="0" presId="urn:microsoft.com/office/officeart/2005/8/layout/vList2"/>
    <dgm:cxn modelId="{3AE6CF59-0302-40F9-A432-BD4DD7C34BBC}" srcId="{9A64D1A3-1C11-4695-8C1C-FB6FF160425B}" destId="{6156191B-755F-4F6D-B018-2A23B3E0F249}" srcOrd="1" destOrd="0" parTransId="{6A45DED6-5BC2-443C-8C78-1F42072798EE}" sibTransId="{E359E022-763A-461D-B5A5-C2D6B23910E9}"/>
    <dgm:cxn modelId="{FD9DD0C5-255B-4880-A1E8-D84EF9C56E8F}" type="presOf" srcId="{9A64D1A3-1C11-4695-8C1C-FB6FF160425B}" destId="{EB7665D3-0F7A-4A47-A23D-004EBEF1B134}" srcOrd="0" destOrd="0" presId="urn:microsoft.com/office/officeart/2005/8/layout/vList2"/>
    <dgm:cxn modelId="{59FAB4E6-6509-4931-B323-10239437A707}" srcId="{9A64D1A3-1C11-4695-8C1C-FB6FF160425B}" destId="{EEFDC32C-D9BE-4B98-9C3A-A945B50B14D5}" srcOrd="0" destOrd="0" parTransId="{C36FE69A-92E9-4B96-8442-1590A7AB6DED}" sibTransId="{B624F61B-97C6-4342-AF7F-E43DDC13C016}"/>
    <dgm:cxn modelId="{ED24C7C1-B692-4629-B598-496A90D693B1}" type="presOf" srcId="{FB29CF8F-2E1F-4FFC-B087-B24AE1367BD9}" destId="{1D710A85-F510-4C93-976F-0847D5962404}" srcOrd="0" destOrd="0" presId="urn:microsoft.com/office/officeart/2005/8/layout/vList2"/>
    <dgm:cxn modelId="{8D0FD549-435D-4C49-BF3A-B7EA6411C6A6}" type="presOf" srcId="{6156191B-755F-4F6D-B018-2A23B3E0F249}" destId="{262D1BED-4A16-441A-876F-45BFAA2979BE}" srcOrd="0" destOrd="0" presId="urn:microsoft.com/office/officeart/2005/8/layout/vList2"/>
    <dgm:cxn modelId="{1E9F9CBF-F40D-4242-AE38-6B10F6AEF2DB}" type="presParOf" srcId="{EB7665D3-0F7A-4A47-A23D-004EBEF1B134}" destId="{C3A9437A-522F-4392-8A56-C97BA65DF853}" srcOrd="0" destOrd="0" presId="urn:microsoft.com/office/officeart/2005/8/layout/vList2"/>
    <dgm:cxn modelId="{75A7F845-2A09-4BCB-94DA-6AD2CA358B1A}" type="presParOf" srcId="{EB7665D3-0F7A-4A47-A23D-004EBEF1B134}" destId="{1D710A85-F510-4C93-976F-0847D5962404}" srcOrd="1" destOrd="0" presId="urn:microsoft.com/office/officeart/2005/8/layout/vList2"/>
    <dgm:cxn modelId="{3AF0219C-8AB3-41E5-88F8-E6B8913791C6}" type="presParOf" srcId="{EB7665D3-0F7A-4A47-A23D-004EBEF1B134}" destId="{262D1BED-4A16-441A-876F-45BFAA2979BE}" srcOrd="2" destOrd="0" presId="urn:microsoft.com/office/officeart/2005/8/layout/vList2"/>
    <dgm:cxn modelId="{F953FA9F-FF8D-45B9-AD1A-1CDFDBFE709A}" type="presParOf" srcId="{EB7665D3-0F7A-4A47-A23D-004EBEF1B134}" destId="{AA457CA9-BE06-46BF-83BA-E70BA2D112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9D712-EC37-4D3C-9658-EF1605A018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1F094-FA32-4C78-A060-D6522ECA84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«Музыка». </a:t>
          </a:r>
          <a:r>
            <a:rPr lang="ru-RU" sz="2000" dirty="0" smtClean="0"/>
            <a:t>Использование музыкальных произведений для обогащения содержания области, развитие детского творчества, приобщение к различным видам искусства.</a:t>
          </a:r>
          <a:endParaRPr lang="ru-RU" sz="2400" dirty="0"/>
        </a:p>
      </dgm:t>
    </dgm:pt>
    <dgm:pt modelId="{1EC63762-9F0B-44A1-B737-47A1E7118F4B}" type="parTrans" cxnId="{97FBDE15-3ED4-4EE8-89D5-2C22FCFF58EF}">
      <dgm:prSet/>
      <dgm:spPr/>
      <dgm:t>
        <a:bodyPr/>
        <a:lstStyle/>
        <a:p>
          <a:endParaRPr lang="ru-RU"/>
        </a:p>
      </dgm:t>
    </dgm:pt>
    <dgm:pt modelId="{7E7FE148-4E57-4CBA-BA8F-BC014D3229E6}" type="sibTrans" cxnId="{97FBDE15-3ED4-4EE8-89D5-2C22FCFF58EF}">
      <dgm:prSet/>
      <dgm:spPr/>
      <dgm:t>
        <a:bodyPr/>
        <a:lstStyle/>
        <a:p>
          <a:endParaRPr lang="ru-RU"/>
        </a:p>
      </dgm:t>
    </dgm:pt>
    <dgm:pt modelId="{464EF21F-91D5-4A9F-8264-2A759F2DEB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«Физическая культура». </a:t>
          </a:r>
          <a:r>
            <a:rPr lang="ru-RU" sz="2000" dirty="0" smtClean="0"/>
            <a:t>Развитие мелкой моторики.</a:t>
          </a:r>
          <a:endParaRPr lang="ru-RU" sz="2400" dirty="0"/>
        </a:p>
      </dgm:t>
    </dgm:pt>
    <dgm:pt modelId="{870D76F8-D84A-4F8A-8A4E-B8EE0130CAA6}" type="parTrans" cxnId="{B41D0EC3-949C-4F8B-B577-743C5E1A1AC5}">
      <dgm:prSet/>
      <dgm:spPr/>
      <dgm:t>
        <a:bodyPr/>
        <a:lstStyle/>
        <a:p>
          <a:endParaRPr lang="ru-RU"/>
        </a:p>
      </dgm:t>
    </dgm:pt>
    <dgm:pt modelId="{32DC335A-F6AB-4071-978A-0D48FE0198BC}" type="sibTrans" cxnId="{B41D0EC3-949C-4F8B-B577-743C5E1A1AC5}">
      <dgm:prSet/>
      <dgm:spPr/>
      <dgm:t>
        <a:bodyPr/>
        <a:lstStyle/>
        <a:p>
          <a:endParaRPr lang="ru-RU"/>
        </a:p>
      </dgm:t>
    </dgm:pt>
    <dgm:pt modelId="{11391B29-F41B-45C4-A7F0-1FDA88912603}">
      <dgm:prSet phldrT="[Текст]" custT="1"/>
      <dgm:spPr/>
      <dgm:t>
        <a:bodyPr/>
        <a:lstStyle/>
        <a:p>
          <a:r>
            <a:rPr lang="ru-RU" sz="2400" dirty="0" smtClean="0"/>
            <a:t>«Художественное творчество». </a:t>
          </a:r>
          <a:r>
            <a:rPr lang="ru-RU" sz="2000" dirty="0" smtClean="0"/>
            <a:t>Развитие художественного восприятия, воображения, фантазии; чувства композиции, цвета, колорита, умения сравнивать, выделять особенности.</a:t>
          </a:r>
          <a:endParaRPr lang="ru-RU" sz="2000" dirty="0"/>
        </a:p>
      </dgm:t>
    </dgm:pt>
    <dgm:pt modelId="{0CE547F8-B49A-4A9C-A7F0-76CD80CBFC2B}" type="parTrans" cxnId="{1B901D38-BA6E-4FFA-9BB4-BED055803DBC}">
      <dgm:prSet/>
      <dgm:spPr/>
      <dgm:t>
        <a:bodyPr/>
        <a:lstStyle/>
        <a:p>
          <a:endParaRPr lang="ru-RU"/>
        </a:p>
      </dgm:t>
    </dgm:pt>
    <dgm:pt modelId="{18EF11B5-1791-4666-A261-A5E6D0369041}" type="sibTrans" cxnId="{1B901D38-BA6E-4FFA-9BB4-BED055803DBC}">
      <dgm:prSet/>
      <dgm:spPr/>
      <dgm:t>
        <a:bodyPr/>
        <a:lstStyle/>
        <a:p>
          <a:endParaRPr lang="ru-RU"/>
        </a:p>
      </dgm:t>
    </dgm:pt>
    <dgm:pt modelId="{EF451566-773C-42DC-A6CA-5AEC8538E329}">
      <dgm:prSet phldrT="[Текст]" custT="1"/>
      <dgm:spPr/>
      <dgm:t>
        <a:bodyPr/>
        <a:lstStyle/>
        <a:p>
          <a:r>
            <a:rPr lang="ru-RU" sz="2400" dirty="0" smtClean="0"/>
            <a:t>«Труд». </a:t>
          </a:r>
          <a:r>
            <a:rPr lang="ru-RU" sz="2000" dirty="0" smtClean="0"/>
            <a:t>Формирование трудовых умений и навыков, воспитание ценностного отношения к собственному труду, труду других людей.</a:t>
          </a:r>
          <a:endParaRPr lang="ru-RU" sz="2400" dirty="0"/>
        </a:p>
      </dgm:t>
    </dgm:pt>
    <dgm:pt modelId="{D5F99672-A89E-40CD-8CA1-7061178C8B80}" type="parTrans" cxnId="{9ABF6988-00F8-4329-9378-AD37BB57B57D}">
      <dgm:prSet/>
      <dgm:spPr/>
      <dgm:t>
        <a:bodyPr/>
        <a:lstStyle/>
        <a:p>
          <a:endParaRPr lang="ru-RU"/>
        </a:p>
      </dgm:t>
    </dgm:pt>
    <dgm:pt modelId="{9C6FAD02-61CA-4A26-A26F-284954AD53FC}" type="sibTrans" cxnId="{9ABF6988-00F8-4329-9378-AD37BB57B57D}">
      <dgm:prSet/>
      <dgm:spPr/>
      <dgm:t>
        <a:bodyPr/>
        <a:lstStyle/>
        <a:p>
          <a:endParaRPr lang="ru-RU"/>
        </a:p>
      </dgm:t>
    </dgm:pt>
    <dgm:pt modelId="{E688CA04-1468-4353-9BA9-8161EBD80804}" type="pres">
      <dgm:prSet presAssocID="{EC59D712-EC37-4D3C-9658-EF1605A018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B4476-F8FF-4AD2-A4C2-0EE54E3531D8}" type="pres">
      <dgm:prSet presAssocID="{75D1F094-FA32-4C78-A060-D6522ECA84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812DF-08A2-43C6-AD1D-5735948678C9}" type="pres">
      <dgm:prSet presAssocID="{75D1F094-FA32-4C78-A060-D6522ECA84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71DA-014B-4E0C-B2ED-244EE0F5BBB9}" type="pres">
      <dgm:prSet presAssocID="{464EF21F-91D5-4A9F-8264-2A759F2DEB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88FC-386A-4698-82C9-234B384D7615}" type="pres">
      <dgm:prSet presAssocID="{464EF21F-91D5-4A9F-8264-2A759F2DEB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F6988-00F8-4329-9378-AD37BB57B57D}" srcId="{75D1F094-FA32-4C78-A060-D6522ECA84A6}" destId="{EF451566-773C-42DC-A6CA-5AEC8538E329}" srcOrd="0" destOrd="0" parTransId="{D5F99672-A89E-40CD-8CA1-7061178C8B80}" sibTransId="{9C6FAD02-61CA-4A26-A26F-284954AD53FC}"/>
    <dgm:cxn modelId="{B41D0EC3-949C-4F8B-B577-743C5E1A1AC5}" srcId="{EC59D712-EC37-4D3C-9658-EF1605A01826}" destId="{464EF21F-91D5-4A9F-8264-2A759F2DEBC6}" srcOrd="1" destOrd="0" parTransId="{870D76F8-D84A-4F8A-8A4E-B8EE0130CAA6}" sibTransId="{32DC335A-F6AB-4071-978A-0D48FE0198BC}"/>
    <dgm:cxn modelId="{1E9E3D59-4292-491D-AD29-63676808E868}" type="presOf" srcId="{EC59D712-EC37-4D3C-9658-EF1605A01826}" destId="{E688CA04-1468-4353-9BA9-8161EBD80804}" srcOrd="0" destOrd="0" presId="urn:microsoft.com/office/officeart/2005/8/layout/vList2"/>
    <dgm:cxn modelId="{B87A03B1-5F89-4C5B-AFD8-20E8EABB7341}" type="presOf" srcId="{75D1F094-FA32-4C78-A060-D6522ECA84A6}" destId="{F56B4476-F8FF-4AD2-A4C2-0EE54E3531D8}" srcOrd="0" destOrd="0" presId="urn:microsoft.com/office/officeart/2005/8/layout/vList2"/>
    <dgm:cxn modelId="{FC2C0487-1379-409A-A9D2-9A4C07F423DA}" type="presOf" srcId="{11391B29-F41B-45C4-A7F0-1FDA88912603}" destId="{AA7388FC-386A-4698-82C9-234B384D7615}" srcOrd="0" destOrd="0" presId="urn:microsoft.com/office/officeart/2005/8/layout/vList2"/>
    <dgm:cxn modelId="{1B901D38-BA6E-4FFA-9BB4-BED055803DBC}" srcId="{464EF21F-91D5-4A9F-8264-2A759F2DEBC6}" destId="{11391B29-F41B-45C4-A7F0-1FDA88912603}" srcOrd="0" destOrd="0" parTransId="{0CE547F8-B49A-4A9C-A7F0-76CD80CBFC2B}" sibTransId="{18EF11B5-1791-4666-A261-A5E6D0369041}"/>
    <dgm:cxn modelId="{DC8ACB25-4FA1-457D-9C4B-5F3DF5CABBD6}" type="presOf" srcId="{464EF21F-91D5-4A9F-8264-2A759F2DEBC6}" destId="{9C4771DA-014B-4E0C-B2ED-244EE0F5BBB9}" srcOrd="0" destOrd="0" presId="urn:microsoft.com/office/officeart/2005/8/layout/vList2"/>
    <dgm:cxn modelId="{9F7E8EED-AE45-43DC-A4F7-CCAD480260EC}" type="presOf" srcId="{EF451566-773C-42DC-A6CA-5AEC8538E329}" destId="{1FA812DF-08A2-43C6-AD1D-5735948678C9}" srcOrd="0" destOrd="0" presId="urn:microsoft.com/office/officeart/2005/8/layout/vList2"/>
    <dgm:cxn modelId="{97FBDE15-3ED4-4EE8-89D5-2C22FCFF58EF}" srcId="{EC59D712-EC37-4D3C-9658-EF1605A01826}" destId="{75D1F094-FA32-4C78-A060-D6522ECA84A6}" srcOrd="0" destOrd="0" parTransId="{1EC63762-9F0B-44A1-B737-47A1E7118F4B}" sibTransId="{7E7FE148-4E57-4CBA-BA8F-BC014D3229E6}"/>
    <dgm:cxn modelId="{1947E1E8-9856-4EF0-8AEF-5BE24021834A}" type="presParOf" srcId="{E688CA04-1468-4353-9BA9-8161EBD80804}" destId="{F56B4476-F8FF-4AD2-A4C2-0EE54E3531D8}" srcOrd="0" destOrd="0" presId="urn:microsoft.com/office/officeart/2005/8/layout/vList2"/>
    <dgm:cxn modelId="{317F8F92-CE3C-45FA-88D7-4EE5EB6561E5}" type="presParOf" srcId="{E688CA04-1468-4353-9BA9-8161EBD80804}" destId="{1FA812DF-08A2-43C6-AD1D-5735948678C9}" srcOrd="1" destOrd="0" presId="urn:microsoft.com/office/officeart/2005/8/layout/vList2"/>
    <dgm:cxn modelId="{570F368A-4CAA-4728-A4D1-202E612B6334}" type="presParOf" srcId="{E688CA04-1468-4353-9BA9-8161EBD80804}" destId="{9C4771DA-014B-4E0C-B2ED-244EE0F5BBB9}" srcOrd="2" destOrd="0" presId="urn:microsoft.com/office/officeart/2005/8/layout/vList2"/>
    <dgm:cxn modelId="{BF4F92F9-8C23-4F82-9919-F843ABC10216}" type="presParOf" srcId="{E688CA04-1468-4353-9BA9-8161EBD80804}" destId="{AA7388FC-386A-4698-82C9-234B384D76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437A-522F-4392-8A56-C97BA65DF853}">
      <dsp:nvSpPr>
        <dsp:cNvPr id="0" name=""/>
        <dsp:cNvSpPr/>
      </dsp:nvSpPr>
      <dsp:spPr>
        <a:xfrm>
          <a:off x="131" y="0"/>
          <a:ext cx="8685445" cy="1415700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«Коммуникация».  </a:t>
          </a:r>
          <a:r>
            <a:rPr lang="ru-RU" sz="2000" kern="1200" dirty="0" smtClean="0"/>
            <a:t>Развитие свободного общения со взрослыми и детьми по поводу процесса и результатов продуктивной деятельности.</a:t>
          </a:r>
          <a:endParaRPr lang="ru-RU" sz="2000" kern="1200" dirty="0"/>
        </a:p>
      </dsp:txBody>
      <dsp:txXfrm>
        <a:off x="69240" y="69109"/>
        <a:ext cx="8547227" cy="1277482"/>
      </dsp:txXfrm>
    </dsp:sp>
    <dsp:sp modelId="{1D710A85-F510-4C93-976F-0847D5962404}">
      <dsp:nvSpPr>
        <dsp:cNvPr id="0" name=""/>
        <dsp:cNvSpPr/>
      </dsp:nvSpPr>
      <dsp:spPr>
        <a:xfrm>
          <a:off x="0" y="1423900"/>
          <a:ext cx="8740775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52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«Познание».  </a:t>
          </a:r>
          <a:r>
            <a:rPr lang="ru-RU" sz="2000" kern="1200" dirty="0" smtClean="0"/>
            <a:t>Сенсорное развитие; формирование целостной картины мира , расширение кругозора в сфере изобразительного искусства.</a:t>
          </a:r>
          <a:endParaRPr lang="ru-RU" sz="2000" kern="1200" dirty="0"/>
        </a:p>
      </dsp:txBody>
      <dsp:txXfrm>
        <a:off x="0" y="1423900"/>
        <a:ext cx="8740775" cy="910800"/>
      </dsp:txXfrm>
    </dsp:sp>
    <dsp:sp modelId="{262D1BED-4A16-441A-876F-45BFAA2979BE}">
      <dsp:nvSpPr>
        <dsp:cNvPr id="0" name=""/>
        <dsp:cNvSpPr/>
      </dsp:nvSpPr>
      <dsp:spPr>
        <a:xfrm>
          <a:off x="0" y="2334700"/>
          <a:ext cx="8740775" cy="1415700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«Чтение художественной литературы». </a:t>
          </a:r>
          <a:r>
            <a:rPr lang="ru-RU" sz="2000" kern="1200" dirty="0" smtClean="0"/>
            <a:t>Использование художественных произведений для обогащения содержания области, развития детского творчества, приобщение к различным видам искусства, развитие художественного эстетического  вкуса.</a:t>
          </a:r>
          <a:endParaRPr lang="ru-RU" sz="2400" kern="1200" dirty="0"/>
        </a:p>
      </dsp:txBody>
      <dsp:txXfrm>
        <a:off x="69109" y="2403809"/>
        <a:ext cx="8602557" cy="1277482"/>
      </dsp:txXfrm>
    </dsp:sp>
    <dsp:sp modelId="{AA457CA9-BE06-46BF-83BA-E70BA2D1124A}">
      <dsp:nvSpPr>
        <dsp:cNvPr id="0" name=""/>
        <dsp:cNvSpPr/>
      </dsp:nvSpPr>
      <dsp:spPr>
        <a:xfrm>
          <a:off x="0" y="3750400"/>
          <a:ext cx="8740775" cy="105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52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«Безопасность». </a:t>
          </a:r>
          <a:r>
            <a:rPr lang="ru-RU" sz="2000" kern="1200" dirty="0" smtClean="0"/>
            <a:t>Формирование основ безопасности собственной жизнедеятельности в различных видах продуктивной деятельности.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/>
        </a:p>
      </dsp:txBody>
      <dsp:txXfrm>
        <a:off x="0" y="3750400"/>
        <a:ext cx="8740775" cy="1053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B4476-F8FF-4AD2-A4C2-0EE54E3531D8}">
      <dsp:nvSpPr>
        <dsp:cNvPr id="0" name=""/>
        <dsp:cNvSpPr/>
      </dsp:nvSpPr>
      <dsp:spPr>
        <a:xfrm>
          <a:off x="0" y="5060"/>
          <a:ext cx="8686800" cy="1198080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«Музыка». </a:t>
          </a:r>
          <a:r>
            <a:rPr lang="ru-RU" sz="2000" kern="1200" dirty="0" smtClean="0"/>
            <a:t>Использование музыкальных произведений для обогащения содержания области, развитие детского творчества, приобщение к различным видам искусства.</a:t>
          </a:r>
          <a:endParaRPr lang="ru-RU" sz="2400" kern="1200" dirty="0"/>
        </a:p>
      </dsp:txBody>
      <dsp:txXfrm>
        <a:off x="58485" y="63545"/>
        <a:ext cx="8569830" cy="1081110"/>
      </dsp:txXfrm>
    </dsp:sp>
    <dsp:sp modelId="{1FA812DF-08A2-43C6-AD1D-5735948678C9}">
      <dsp:nvSpPr>
        <dsp:cNvPr id="0" name=""/>
        <dsp:cNvSpPr/>
      </dsp:nvSpPr>
      <dsp:spPr>
        <a:xfrm>
          <a:off x="0" y="1203141"/>
          <a:ext cx="8686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«Труд». </a:t>
          </a:r>
          <a:r>
            <a:rPr lang="ru-RU" sz="2000" kern="1200" dirty="0" smtClean="0"/>
            <a:t>Формирование трудовых умений и навыков, воспитание ценностного отношения к собственному труду, труду других людей.</a:t>
          </a:r>
          <a:endParaRPr lang="ru-RU" sz="2400" kern="1200" dirty="0"/>
        </a:p>
      </dsp:txBody>
      <dsp:txXfrm>
        <a:off x="0" y="1203141"/>
        <a:ext cx="8686800" cy="1059840"/>
      </dsp:txXfrm>
    </dsp:sp>
    <dsp:sp modelId="{9C4771DA-014B-4E0C-B2ED-244EE0F5BBB9}">
      <dsp:nvSpPr>
        <dsp:cNvPr id="0" name=""/>
        <dsp:cNvSpPr/>
      </dsp:nvSpPr>
      <dsp:spPr>
        <a:xfrm>
          <a:off x="0" y="2262981"/>
          <a:ext cx="8686800" cy="1198080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«Физическая культура». </a:t>
          </a:r>
          <a:r>
            <a:rPr lang="ru-RU" sz="2000" kern="1200" dirty="0" smtClean="0"/>
            <a:t>Развитие мелкой моторики.</a:t>
          </a:r>
          <a:endParaRPr lang="ru-RU" sz="2400" kern="1200" dirty="0"/>
        </a:p>
      </dsp:txBody>
      <dsp:txXfrm>
        <a:off x="58485" y="2321466"/>
        <a:ext cx="8569830" cy="1081110"/>
      </dsp:txXfrm>
    </dsp:sp>
    <dsp:sp modelId="{AA7388FC-386A-4698-82C9-234B384D7615}">
      <dsp:nvSpPr>
        <dsp:cNvPr id="0" name=""/>
        <dsp:cNvSpPr/>
      </dsp:nvSpPr>
      <dsp:spPr>
        <a:xfrm>
          <a:off x="0" y="3461061"/>
          <a:ext cx="8686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«Художественное творчество». </a:t>
          </a:r>
          <a:r>
            <a:rPr lang="ru-RU" sz="2000" kern="1200" dirty="0" smtClean="0"/>
            <a:t>Развитие художественного восприятия, воображения, фантазии; чувства композиции, цвета, колорита, умения сравнивать, выделять особенности.</a:t>
          </a:r>
          <a:endParaRPr lang="ru-RU" sz="2000" kern="1200" dirty="0"/>
        </a:p>
      </dsp:txBody>
      <dsp:txXfrm>
        <a:off x="0" y="3461061"/>
        <a:ext cx="86868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андр\Desktop\1677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6453336"/>
            <a:ext cx="9144000" cy="4046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                                    </a:t>
            </a:r>
            <a:r>
              <a:rPr lang="ru-RU" sz="1800" dirty="0"/>
              <a:t>В</a:t>
            </a:r>
            <a:r>
              <a:rPr lang="ru-RU" sz="1800" dirty="0" smtClean="0"/>
              <a:t>оспитатель: </a:t>
            </a:r>
            <a:r>
              <a:rPr lang="ru-RU" sz="1800" dirty="0" err="1" smtClean="0"/>
              <a:t>Заровская</a:t>
            </a:r>
            <a:r>
              <a:rPr lang="ru-RU" sz="1800" dirty="0" smtClean="0"/>
              <a:t> Е.В.</a:t>
            </a:r>
            <a:endParaRPr lang="ru-RU" sz="18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627784" y="1597"/>
            <a:ext cx="6516217" cy="1051139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</a:rPr>
              <a:t>М</a:t>
            </a:r>
            <a:r>
              <a:rPr lang="ru-RU" sz="1400" dirty="0" smtClean="0">
                <a:effectLst/>
              </a:rPr>
              <a:t>униципальное бюджетное дошкольное образовательное учреждение «Киреевский детский сад общеразвивающего вида  №3 «Рябинка» администрации муниципального образования Киреевский  район</a:t>
            </a:r>
            <a:endParaRPr lang="ru-RU" sz="1400" dirty="0">
              <a:effectLst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923928" y="836712"/>
            <a:ext cx="5112568" cy="46085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Детский дизайн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91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78" y="1052736"/>
            <a:ext cx="3744417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Л.С.Выготский</a:t>
            </a:r>
            <a:r>
              <a:rPr lang="ru-RU" sz="2000" dirty="0" smtClean="0"/>
              <a:t> сказал: «Творчество 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 либо новое.»</a:t>
            </a:r>
          </a:p>
          <a:p>
            <a:pPr marL="0" indent="0">
              <a:buNone/>
            </a:pPr>
            <a:r>
              <a:rPr lang="ru-RU" sz="2000" dirty="0" smtClean="0"/>
              <a:t>Опираясь на высказывание </a:t>
            </a:r>
            <a:r>
              <a:rPr lang="ru-RU" sz="2000" dirty="0" err="1" smtClean="0"/>
              <a:t>Л.С.Выготского</a:t>
            </a:r>
            <a:r>
              <a:rPr lang="ru-RU" sz="2000" dirty="0" smtClean="0"/>
              <a:t>: Детский  дизайн представляет огромный потенциал  и большие возможности для развития творческих способностей, фантазии и воображения.</a:t>
            </a:r>
            <a:endParaRPr lang="ru-RU" sz="2000" dirty="0"/>
          </a:p>
        </p:txBody>
      </p:sp>
      <p:pic>
        <p:nvPicPr>
          <p:cNvPr id="2051" name="Picture 3" descr="C:\Users\Александр\Desktop\105971876_4500809_deti_i_raduga_67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7" y="476672"/>
            <a:ext cx="464492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42493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Создание поделок из различного материала не просто вооружают ребенка умениями и навыками, но и дают возможность взглянуть на окружающий мир глазами созидателя.  Будят интеллектуальную творческую активность ребенка, </a:t>
            </a:r>
            <a:r>
              <a:rPr lang="ru-RU" sz="2200" dirty="0" smtClean="0"/>
              <a:t>учат </a:t>
            </a:r>
            <a:r>
              <a:rPr lang="ru-RU" sz="2200" dirty="0"/>
              <a:t>планировать  свою деятельность, вносить изменения в технологию, конструкцию изделий. Осуществлять </a:t>
            </a:r>
            <a:r>
              <a:rPr lang="ru-RU" sz="2200" dirty="0" smtClean="0"/>
              <a:t>задуманное.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3076" name="Picture 4" descr="C:\Users\Александр\Desktop\80074963_0586bf4ff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327"/>
            <a:ext cx="8424936" cy="3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6964"/>
            <a:ext cx="4896544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         Типы детского дизайна: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1. </a:t>
            </a:r>
            <a:r>
              <a:rPr lang="ru-RU" sz="2000" b="1" i="1" dirty="0" smtClean="0"/>
              <a:t>Плоскостной</a:t>
            </a:r>
            <a:r>
              <a:rPr lang="ru-RU" sz="2000" dirty="0" smtClean="0"/>
              <a:t>(аппликативно – графический) мозаика, силуэты </a:t>
            </a:r>
            <a:r>
              <a:rPr lang="ru-RU" sz="2000" dirty="0" err="1" smtClean="0"/>
              <a:t>фитокомпозиции</a:t>
            </a:r>
            <a:r>
              <a:rPr lang="ru-RU" sz="2000" dirty="0" smtClean="0"/>
              <a:t>,  аппликации, панно, коллаж.</a:t>
            </a:r>
          </a:p>
          <a:p>
            <a:pPr marL="0" indent="0">
              <a:buNone/>
            </a:pPr>
            <a:r>
              <a:rPr lang="ru-RU" sz="2000" dirty="0" smtClean="0"/>
              <a:t>2. </a:t>
            </a:r>
            <a:r>
              <a:rPr lang="ru-RU" sz="2000" b="1" i="1" dirty="0" smtClean="0"/>
              <a:t>Объемный</a:t>
            </a:r>
            <a:r>
              <a:rPr lang="ru-RU" sz="2000" dirty="0" smtClean="0"/>
              <a:t> (предметно – декоративный) игрушки – сувениры,            художественные изделия из природного и искусственных материалов,     бумажная пластика, произведения флористики, украшения для дома и одежды.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b="1" i="1" dirty="0" smtClean="0"/>
              <a:t>Пространственный</a:t>
            </a:r>
            <a:r>
              <a:rPr lang="ru-RU" sz="2000" dirty="0" smtClean="0"/>
              <a:t>(архитектурно – художественный)  оформление интерьера, облика зданий, интерьеров групповых комнат.</a:t>
            </a:r>
          </a:p>
          <a:p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По каждому типу осуществляется три направления деятельности ( виды детского дизайна):</a:t>
            </a:r>
          </a:p>
          <a:p>
            <a:pPr marL="0" indent="0">
              <a:buNone/>
            </a:pPr>
            <a:r>
              <a:rPr lang="ru-RU" sz="2000" dirty="0" smtClean="0"/>
              <a:t>а)</a:t>
            </a:r>
            <a:r>
              <a:rPr lang="ru-RU" sz="2000" i="1" dirty="0" smtClean="0"/>
              <a:t> </a:t>
            </a:r>
            <a:r>
              <a:rPr lang="ru-RU" sz="2000" b="1" dirty="0" smtClean="0"/>
              <a:t>декорирование </a:t>
            </a:r>
            <a:r>
              <a:rPr lang="ru-RU" sz="1800" dirty="0" smtClean="0"/>
              <a:t>(элементы сюжетно–тематических, сказочно–волшебных и орнаментальных композиций).</a:t>
            </a:r>
          </a:p>
          <a:p>
            <a:pPr marL="0" indent="0">
              <a:buNone/>
            </a:pPr>
            <a:r>
              <a:rPr lang="ru-RU" sz="2000" dirty="0" smtClean="0"/>
              <a:t>б) </a:t>
            </a:r>
            <a:r>
              <a:rPr lang="ru-RU" sz="2000" b="1" dirty="0" smtClean="0"/>
              <a:t>«дизайн одежды» </a:t>
            </a:r>
            <a:r>
              <a:rPr lang="ru-RU" sz="1800" dirty="0" smtClean="0"/>
              <a:t>(знакомство с культурой одежды, создание эскизов, фасонов и декоративной отделки).</a:t>
            </a:r>
          </a:p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) </a:t>
            </a:r>
            <a:r>
              <a:rPr lang="ru-RU" sz="2000" b="1" dirty="0" smtClean="0"/>
              <a:t>декоративно – пространственный дизайн</a:t>
            </a:r>
            <a:r>
              <a:rPr lang="ru-RU" sz="1800" b="1" dirty="0" smtClean="0"/>
              <a:t> </a:t>
            </a:r>
            <a:r>
              <a:rPr lang="ru-RU" sz="1800" dirty="0" smtClean="0"/>
              <a:t>( ориентирует внимание на декоративное оформление).</a:t>
            </a:r>
            <a:endParaRPr lang="ru-RU" sz="1800" dirty="0"/>
          </a:p>
        </p:txBody>
      </p:sp>
      <p:pic>
        <p:nvPicPr>
          <p:cNvPr id="2051" name="Picture 3" descr="C:\Users\Александр\Desktop\84763880_765827_7264800x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08920"/>
            <a:ext cx="4104456" cy="838200"/>
          </a:xfrm>
        </p:spPr>
        <p:txBody>
          <a:bodyPr>
            <a:normAutofit/>
          </a:bodyPr>
          <a:lstStyle/>
          <a:p>
            <a:endParaRPr lang="ru-RU" sz="2800" dirty="0">
              <a:effectLst/>
            </a:endParaRPr>
          </a:p>
        </p:txBody>
      </p:sp>
      <p:pic>
        <p:nvPicPr>
          <p:cNvPr id="2050" name="Picture 2" descr="C:\Users\Александр\Desktop\IMG_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3" y="68734"/>
            <a:ext cx="2748536" cy="20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G_4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0" y="4620279"/>
            <a:ext cx="2845193" cy="21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Dsc04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5" y="4634748"/>
            <a:ext cx="2845065" cy="21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андр\Desktop\DSC025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98" y="174975"/>
            <a:ext cx="2880320" cy="20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ександр\Desktop\DSC038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68735"/>
            <a:ext cx="2880158" cy="20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лександр\Desktop\IMG_39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3" y="4620279"/>
            <a:ext cx="2845195" cy="21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99792" y="2636912"/>
            <a:ext cx="3744416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Плоскостной дизайн</a:t>
            </a:r>
            <a:endParaRPr lang="ru-RU" sz="2400" dirty="0"/>
          </a:p>
        </p:txBody>
      </p:sp>
      <p:pic>
        <p:nvPicPr>
          <p:cNvPr id="4" name="Picture 2" descr="C:\Users\1\Desktop\IMG_48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539" y="2525501"/>
            <a:ext cx="2313424" cy="17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48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9541" y="2519756"/>
            <a:ext cx="2313425" cy="17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лександр\Desktop\DSC025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78" y="174975"/>
            <a:ext cx="2880320" cy="20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212976"/>
            <a:ext cx="3456384" cy="838200"/>
          </a:xfrm>
        </p:spPr>
        <p:txBody>
          <a:bodyPr>
            <a:normAutofit/>
          </a:bodyPr>
          <a:lstStyle/>
          <a:p>
            <a:endParaRPr lang="ru-RU" sz="2800" dirty="0">
              <a:effectLst/>
            </a:endParaRPr>
          </a:p>
        </p:txBody>
      </p:sp>
      <p:pic>
        <p:nvPicPr>
          <p:cNvPr id="1027" name="Picture 3" descr="C:\Users\Александр\Desktop\IMG_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373"/>
            <a:ext cx="2736304" cy="21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ександр\Desktop\IMG_4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5495"/>
            <a:ext cx="2588866" cy="2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ександр\Desktop\IMG_2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5"/>
            <a:ext cx="2681797" cy="21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лександр\Desktop\IMG_4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86" y="4675495"/>
            <a:ext cx="2891045" cy="21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лександр\Desktop\IMG_47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165" y="2638569"/>
            <a:ext cx="2195672" cy="16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лександр\Desktop\IMG_47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1900" y="2697629"/>
            <a:ext cx="2182396" cy="16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DSC034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77" y="174178"/>
            <a:ext cx="2868829" cy="21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96370" y="2835220"/>
            <a:ext cx="3734078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Объемный дизайн</a:t>
            </a:r>
            <a:endParaRPr lang="ru-RU" sz="2400" dirty="0"/>
          </a:p>
        </p:txBody>
      </p:sp>
      <p:pic>
        <p:nvPicPr>
          <p:cNvPr id="4098" name="Picture 2" descr="C:\Users\1\Desktop\IMG_487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69845"/>
            <a:ext cx="2668855" cy="21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60152" y="2916493"/>
            <a:ext cx="3600400" cy="12639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Пространственный дизайн</a:t>
            </a:r>
            <a:endParaRPr lang="ru-RU" sz="2400" dirty="0"/>
          </a:p>
        </p:txBody>
      </p:sp>
      <p:pic>
        <p:nvPicPr>
          <p:cNvPr id="3074" name="Picture 2" descr="C:\Users\Александр\Desktop\IMG_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073" y="4056909"/>
            <a:ext cx="29764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IMG_4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83" y="167495"/>
            <a:ext cx="2659143" cy="27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\Desktop\IMG_4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01" y="4351455"/>
            <a:ext cx="3175903" cy="23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\Desktop\IMG_0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8" y="188640"/>
            <a:ext cx="2731792" cy="27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IMG_17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61" y="188639"/>
            <a:ext cx="2914381" cy="21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48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4712" y="4055687"/>
            <a:ext cx="2978206" cy="23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36" y="154"/>
            <a:ext cx="8739359" cy="8365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Техника выполнения:</a:t>
            </a: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991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бисер                                                         </a:t>
            </a:r>
            <a:r>
              <a:rPr lang="ru-RU" sz="2400" b="1" dirty="0" err="1" smtClean="0"/>
              <a:t>тестопластика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       </a:t>
            </a:r>
          </a:p>
          <a:p>
            <a:pPr marL="0" indent="0">
              <a:buNone/>
            </a:pPr>
            <a:r>
              <a:rPr lang="ru-RU" sz="2400" b="1" dirty="0" smtClean="0"/>
              <a:t>         </a:t>
            </a:r>
            <a:r>
              <a:rPr lang="ru-RU" sz="2400" b="1" dirty="0" err="1" smtClean="0"/>
              <a:t>квиллинг</a:t>
            </a:r>
            <a:r>
              <a:rPr lang="ru-RU" sz="2400" b="1" dirty="0" smtClean="0"/>
              <a:t>                                                             витражи                              </a:t>
            </a:r>
            <a:endParaRPr lang="ru-RU" sz="2400" b="1" dirty="0"/>
          </a:p>
        </p:txBody>
      </p:sp>
      <p:pic>
        <p:nvPicPr>
          <p:cNvPr id="5122" name="Picture 2" descr="C:\Users\Александр\Desktop\P103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21" y="1268759"/>
            <a:ext cx="3165994" cy="2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андр\Desktop\DSC02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268759"/>
            <a:ext cx="3240362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ександр\Desktop\IMG_4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05" y="4242156"/>
            <a:ext cx="3279930" cy="24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IMG_4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42155"/>
            <a:ext cx="3279932" cy="24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25" y="5419"/>
            <a:ext cx="8123361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Техника выполнения: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62982" cy="601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                   </a:t>
            </a:r>
            <a:r>
              <a:rPr lang="ru-RU" sz="2000" b="1" dirty="0" err="1" smtClean="0"/>
              <a:t>декупаж</a:t>
            </a:r>
            <a:r>
              <a:rPr lang="ru-RU" sz="2000" b="1" smtClean="0"/>
              <a:t>                                                     аппликация из салфеток</a:t>
            </a:r>
            <a:endParaRPr lang="ru-RU" sz="2000" b="1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</a:t>
            </a:r>
            <a:r>
              <a:rPr lang="ru-RU" sz="2000" b="1" dirty="0" smtClean="0"/>
              <a:t>коллаж                                               застывающая масса для лепки                  </a:t>
            </a:r>
          </a:p>
        </p:txBody>
      </p:sp>
      <p:pic>
        <p:nvPicPr>
          <p:cNvPr id="4100" name="Picture 4" descr="C:\Users\Александр\Desktop\IMG_2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64" y="1179122"/>
            <a:ext cx="3411854" cy="24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4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" y="1179122"/>
            <a:ext cx="3314898" cy="24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G_4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64" y="4149081"/>
            <a:ext cx="3405453" cy="25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IMG_4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9" y="4216993"/>
            <a:ext cx="3314898" cy="24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effectLst/>
              </a:rPr>
              <a:t>техника выполнения: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      </a:t>
            </a:r>
            <a:r>
              <a:rPr lang="ru-RU" sz="2000" b="1" dirty="0" smtClean="0"/>
              <a:t>оригами                         природный материал                   </a:t>
            </a:r>
            <a:r>
              <a:rPr lang="ru-RU" sz="2000" b="1" dirty="0" err="1" smtClean="0"/>
              <a:t>пескография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ткань                                           пряжа                                  аппликация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0228"/>
            <a:ext cx="1954906" cy="260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5" y="1151146"/>
            <a:ext cx="2108587" cy="260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19" y="1180228"/>
            <a:ext cx="1957042" cy="260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4509120"/>
            <a:ext cx="2837376" cy="21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3" y="4509120"/>
            <a:ext cx="2886273" cy="21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9" y="4509120"/>
            <a:ext cx="2673583" cy="21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620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Техника выполнения:</a:t>
            </a:r>
            <a:endParaRPr lang="ru-RU" sz="2400" dirty="0"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92696"/>
            <a:ext cx="888409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аскрашивание акриловыми красками            аппликация с ватными дисками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</a:t>
            </a:r>
            <a:r>
              <a:rPr lang="ru-RU" sz="2000" b="1" dirty="0" err="1" smtClean="0"/>
              <a:t>пластилинография</a:t>
            </a:r>
            <a:r>
              <a:rPr lang="ru-RU" sz="2000" b="1" dirty="0" smtClean="0"/>
              <a:t>                                     поделки из бросового материала</a:t>
            </a:r>
            <a:endParaRPr lang="ru-RU" sz="2000" b="1" dirty="0"/>
          </a:p>
        </p:txBody>
      </p:sp>
      <p:pic>
        <p:nvPicPr>
          <p:cNvPr id="3078" name="Picture 6" descr="C:\Users\1\Desktop\IMG_4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50597" y="4021895"/>
            <a:ext cx="2781866" cy="22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IMG_4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19" y="1124744"/>
            <a:ext cx="2891222" cy="21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MG_4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491" y="4131124"/>
            <a:ext cx="2751252" cy="23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IMG_4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3" y="1124744"/>
            <a:ext cx="2926012" cy="21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64096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r>
              <a:rPr lang="ru-RU" sz="4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Дизайн </a:t>
            </a:r>
            <a:endParaRPr lang="ru-RU" sz="44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художественное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проектирование  различных изделий, обладающих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функциональными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 эстетическими свойствами.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/>
              <a:t>дизайне важны не только развитие замысла, но и планирование результата ,что способствует общему развитию ребенка.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Ни </a:t>
            </a:r>
            <a:r>
              <a:rPr lang="ru-RU" sz="2000" dirty="0"/>
              <a:t>одно изделие не создается как отвлеченная конструкция, тем более, </a:t>
            </a:r>
            <a:r>
              <a:rPr lang="ru-RU" sz="2000" dirty="0" smtClean="0"/>
              <a:t>если это изделие рассматривать как произведение дизайна.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Любая хорошая вещь неразрывно соединяет в себе две стороны: удобство (функцию) и внешнюю выразительность. Первая выражается через конструкцию, вторая – через художественную форму.</a:t>
            </a:r>
            <a:endParaRPr lang="ru-RU" sz="2000" dirty="0"/>
          </a:p>
        </p:txBody>
      </p:sp>
      <p:pic>
        <p:nvPicPr>
          <p:cNvPr id="1026" name="Picture 2" descr="C:\Users\Александр\Desktop\294165137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9688"/>
            <a:ext cx="87849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 smtClean="0"/>
              <a:t>Полученный результат </a:t>
            </a:r>
            <a:r>
              <a:rPr lang="ru-RU" sz="2000" dirty="0" smtClean="0"/>
              <a:t>– первая и очень важная ступенька детского творчества. Создание изделий своими рукам – это универсальное образовательное средство, способное уравновесить одностороннюю интеллектуальную деятельность маленького человека, чтобы он развивался всесторонне. Непосредственно образовательная дизайн –деятельность призвана воздействовать на ум, волю, чувства детей, пробуждать их творческому самовыражению. А также решают психологическую задачу –пусть у наших детей будет состояние эмоционального комфорта, ощущение радости детства.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b="1" i="1" dirty="0" smtClean="0"/>
              <a:t>Эта тема актуальна в наши дни, поэтому мой девиз работы в детском саду с детьми - чувствовать, познавать, творить!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356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38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2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епосредственно образовательная деятельность по </a:t>
            </a:r>
            <a:r>
              <a:rPr lang="ru-RU" sz="3200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дизайну формирует у детей: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23762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надежную ориентацию в окружающем их предметном мире;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учит понимать что красиво, а что нет;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где какая - либо вещь  буде уместной, а где напротив, неприемлемой;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помогает разобраться, как организовать свое предметное окружение,     чтобы оно было комфортным, приятным и одухотворённым.</a:t>
            </a:r>
          </a:p>
          <a:p>
            <a:endParaRPr lang="ru-RU" sz="2000" dirty="0"/>
          </a:p>
        </p:txBody>
      </p:sp>
      <p:pic>
        <p:nvPicPr>
          <p:cNvPr id="2050" name="Picture 2" descr="C:\Users\Александр\Desktop\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9"/>
            <a:ext cx="85689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95736" y="142502"/>
            <a:ext cx="496855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Принципы декоративно – оформительского дизайна</a:t>
            </a:r>
            <a:endParaRPr lang="ru-RU" sz="24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707417"/>
            <a:ext cx="2520280" cy="2026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Утилитарность целостность образа единое значение формы и материала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707416"/>
            <a:ext cx="2376264" cy="2019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цветовых сочетаний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933056"/>
            <a:ext cx="252028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Условность и лаконичность образов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3933056"/>
            <a:ext cx="2434773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Декоративность и условность цвета</a:t>
            </a:r>
            <a:endParaRPr lang="ru-RU" dirty="0"/>
          </a:p>
        </p:txBody>
      </p:sp>
      <p:pic>
        <p:nvPicPr>
          <p:cNvPr id="3074" name="Picture 2" descr="C:\Users\Александр\Desktop\1247322477_brushbeauty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874842"/>
            <a:ext cx="3024336" cy="39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лександр\Desktop\1275658871_painting-art-5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248472" cy="12821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Для успешной работы с детьми необходимо организовать :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28800"/>
            <a:ext cx="471387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Эстетически грамотную среду (красивый интерьер, предметы и пособия искусства, зонирование и одомашнивание детских помещений ).</a:t>
            </a:r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Художественно – декоративную деятельность ребенка, используя его знания и опыт в </a:t>
            </a:r>
            <a:r>
              <a:rPr lang="ru-RU" sz="1800" b="1" i="1" dirty="0" err="1" smtClean="0"/>
              <a:t>изодеятельности</a:t>
            </a:r>
            <a:r>
              <a:rPr lang="ru-RU" sz="1800" b="1" i="1" dirty="0" smtClean="0"/>
              <a:t>.</a:t>
            </a:r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Наблюдение природных объектов, предметной среды, результатов собственной дизайн – деятельности и любование ими.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368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5656" y="0"/>
            <a:ext cx="6336704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Связь с образовательными областями:</a:t>
            </a:r>
            <a:endParaRPr lang="ru-RU" sz="2400" dirty="0">
              <a:effectLst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96290"/>
              </p:ext>
            </p:extLst>
          </p:nvPr>
        </p:nvGraphicFramePr>
        <p:xfrm>
          <a:off x="179388" y="1412875"/>
          <a:ext cx="8740775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6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1052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Связь с образовательными областями:</a:t>
            </a:r>
            <a:endParaRPr lang="ru-RU" sz="24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73440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2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08912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Объединение разных видов детского творчества</a:t>
            </a:r>
            <a:endParaRPr lang="ru-RU" sz="2400" dirty="0"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3416267"/>
            <a:ext cx="2294526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епка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15616" y="5411192"/>
            <a:ext cx="2698085" cy="1330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ппликация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33537" y="3341492"/>
            <a:ext cx="2376264" cy="1445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Дизайн деятельность</a:t>
            </a:r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27324" y="2708920"/>
            <a:ext cx="388691" cy="632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64658" y="3834171"/>
            <a:ext cx="799441" cy="41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5782546" y="3841776"/>
            <a:ext cx="856744" cy="44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183245">
            <a:off x="3388101" y="4703103"/>
            <a:ext cx="439641" cy="790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216252">
            <a:off x="5375996" y="4591055"/>
            <a:ext cx="413150" cy="885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61121" y="1268760"/>
            <a:ext cx="2681929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Художественный труд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732240" y="3429000"/>
            <a:ext cx="2376264" cy="12248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67150" y="5423520"/>
            <a:ext cx="2761234" cy="1317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онструирование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61048"/>
            <a:ext cx="7992888" cy="29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Важно, что вся информация по дизайну  (симметрия, асимметрия, выбор цвета и .п.) должна даваться не в виде отвлеченного правила или специальных сведений, а в самой непосредственной связи с практическим заданием, жизненный смысл которого ребёнку абсолютно понятен.</a:t>
            </a:r>
            <a:endParaRPr lang="ru-RU" sz="2400" b="1" dirty="0"/>
          </a:p>
        </p:txBody>
      </p:sp>
      <p:pic>
        <p:nvPicPr>
          <p:cNvPr id="1026" name="Picture 2" descr="C:\Users\Александр\Desktop\106898776_large_3474030_9f4e2ff2c79f0e74267bea635522d4cethumb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36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859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Муниципальное бюджетное дошкольное образовательное учреждение «Киреевский детский сад общеразвивающего вида  №3 «Рябинка» администрации муниципального образования Киреевский  район</vt:lpstr>
      <vt:lpstr>                       Дизайн </vt:lpstr>
      <vt:lpstr>Непосредственно образовательная деятельность по дизайну формирует у детей: </vt:lpstr>
      <vt:lpstr>Презентация PowerPoint</vt:lpstr>
      <vt:lpstr>Для успешной работы с детьми необходимо организовать :</vt:lpstr>
      <vt:lpstr>Связь с образовательными областями:</vt:lpstr>
      <vt:lpstr>Связь с образовательными областями:</vt:lpstr>
      <vt:lpstr>Объединение разных видов детского творчества</vt:lpstr>
      <vt:lpstr>Презентация PowerPoint</vt:lpstr>
      <vt:lpstr>Презентация PowerPoint</vt:lpstr>
      <vt:lpstr>Презентация PowerPoint</vt:lpstr>
      <vt:lpstr>         Типы детского дизайна:</vt:lpstr>
      <vt:lpstr>Презентация PowerPoint</vt:lpstr>
      <vt:lpstr>Презентация PowerPoint</vt:lpstr>
      <vt:lpstr>Презентация PowerPoint</vt:lpstr>
      <vt:lpstr>Техника выполнения:</vt:lpstr>
      <vt:lpstr>Техника выполнения:</vt:lpstr>
      <vt:lpstr> техника выполнения:</vt:lpstr>
      <vt:lpstr>Техника выполнения: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sacha</dc:creator>
  <cp:lastModifiedBy>Александр</cp:lastModifiedBy>
  <cp:revision>127</cp:revision>
  <dcterms:created xsi:type="dcterms:W3CDTF">2014-02-13T15:56:47Z</dcterms:created>
  <dcterms:modified xsi:type="dcterms:W3CDTF">2016-02-03T19:50:18Z</dcterms:modified>
</cp:coreProperties>
</file>