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34589" autoAdjust="0"/>
    <p:restoredTop sz="86377" autoAdjust="0"/>
  </p:normalViewPr>
  <p:slideViewPr>
    <p:cSldViewPr>
      <p:cViewPr varScale="1">
        <p:scale>
          <a:sx n="91" d="100"/>
          <a:sy n="91" d="100"/>
        </p:scale>
        <p:origin x="-1044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28" y="6633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CC5B562-C170-4B6D-9BCD-5224B8C7E504}" type="datetimeFigureOut">
              <a:rPr lang="ru-RU" smtClean="0"/>
              <a:pPr/>
              <a:t>04.02.2018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E3AC2E6-A7EB-419B-8A3C-A0ACB41A96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5B562-C170-4B6D-9BCD-5224B8C7E504}" type="datetimeFigureOut">
              <a:rPr lang="ru-RU" smtClean="0"/>
              <a:pPr/>
              <a:t>04.02.2018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AC2E6-A7EB-419B-8A3C-A0ACB41A96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5B562-C170-4B6D-9BCD-5224B8C7E504}" type="datetimeFigureOut">
              <a:rPr lang="ru-RU" smtClean="0"/>
              <a:pPr/>
              <a:t>04.02.2018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AC2E6-A7EB-419B-8A3C-A0ACB41A96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CC5B562-C170-4B6D-9BCD-5224B8C7E504}" type="datetimeFigureOut">
              <a:rPr lang="ru-RU" smtClean="0"/>
              <a:pPr/>
              <a:t>04.02.2018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E3AC2E6-A7EB-419B-8A3C-A0ACB41A96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CC5B562-C170-4B6D-9BCD-5224B8C7E504}" type="datetimeFigureOut">
              <a:rPr lang="ru-RU" smtClean="0"/>
              <a:pPr/>
              <a:t>04.02.2018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E3AC2E6-A7EB-419B-8A3C-A0ACB41A96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5B562-C170-4B6D-9BCD-5224B8C7E504}" type="datetimeFigureOut">
              <a:rPr lang="ru-RU" smtClean="0"/>
              <a:pPr/>
              <a:t>04.02.2018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AC2E6-A7EB-419B-8A3C-A0ACB41A96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5B562-C170-4B6D-9BCD-5224B8C7E504}" type="datetimeFigureOut">
              <a:rPr lang="ru-RU" smtClean="0"/>
              <a:pPr/>
              <a:t>04.02.2018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AC2E6-A7EB-419B-8A3C-A0ACB41A96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CC5B562-C170-4B6D-9BCD-5224B8C7E504}" type="datetimeFigureOut">
              <a:rPr lang="ru-RU" smtClean="0"/>
              <a:pPr/>
              <a:t>04.02.2018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E3AC2E6-A7EB-419B-8A3C-A0ACB41A96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5B562-C170-4B6D-9BCD-5224B8C7E504}" type="datetimeFigureOut">
              <a:rPr lang="ru-RU" smtClean="0"/>
              <a:pPr/>
              <a:t>04.02.2018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AC2E6-A7EB-419B-8A3C-A0ACB41A96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CC5B562-C170-4B6D-9BCD-5224B8C7E504}" type="datetimeFigureOut">
              <a:rPr lang="ru-RU" smtClean="0"/>
              <a:pPr/>
              <a:t>04.02.2018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E3AC2E6-A7EB-419B-8A3C-A0ACB41A96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CC5B562-C170-4B6D-9BCD-5224B8C7E504}" type="datetimeFigureOut">
              <a:rPr lang="ru-RU" smtClean="0"/>
              <a:pPr/>
              <a:t>04.02.2018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E3AC2E6-A7EB-419B-8A3C-A0ACB41A96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CC5B562-C170-4B6D-9BCD-5224B8C7E504}" type="datetimeFigureOut">
              <a:rPr lang="ru-RU" smtClean="0"/>
              <a:pPr/>
              <a:t>04.02.2018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E3AC2E6-A7EB-419B-8A3C-A0ACB41A96B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286000" y="428604"/>
            <a:ext cx="6172200" cy="41434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600" dirty="0" smtClean="0"/>
              <a:t>МДОУ детский сад №8 г. Галич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Презентация педагогического опыта на тему:    </a:t>
            </a:r>
            <a:r>
              <a:rPr lang="ru-RU" dirty="0" smtClean="0"/>
              <a:t>«Развитие </a:t>
            </a:r>
            <a:r>
              <a:rPr lang="ru-RU" dirty="0" smtClean="0"/>
              <a:t>интеллектуальных и творческих способностей дошкольников через использование современных игровых технологий»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286000" y="4643446"/>
            <a:ext cx="6572280" cy="2071702"/>
          </a:xfrm>
        </p:spPr>
        <p:txBody>
          <a:bodyPr>
            <a:normAutofit fontScale="47500" lnSpcReduction="20000"/>
          </a:bodyPr>
          <a:lstStyle/>
          <a:p>
            <a:pPr algn="r"/>
            <a:endParaRPr lang="ru-RU" dirty="0" smtClean="0"/>
          </a:p>
          <a:p>
            <a:pPr algn="r"/>
            <a:r>
              <a:rPr lang="ru-RU" sz="3800" dirty="0" smtClean="0"/>
              <a:t>Воспитатель </a:t>
            </a:r>
          </a:p>
          <a:p>
            <a:pPr algn="r"/>
            <a:r>
              <a:rPr lang="ru-RU" sz="3800" dirty="0" smtClean="0"/>
              <a:t> высшей квалификационной категории: </a:t>
            </a:r>
          </a:p>
          <a:p>
            <a:pPr algn="r"/>
            <a:r>
              <a:rPr lang="ru-RU" sz="3800" dirty="0" smtClean="0"/>
              <a:t>Румянцева </a:t>
            </a:r>
            <a:endParaRPr lang="ru-RU" sz="3800" dirty="0" smtClean="0"/>
          </a:p>
          <a:p>
            <a:pPr algn="r"/>
            <a:r>
              <a:rPr lang="ru-RU" sz="3800" dirty="0" smtClean="0"/>
              <a:t>Марина Николаевна</a:t>
            </a:r>
          </a:p>
          <a:p>
            <a:endParaRPr lang="ru-RU" dirty="0" smtClean="0"/>
          </a:p>
          <a:p>
            <a:endParaRPr lang="ru-RU" dirty="0" smtClean="0"/>
          </a:p>
          <a:p>
            <a:pPr algn="ctr"/>
            <a:r>
              <a:rPr lang="ru-RU" sz="3100" dirty="0" smtClean="0"/>
              <a:t>2018г.</a:t>
            </a:r>
            <a:endParaRPr lang="ru-RU" sz="3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/>
          <a:lstStyle/>
          <a:p>
            <a:r>
              <a:rPr lang="ru-RU" dirty="0" smtClean="0"/>
              <a:t>Формы работы: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1071546"/>
            <a:ext cx="8429684" cy="5402406"/>
          </a:xfrm>
        </p:spPr>
        <p:txBody>
          <a:bodyPr/>
          <a:lstStyle/>
          <a:p>
            <a:r>
              <a:rPr lang="ru-RU" dirty="0" smtClean="0"/>
              <a:t>Организованная образовательная деятельность;</a:t>
            </a:r>
          </a:p>
          <a:p>
            <a:r>
              <a:rPr lang="ru-RU" dirty="0" smtClean="0"/>
              <a:t>Совместная деятельность педагога с детьми;</a:t>
            </a:r>
          </a:p>
          <a:p>
            <a:r>
              <a:rPr lang="ru-RU" dirty="0" smtClean="0"/>
              <a:t>Самостоятельная деятельность детей.</a:t>
            </a:r>
            <a:endParaRPr lang="ru-RU" dirty="0"/>
          </a:p>
        </p:txBody>
      </p:sp>
      <p:pic>
        <p:nvPicPr>
          <p:cNvPr id="4" name="Рисунок 3" descr="IMG_20180126_1154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3786190"/>
            <a:ext cx="3857652" cy="2893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179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428868"/>
            <a:ext cx="3929090" cy="2946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Развивающая технология Никитиных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Игры Никитиных – это по большей части многофункциональные головоломки, их можно расширять, додумывать, подстраивать под ребенка. Соблюдая важнейший педагогический принцип «от простого к сложному»,  они создают такие условия, при которых происходит опережение развития способностей.</a:t>
            </a:r>
            <a:endParaRPr lang="ru-RU" sz="2000" dirty="0"/>
          </a:p>
        </p:txBody>
      </p:sp>
      <p:pic>
        <p:nvPicPr>
          <p:cNvPr id="4" name="Рисунок 3" descr="kubiki_nikiti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42690" y="0"/>
            <a:ext cx="2185830" cy="1571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20180129_1150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28860" y="3857628"/>
            <a:ext cx="3714743" cy="27860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111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Логические блоки </a:t>
            </a:r>
            <a:r>
              <a:rPr lang="ru-RU" dirty="0" err="1" smtClean="0"/>
              <a:t>Дьенеша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1"/>
          </p:nvPr>
        </p:nvSpPr>
        <p:spPr>
          <a:xfrm>
            <a:off x="457200" y="928670"/>
            <a:ext cx="7467600" cy="554528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Пособие состоит из 48 объемных геометрических фигур, и главная особенность набора в том, что ни одна из фигур в нем не повторяется! Все блоки отличаются между собой по четырем свойствам: форма, цвет, размер, толщина. Такой набор характеристик позволяет предложить малышу много интересных аналитических задач на сравнение, обобщение, классификацию, умение кодировать и декодировать информацию. </a:t>
            </a:r>
            <a:endParaRPr lang="ru-RU" sz="2000" dirty="0"/>
          </a:p>
        </p:txBody>
      </p:sp>
      <p:pic>
        <p:nvPicPr>
          <p:cNvPr id="5" name="Рисунок 4" descr="IMG_20180129_1142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3929066"/>
            <a:ext cx="3143272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Содержимое 3" descr="34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6" y="4000504"/>
            <a:ext cx="3628596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/>
          <a:lstStyle/>
          <a:p>
            <a:r>
              <a:rPr lang="ru-RU" dirty="0" err="1" smtClean="0"/>
              <a:t>Танграм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857232"/>
            <a:ext cx="8186766" cy="5616720"/>
          </a:xfrm>
        </p:spPr>
        <p:txBody>
          <a:bodyPr/>
          <a:lstStyle/>
          <a:p>
            <a:r>
              <a:rPr lang="ru-RU" sz="2000" dirty="0" err="1" smtClean="0"/>
              <a:t>Танграм</a:t>
            </a:r>
            <a:r>
              <a:rPr lang="ru-RU" sz="2000" dirty="0" smtClean="0"/>
              <a:t> — известная головоломка, пришедшая к нам из Древнего Китая. Суть этой восточной игры заключается в построении на плоскости из 7 простых геометрических фигур новой, обозначенной контуром, фигуры. Это могут быть самые различные силуэты: люди, животные, транспорт, предметы быта, растения, игрушки и даже цифры и буквы. Основное правило: </a:t>
            </a:r>
            <a:r>
              <a:rPr lang="ru-RU" sz="2000" b="1" dirty="0" smtClean="0"/>
              <a:t>нужно обязательно использовать все элементы </a:t>
            </a:r>
            <a:r>
              <a:rPr lang="ru-RU" sz="2000" b="1" dirty="0" err="1" smtClean="0"/>
              <a:t>танграма</a:t>
            </a:r>
            <a:r>
              <a:rPr lang="ru-RU" sz="2000" b="1" dirty="0" smtClean="0"/>
              <a:t> и никогда накладывать их друг на друга. </a:t>
            </a:r>
            <a:endParaRPr lang="ru-RU" sz="2000" dirty="0"/>
          </a:p>
        </p:txBody>
      </p:sp>
      <p:pic>
        <p:nvPicPr>
          <p:cNvPr id="4" name="Рисунок 3" descr="IMG_20180129_1140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488" y="3857628"/>
            <a:ext cx="3309928" cy="24824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1516094545_screenshot_3-kopiya-kopiy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3857628"/>
            <a:ext cx="1727355" cy="2498886"/>
          </a:xfrm>
          <a:prstGeom prst="rect">
            <a:avLst/>
          </a:prstGeom>
        </p:spPr>
      </p:pic>
      <p:pic>
        <p:nvPicPr>
          <p:cNvPr id="6" name="Рисунок 5" descr="d48d1b75d3857e32dc72a5bff85304f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72264" y="3714752"/>
            <a:ext cx="2071702" cy="18577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4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В.В. Воскобович и его развивающая технология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4422"/>
            <a:ext cx="7972452" cy="550072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/>
              <a:t>Основной принцип технологии:</a:t>
            </a:r>
            <a:r>
              <a:rPr lang="ru-RU" sz="2000" dirty="0" smtClean="0"/>
              <a:t> интерес  - познание – творчество</a:t>
            </a:r>
          </a:p>
          <a:p>
            <a:pPr>
              <a:buNone/>
            </a:pPr>
            <a:r>
              <a:rPr lang="ru-RU" sz="2000" b="1" dirty="0" smtClean="0"/>
              <a:t>Особенности игр:</a:t>
            </a:r>
          </a:p>
          <a:p>
            <a:r>
              <a:rPr lang="ru-RU" sz="2000" dirty="0" smtClean="0"/>
              <a:t> широкий возрастной диапазон;</a:t>
            </a:r>
          </a:p>
          <a:p>
            <a:r>
              <a:rPr lang="ru-RU" sz="2000" dirty="0" smtClean="0"/>
              <a:t>многофункциональность;</a:t>
            </a:r>
          </a:p>
          <a:p>
            <a:r>
              <a:rPr lang="ru-RU" sz="2000" dirty="0" smtClean="0"/>
              <a:t>в</a:t>
            </a:r>
            <a:r>
              <a:rPr lang="ru-RU" sz="2000" dirty="0" smtClean="0"/>
              <a:t>ариативность игровых заданий и упражнений;</a:t>
            </a:r>
          </a:p>
          <a:p>
            <a:r>
              <a:rPr lang="ru-RU" sz="2000" dirty="0" smtClean="0"/>
              <a:t>т</a:t>
            </a:r>
            <a:r>
              <a:rPr lang="ru-RU" sz="2000" dirty="0" smtClean="0"/>
              <a:t>ворческий потенциал каждой игры.</a:t>
            </a:r>
            <a:endParaRPr lang="ru-RU" sz="2000" dirty="0"/>
          </a:p>
        </p:txBody>
      </p:sp>
      <p:pic>
        <p:nvPicPr>
          <p:cNvPr id="4" name="Рисунок 3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561" y="4071942"/>
            <a:ext cx="3616553" cy="2571744"/>
          </a:xfrm>
          <a:prstGeom prst="rect">
            <a:avLst/>
          </a:prstGeom>
        </p:spPr>
      </p:pic>
      <p:pic>
        <p:nvPicPr>
          <p:cNvPr id="5" name="Рисунок 4" descr="IMG_20180126_1736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4054082"/>
            <a:ext cx="3357586" cy="2518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20180126_1150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85728"/>
            <a:ext cx="2857520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_20180126_1154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57884" y="214290"/>
            <a:ext cx="2928926" cy="21966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G_20180129_1157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4214818"/>
            <a:ext cx="3000364" cy="22502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IMG_20180126_12050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57554" y="1500174"/>
            <a:ext cx="2143122" cy="2857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IMG_177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15008" y="4214818"/>
            <a:ext cx="3095615" cy="23217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6215074" y="6429372"/>
            <a:ext cx="2500330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«</a:t>
            </a:r>
            <a:r>
              <a:rPr lang="ru-RU" dirty="0" err="1" smtClean="0"/>
              <a:t>Коврограф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57158" y="6429372"/>
            <a:ext cx="2500330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«Прозрачный квадрат»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286116" y="4143380"/>
            <a:ext cx="2500330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«Яблонька»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072198" y="2357430"/>
            <a:ext cx="2500330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«</a:t>
            </a:r>
            <a:r>
              <a:rPr lang="ru-RU" dirty="0" err="1" smtClean="0"/>
              <a:t>Игровизор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28596" y="2571744"/>
            <a:ext cx="2500330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«Волшебный квадрат»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180126_1737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42852"/>
            <a:ext cx="3286116" cy="24645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IMG_20180126_1206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72132" y="142852"/>
            <a:ext cx="3405244" cy="25539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IMG_20180126_12005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3857628"/>
            <a:ext cx="3143240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20180126_17301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57554" y="2071678"/>
            <a:ext cx="2357436" cy="3143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_178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00760" y="4000504"/>
            <a:ext cx="3000364" cy="22502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428596" y="2571744"/>
            <a:ext cx="2500330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«Волшебная восьмёрка»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286512" y="6215082"/>
            <a:ext cx="2500330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«</a:t>
            </a:r>
            <a:r>
              <a:rPr lang="ru-RU" dirty="0" err="1" smtClean="0"/>
              <a:t>Геоконт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42910" y="6215082"/>
            <a:ext cx="2500330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«</a:t>
            </a:r>
            <a:r>
              <a:rPr lang="ru-RU" dirty="0" err="1" smtClean="0"/>
              <a:t>Счетовозик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428992" y="5214950"/>
            <a:ext cx="2500330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«</a:t>
            </a:r>
            <a:r>
              <a:rPr lang="ru-RU" dirty="0" err="1" smtClean="0"/>
              <a:t>Чудо-крестики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215074" y="2571744"/>
            <a:ext cx="2500330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«Математические корзинки»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 работы: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Систематическое, поэтапное  использование </a:t>
            </a:r>
            <a:r>
              <a:rPr lang="ru-RU" dirty="0" smtClean="0"/>
              <a:t>игровых технологий </a:t>
            </a:r>
            <a:r>
              <a:rPr lang="ru-RU" dirty="0" smtClean="0"/>
              <a:t>неизменно дает  устойчивый положительный результат в развитии </a:t>
            </a:r>
            <a:r>
              <a:rPr lang="ru-RU" dirty="0" smtClean="0"/>
              <a:t>дошкольников. У </a:t>
            </a:r>
            <a:r>
              <a:rPr lang="ru-RU" dirty="0" smtClean="0"/>
              <a:t>детей,  почти нет проблем со счетом, знанием геометрических фигур, умением ориентироваться на плоскости</a:t>
            </a:r>
            <a:r>
              <a:rPr lang="ru-RU" dirty="0" smtClean="0"/>
              <a:t>. Дошкольники могут на более продолжительное время концентрировать свое внимание. На порядок стал выше уровень речевого развития, увеличился словарный запас детей.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Видя положительные результаты, играми заинтересовались родители:</a:t>
            </a:r>
            <a:endParaRPr lang="ru-RU" dirty="0"/>
          </a:p>
        </p:txBody>
      </p:sp>
      <p:pic>
        <p:nvPicPr>
          <p:cNvPr id="5" name="Рисунок 4" descr="image (8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3286124"/>
            <a:ext cx="4000496" cy="3000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age (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4" y="1643050"/>
            <a:ext cx="4000527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8000" dirty="0" smtClean="0"/>
              <a:t>Спасибо за внимание!</a:t>
            </a:r>
            <a:endParaRPr lang="ru-RU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86000" y="357166"/>
            <a:ext cx="6172200" cy="6143668"/>
          </a:xfrm>
        </p:spPr>
        <p:txBody>
          <a:bodyPr>
            <a:normAutofit/>
          </a:bodyPr>
          <a:lstStyle/>
          <a:p>
            <a:pPr algn="r"/>
            <a:r>
              <a:rPr lang="ru-RU" b="0" dirty="0" smtClean="0"/>
              <a:t>«Без игры нет, и не может быть полноценного умственного развития. Игра – это огромное светлое окно, через которое в духовный мир ребенка вливается живительный поток представлений, понятий. Игра – это искра, зажигающая огонек пытливости и любознательности».</a:t>
            </a:r>
            <a:br>
              <a:rPr lang="ru-RU" b="0" dirty="0" smtClean="0"/>
            </a:br>
            <a:r>
              <a:rPr lang="ru-RU" b="0" dirty="0" smtClean="0"/>
              <a:t>В.А.Сухомлинский.</a:t>
            </a:r>
            <a:br>
              <a:rPr lang="ru-RU" b="0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Эффективное развитие интеллектуальных способностей дошкольников- одна  из актуальных проблем на сегодняшний день. Современные дети живут в эпоху компьютерных технологий, и их математическое развитие не может сводиться только к обучению конкретным умениям: счёту, вычислениям, измерению</a:t>
            </a:r>
            <a:r>
              <a:rPr lang="ru-RU" dirty="0" smtClean="0"/>
              <a:t>. Не </a:t>
            </a:r>
            <a:r>
              <a:rPr lang="ru-RU" dirty="0" smtClean="0"/>
              <a:t>менее важно развивать у ребёнка умение логически мыслить, анализировать  и систематизировать информацию, делать выводы и умозаключения, обобщать и конкретизировать, классифицировать представления и понятия и в конечном счёте, самостоятельно приобретать знания.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457200" y="285728"/>
            <a:ext cx="7467600" cy="6188224"/>
          </a:xfrm>
        </p:spPr>
        <p:txBody>
          <a:bodyPr/>
          <a:lstStyle/>
          <a:p>
            <a:r>
              <a:rPr lang="ru-RU" dirty="0" smtClean="0"/>
              <a:t>Развитие дошкольника можно осуществить только в естественном и самом привлекательном для него виде деятельности- игре. Ребёнок, увлечённый замыслом игры, не замечает, что он «учится», хотя при этом сталкивается с трудностями. Использование развивающих игр в педагогическом процессе Позволяет перестроить образовательную деятельность, перейти от привычных занятий детьми к познавательной игровой деятельности, организованной вместе со взрослым или самостоятельно. Педагогу лишь остаётся использовать эту естественную потребность для вовлечения детей в более сложные и творческие формы игровой активности.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Повышение уровня интеллектуального  развития детей дошкольного возраста через систему развивающих игр и пособий.</a:t>
            </a:r>
            <a:endParaRPr lang="ru-RU" dirty="0"/>
          </a:p>
        </p:txBody>
      </p:sp>
      <p:pic>
        <p:nvPicPr>
          <p:cNvPr id="4" name="Рисунок 3" descr="IMG_20180126_1827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8794" y="3357562"/>
            <a:ext cx="4286280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Создавать условия для развития логического мышления с учётом возрастных и </a:t>
            </a:r>
            <a:r>
              <a:rPr lang="ru-RU" dirty="0" smtClean="0"/>
              <a:t>индивидуальных </a:t>
            </a:r>
            <a:r>
              <a:rPr lang="ru-RU" dirty="0" smtClean="0"/>
              <a:t>особенностей.</a:t>
            </a:r>
          </a:p>
          <a:p>
            <a:r>
              <a:rPr lang="ru-RU" dirty="0" smtClean="0"/>
              <a:t>Развивать мыслительные операции( анализ, синтез, обобщение, классификация, абстрагирование).</a:t>
            </a:r>
          </a:p>
          <a:p>
            <a:r>
              <a:rPr lang="ru-RU" dirty="0" smtClean="0"/>
              <a:t>Формировать умение прослеживать, понимать причинно- следственные связи и на основе их делать простейшие умозаключения.</a:t>
            </a:r>
          </a:p>
          <a:p>
            <a:r>
              <a:rPr lang="ru-RU" dirty="0" smtClean="0"/>
              <a:t>Укреплять интерес к играм, требующим умственного напряжения, интеллектуального усилия, желание и потребность узнавать новое.</a:t>
            </a:r>
          </a:p>
          <a:p>
            <a:r>
              <a:rPr lang="ru-RU" dirty="0" smtClean="0"/>
              <a:t>Воспитывать навыки контроля и самоконтроля в процессе умственной деятельности.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Принципы: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у</a:t>
            </a:r>
            <a:r>
              <a:rPr lang="ru-RU" dirty="0" smtClean="0"/>
              <a:t>чёт индивидуальных особенностей и возможностей детей старшего дошкольного возраста;</a:t>
            </a:r>
          </a:p>
          <a:p>
            <a:r>
              <a:rPr lang="ru-RU" dirty="0" smtClean="0"/>
              <a:t>с</a:t>
            </a:r>
            <a:r>
              <a:rPr lang="ru-RU" dirty="0" smtClean="0"/>
              <a:t>облюдение единства обучения, воспитания и развития;</a:t>
            </a:r>
          </a:p>
          <a:p>
            <a:r>
              <a:rPr lang="ru-RU" dirty="0" smtClean="0"/>
              <a:t>с</a:t>
            </a:r>
            <a:r>
              <a:rPr lang="ru-RU" dirty="0" smtClean="0"/>
              <a:t>истемный и целостный характер;</a:t>
            </a:r>
          </a:p>
          <a:p>
            <a:r>
              <a:rPr lang="ru-RU" dirty="0" smtClean="0"/>
              <a:t>п</a:t>
            </a:r>
            <a:r>
              <a:rPr lang="ru-RU" dirty="0" smtClean="0"/>
              <a:t>остоянное и постепенное усложнение;</a:t>
            </a:r>
          </a:p>
          <a:p>
            <a:r>
              <a:rPr lang="ru-RU" dirty="0" smtClean="0"/>
              <a:t>р</a:t>
            </a:r>
            <a:r>
              <a:rPr lang="ru-RU" dirty="0" smtClean="0"/>
              <a:t>ациональное сочетание разных видов деятельности;</a:t>
            </a:r>
          </a:p>
          <a:p>
            <a:r>
              <a:rPr lang="ru-RU" dirty="0" smtClean="0"/>
              <a:t>а</a:t>
            </a:r>
            <a:r>
              <a:rPr lang="ru-RU" dirty="0" smtClean="0"/>
              <a:t>ктивность всех участников;</a:t>
            </a:r>
          </a:p>
          <a:p>
            <a:r>
              <a:rPr lang="ru-RU" dirty="0" smtClean="0"/>
              <a:t>п</a:t>
            </a:r>
            <a:r>
              <a:rPr lang="ru-RU" dirty="0" smtClean="0"/>
              <a:t>оложительная оценка достижений ребёнка;</a:t>
            </a:r>
          </a:p>
          <a:p>
            <a:r>
              <a:rPr lang="ru-RU" dirty="0" smtClean="0"/>
              <a:t>и</a:t>
            </a:r>
            <a:r>
              <a:rPr lang="ru-RU" dirty="0" smtClean="0"/>
              <a:t>нтерес – познание – творчество;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Многообразие развивающего</a:t>
            </a:r>
            <a:br>
              <a:rPr lang="ru-RU" dirty="0" smtClean="0"/>
            </a:br>
            <a:r>
              <a:rPr lang="ru-RU" dirty="0" smtClean="0"/>
              <a:t> материала</a:t>
            </a:r>
            <a:endParaRPr lang="ru-RU" dirty="0"/>
          </a:p>
        </p:txBody>
      </p:sp>
      <p:pic>
        <p:nvPicPr>
          <p:cNvPr id="6" name="Содержимое 5" descr="d48d1b75d3857e32dc72a5bff85304f4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71472" y="928670"/>
            <a:ext cx="3143273" cy="22860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Содержимое 3" descr="34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4000504"/>
            <a:ext cx="3224780" cy="2031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7752" y="4000504"/>
            <a:ext cx="3246128" cy="22157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kubiki_nikitin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29190" y="1000108"/>
            <a:ext cx="3071834" cy="22086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571472" y="6143644"/>
            <a:ext cx="3214710" cy="571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Логические блоки </a:t>
            </a:r>
            <a:r>
              <a:rPr lang="ru-RU" dirty="0" err="1" smtClean="0"/>
              <a:t>Дьенеша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796825" y="3279720"/>
            <a:ext cx="3429024" cy="5779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Развивающая технология Никитиных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929190" y="6215082"/>
            <a:ext cx="3214710" cy="5000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Развивающая технология В. В. </a:t>
            </a:r>
            <a:r>
              <a:rPr lang="ru-RU" dirty="0" err="1" smtClean="0"/>
              <a:t>Воскобовича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71472" y="3357562"/>
            <a:ext cx="3071834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Танграм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Ценность развивающих игровых технологий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Совершенствуют:</a:t>
            </a:r>
          </a:p>
          <a:p>
            <a:r>
              <a:rPr lang="ru-RU" dirty="0" smtClean="0"/>
              <a:t> память,</a:t>
            </a:r>
          </a:p>
          <a:p>
            <a:r>
              <a:rPr lang="ru-RU" dirty="0" smtClean="0"/>
              <a:t>в</a:t>
            </a:r>
            <a:r>
              <a:rPr lang="ru-RU" dirty="0" smtClean="0"/>
              <a:t>оображение,</a:t>
            </a:r>
          </a:p>
          <a:p>
            <a:r>
              <a:rPr lang="ru-RU" dirty="0" smtClean="0"/>
              <a:t>в</a:t>
            </a:r>
            <a:r>
              <a:rPr lang="ru-RU" dirty="0" smtClean="0"/>
              <a:t>нимание,</a:t>
            </a:r>
          </a:p>
          <a:p>
            <a:r>
              <a:rPr lang="ru-RU" dirty="0" smtClean="0"/>
              <a:t>в</a:t>
            </a:r>
            <a:r>
              <a:rPr lang="ru-RU" dirty="0" smtClean="0"/>
              <a:t>осприятие,</a:t>
            </a:r>
          </a:p>
          <a:p>
            <a:r>
              <a:rPr lang="ru-RU" dirty="0" smtClean="0"/>
              <a:t>л</a:t>
            </a:r>
            <a:r>
              <a:rPr lang="ru-RU" dirty="0" smtClean="0"/>
              <a:t>огическое и творческое мышление,</a:t>
            </a:r>
          </a:p>
          <a:p>
            <a:r>
              <a:rPr lang="ru-RU" dirty="0" smtClean="0"/>
              <a:t>р</a:t>
            </a:r>
            <a:r>
              <a:rPr lang="ru-RU" dirty="0" smtClean="0"/>
              <a:t>ечь.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470</TotalTime>
  <Words>550</Words>
  <Application>Microsoft Office PowerPoint</Application>
  <PresentationFormat>Экран (4:3)</PresentationFormat>
  <Paragraphs>74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Эркер</vt:lpstr>
      <vt:lpstr>МДОУ детский сад №8 г. Галич        Презентация педагогического опыта на тему:    «Развитие интеллектуальных и творческих способностей дошкольников через использование современных игровых технологий»</vt:lpstr>
      <vt:lpstr>«Без игры нет, и не может быть полноценного умственного развития. Игра – это огромное светлое окно, через которое в духовный мир ребенка вливается живительный поток представлений, понятий. Игра – это искра, зажигающая огонек пытливости и любознательности». В.А.Сухомлинский. </vt:lpstr>
      <vt:lpstr>Актуальность: </vt:lpstr>
      <vt:lpstr>Слайд 4</vt:lpstr>
      <vt:lpstr>Цель:</vt:lpstr>
      <vt:lpstr>Задачи:</vt:lpstr>
      <vt:lpstr>Принципы: </vt:lpstr>
      <vt:lpstr>Многообразие развивающего  материала</vt:lpstr>
      <vt:lpstr>Ценность развивающих игровых технологий</vt:lpstr>
      <vt:lpstr>Формы работы:</vt:lpstr>
      <vt:lpstr>Развивающая технология Никитиных</vt:lpstr>
      <vt:lpstr>Логические блоки Дьенеша</vt:lpstr>
      <vt:lpstr>Танграм</vt:lpstr>
      <vt:lpstr>В.В. Воскобович и его развивающая технология </vt:lpstr>
      <vt:lpstr>Слайд 15</vt:lpstr>
      <vt:lpstr>Слайд 16</vt:lpstr>
      <vt:lpstr>Результаты работы:</vt:lpstr>
      <vt:lpstr>Видя положительные результаты, играми заинтересовались родители: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49</cp:revision>
  <dcterms:created xsi:type="dcterms:W3CDTF">2018-02-04T06:42:34Z</dcterms:created>
  <dcterms:modified xsi:type="dcterms:W3CDTF">2018-02-04T19:10:55Z</dcterms:modified>
</cp:coreProperties>
</file>