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5" r:id="rId5"/>
    <p:sldId id="257" r:id="rId6"/>
    <p:sldId id="262" r:id="rId7"/>
    <p:sldId id="259" r:id="rId8"/>
    <p:sldId id="258" r:id="rId9"/>
    <p:sldId id="261" r:id="rId10"/>
    <p:sldId id="260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5" r:id="rId19"/>
    <p:sldId id="273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9" autoAdjust="0"/>
  </p:normalViewPr>
  <p:slideViewPr>
    <p:cSldViewPr snapToGrid="0">
      <p:cViewPr varScale="1">
        <p:scale>
          <a:sx n="59" d="100"/>
          <a:sy n="59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4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3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3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3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5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80B0-FE17-45E1-AF05-D8998C19BE71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DC40-D62B-4ACB-B8AD-15F83BE85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gid.ru/?p=22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tstvogid.ru/?p=19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47" y="-866274"/>
            <a:ext cx="12577010" cy="7908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947" y="-1"/>
            <a:ext cx="10250906" cy="293570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«Мини –музей как средство художественно-эстетического развития детей».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B050"/>
                </a:solidFill>
              </a:rPr>
              <a:t>Воспитатель Терехина С.В.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2"/>
            <a:ext cx="12192000" cy="7018421"/>
          </a:xfrm>
        </p:spPr>
      </p:pic>
      <p:sp>
        <p:nvSpPr>
          <p:cNvPr id="5" name="Прямоугольник 4"/>
          <p:cNvSpPr/>
          <p:nvPr/>
        </p:nvSpPr>
        <p:spPr>
          <a:xfrm>
            <a:off x="2061410" y="1027906"/>
            <a:ext cx="806917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создания мини-музея.</a:t>
            </a:r>
            <a:endParaRPr lang="ru-RU" sz="3200" b="1" i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Подготовительный </a:t>
            </a:r>
            <a:r>
              <a:rPr lang="ru-RU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этап.</a:t>
            </a:r>
            <a:endParaRPr lang="ru-RU" sz="3200" i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 </a:t>
            </a:r>
            <a:r>
              <a:rPr lang="ru-RU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реализации.</a:t>
            </a:r>
            <a:endParaRPr lang="ru-RU" sz="3200" i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Итоговый или презентационный </a:t>
            </a:r>
            <a:r>
              <a:rPr lang="ru-RU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этап.</a:t>
            </a:r>
            <a:endParaRPr lang="ru-RU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42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12711" y="396255"/>
            <a:ext cx="9561093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charset="0"/>
                <a:cs typeface="Arial" charset="0"/>
              </a:rPr>
              <a:t>Выбор темы и названия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charset="0"/>
                <a:cs typeface="Arial" charset="0"/>
              </a:rPr>
              <a:t>Выбор места размещения мини-музея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charset="0"/>
                <a:cs typeface="Arial" charset="0"/>
              </a:rPr>
              <a:t>Планирование экспозиций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charset="0"/>
                <a:cs typeface="Arial" charset="0"/>
              </a:rPr>
              <a:t>Принципы построения </a:t>
            </a:r>
            <a:r>
              <a:rPr lang="ru-RU" sz="3200" i="1" dirty="0" smtClean="0">
                <a:latin typeface="Arial" charset="0"/>
                <a:cs typeface="Arial" charset="0"/>
              </a:rPr>
              <a:t>экспозиции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latin typeface="Arial" charset="0"/>
                <a:cs typeface="Arial" charset="0"/>
              </a:rPr>
              <a:t>Разработка </a:t>
            </a:r>
            <a:r>
              <a:rPr lang="ru-RU" sz="3200" i="1" dirty="0">
                <a:latin typeface="Arial" charset="0"/>
                <a:cs typeface="Arial" charset="0"/>
              </a:rPr>
              <a:t>визитной карточки и паспорта   мини-музея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charset="0"/>
                <a:cs typeface="Arial" charset="0"/>
              </a:rPr>
              <a:t>Рассмотрение вариантов участия в создании музея детей и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0571" y="103868"/>
            <a:ext cx="567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Подготовительный этап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033"/>
            <a:ext cx="12192000" cy="7126033"/>
          </a:xfrm>
        </p:spPr>
      </p:pic>
      <p:sp>
        <p:nvSpPr>
          <p:cNvPr id="3" name="Прямоугольник 2"/>
          <p:cNvSpPr/>
          <p:nvPr/>
        </p:nvSpPr>
        <p:spPr>
          <a:xfrm>
            <a:off x="1648326" y="197956"/>
            <a:ext cx="8069179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Организационный этап.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разместить 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мини-музей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8073" y="2073727"/>
            <a:ext cx="9475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Групповое помещение</a:t>
            </a:r>
          </a:p>
          <a:p>
            <a:pPr marL="566928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Раздевалка</a:t>
            </a:r>
          </a:p>
          <a:p>
            <a:pPr marL="566928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Помещения для дополнительных занятий</a:t>
            </a:r>
          </a:p>
          <a:p>
            <a:pPr marL="566928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Холлы</a:t>
            </a:r>
          </a:p>
          <a:p>
            <a:pPr marL="566928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Территория</a:t>
            </a:r>
          </a:p>
        </p:txBody>
      </p:sp>
    </p:spTree>
    <p:extLst>
      <p:ext uri="{BB962C8B-B14F-4D97-AF65-F5344CB8AC3E}">
        <p14:creationId xmlns:p14="http://schemas.microsoft.com/office/powerpoint/2010/main" val="4153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6863"/>
          </a:xfrm>
        </p:spPr>
      </p:pic>
      <p:sp>
        <p:nvSpPr>
          <p:cNvPr id="3" name="Прямоугольник 2"/>
          <p:cNvSpPr/>
          <p:nvPr/>
        </p:nvSpPr>
        <p:spPr>
          <a:xfrm>
            <a:off x="2237489" y="365125"/>
            <a:ext cx="678429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оформления мини-музея: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2021" y="1004090"/>
            <a:ext cx="912795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Arial" charset="0"/>
                <a:cs typeface="Arial" charset="0"/>
              </a:rPr>
              <a:t>Эффективность работы мини-музея зависит от того, насколько удачно расположены экспонаты и от степени их привлекательности</a:t>
            </a:r>
          </a:p>
          <a:p>
            <a:pPr>
              <a:lnSpc>
                <a:spcPct val="90000"/>
              </a:lnSpc>
            </a:pPr>
            <a:endParaRPr lang="ru-RU" sz="32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Arial" charset="0"/>
                <a:cs typeface="Arial" charset="0"/>
              </a:rPr>
              <a:t>Каждая экспозиция должна иметь свои особенности в цветовом и композиционном решении, помогающие полнее раскрыть тематику мини-музеев</a:t>
            </a:r>
          </a:p>
          <a:p>
            <a:pPr>
              <a:lnSpc>
                <a:spcPct val="90000"/>
              </a:lnSpc>
            </a:pPr>
            <a:endParaRPr lang="ru-RU" sz="32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Arial" charset="0"/>
                <a:cs typeface="Arial" charset="0"/>
              </a:rPr>
              <a:t>Наиболее оптимальным является вариант размещения экспонатов на разных уровнях: вертикальном и горизонтальном.</a:t>
            </a:r>
          </a:p>
        </p:txBody>
      </p:sp>
    </p:spTree>
    <p:extLst>
      <p:ext uri="{BB962C8B-B14F-4D97-AF65-F5344CB8AC3E}">
        <p14:creationId xmlns:p14="http://schemas.microsoft.com/office/powerpoint/2010/main" val="718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665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7106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187" y="506543"/>
            <a:ext cx="1141367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горизонтальной плоскости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лучше всего смотрятся коллекции (предметы) одного наименования, отличающихся по окраске, форме, размеру. </a:t>
            </a:r>
          </a:p>
        </p:txBody>
      </p:sp>
      <p:pic>
        <p:nvPicPr>
          <p:cNvPr id="6" name="Picture 4" descr="DSC013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75613" y="2044830"/>
            <a:ext cx="7727716" cy="4388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4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6512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вертикали может быть осуществлено следующим образом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3200" dirty="0" smtClean="0"/>
              <a:t>  Размещение </a:t>
            </a:r>
            <a:r>
              <a:rPr lang="ru-RU" sz="3200" dirty="0"/>
              <a:t>материала на 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настенных полочках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2699" y="52883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мелкого материала на сухих или искусственных ветках дерева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271" y="1599165"/>
            <a:ext cx="4283529" cy="3535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://www.maam.ru/upload/blogs/7b5894d9c1207457b0e5c4586f5dd44a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004" y="2438377"/>
            <a:ext cx="4176464" cy="3670417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19256" y="1904853"/>
            <a:ext cx="5442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кубиков различной высоты, задрапированные тканью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42955"/>
          <a:stretch>
            <a:fillRect/>
          </a:stretch>
        </p:blipFill>
        <p:spPr bwMode="auto">
          <a:xfrm>
            <a:off x="6906986" y="3688678"/>
            <a:ext cx="4987924" cy="2908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8086" y="365125"/>
            <a:ext cx="422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ширм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9687" b="14766"/>
          <a:stretch>
            <a:fillRect/>
          </a:stretch>
        </p:blipFill>
        <p:spPr bwMode="auto">
          <a:xfrm>
            <a:off x="468086" y="1180924"/>
            <a:ext cx="5165271" cy="2950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5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877"/>
            <a:ext cx="12192000" cy="71338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656" y="179614"/>
            <a:ext cx="6444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стендов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(изготавливаются из картона любой формы, подходящей для размещения экспонатов, обтянутого тканью)</a:t>
            </a:r>
            <a:b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r="12193" b="27458"/>
          <a:stretch>
            <a:fillRect/>
          </a:stretch>
        </p:blipFill>
        <p:spPr bwMode="auto">
          <a:xfrm>
            <a:off x="6743700" y="2919671"/>
            <a:ext cx="5061857" cy="3317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11877" y="4749913"/>
            <a:ext cx="4601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мобиле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45360"/>
          <a:stretch>
            <a:fillRect/>
          </a:stretch>
        </p:blipFill>
        <p:spPr bwMode="auto">
          <a:xfrm>
            <a:off x="925434" y="451363"/>
            <a:ext cx="3828142" cy="4308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9" y="-114300"/>
            <a:ext cx="12192000" cy="697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3178" y="443131"/>
            <a:ext cx="5658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Планирование экспозиций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518" y="1027906"/>
            <a:ext cx="260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Экспозиции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922350" y="1740256"/>
            <a:ext cx="1212832" cy="5352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09518" y="1790870"/>
            <a:ext cx="1212833" cy="484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36933" y="2326077"/>
            <a:ext cx="3657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постоянные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37513" y="2275463"/>
            <a:ext cx="3510644" cy="9144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сменные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8364" y="3540404"/>
            <a:ext cx="4461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Разделы экспозиции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91325" y="4214650"/>
            <a:ext cx="18358" cy="1412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09683" y="4103756"/>
            <a:ext cx="2112890" cy="371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180115" y="4114468"/>
            <a:ext cx="1742235" cy="361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35235" y="5627455"/>
            <a:ext cx="3657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решаемой задаче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9728" y="4505418"/>
            <a:ext cx="3657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тематике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6770" y="4475720"/>
            <a:ext cx="3657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материалу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943" y="369264"/>
            <a:ext cx="11038114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построения музейной экспозиции.</a:t>
            </a:r>
            <a:endParaRPr lang="ru-RU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9005" y="1154119"/>
            <a:ext cx="9269638" cy="504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деятельности и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интерактивности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динамичности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вариативности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экологичности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безопасности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Принцип непрерывности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7" y="-195943"/>
            <a:ext cx="12355287" cy="7053943"/>
          </a:xfrm>
        </p:spPr>
      </p:pic>
      <p:sp>
        <p:nvSpPr>
          <p:cNvPr id="5" name="Прямоугольник 4"/>
          <p:cNvSpPr/>
          <p:nvPr/>
        </p:nvSpPr>
        <p:spPr>
          <a:xfrm>
            <a:off x="1240970" y="0"/>
            <a:ext cx="10836729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Художественно-эстетическое развитие предполагает: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предпосылок ценностно-смыслового восприятия и понимания произведений искусства (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  <a:hlinkClick r:id="rId3" tooltip="Работа со сказкой: интеграция образовательных областей"/>
              </a:rPr>
              <a:t>словесного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  <a:hlinkClick r:id="rId4" tooltip="Музыкальное развитие дошкольников"/>
              </a:rPr>
              <a:t>музыкального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изобразительного), мира природы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эстетического отношения к окружающему миру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представлений о видах искусства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музыки, художественной литературы, фольклора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сопереживания персонажам художественных произведений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самостоятельной творческой деятельности детей (изобразительной, конструктивно-модельной, музыкальной и др.).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4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0243" y="550852"/>
            <a:ext cx="10238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Формы работы с детьми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мини-музее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0443" y="1485900"/>
            <a:ext cx="98624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занятия-экскурсии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занятия с элементами игры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творческими заданиями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4512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30630"/>
            <a:ext cx="12322629" cy="6988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788" y="383713"/>
            <a:ext cx="842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тоговый 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презентационный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0980" y="1238799"/>
            <a:ext cx="9307906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визитная карточка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мини-музея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90600" lvl="1" indent="-533400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название мини-музея</a:t>
            </a:r>
          </a:p>
          <a:p>
            <a:pPr marL="990600" lvl="1" indent="-533400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цель создания</a:t>
            </a:r>
          </a:p>
          <a:p>
            <a:pPr marL="990600" lvl="1" indent="-533400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разделы и экспонаты</a:t>
            </a:r>
          </a:p>
          <a:p>
            <a:pPr marL="990600" lvl="1" indent="-533400">
              <a:lnSpc>
                <a:spcPct val="90000"/>
              </a:lnSpc>
              <a:spcBef>
                <a:spcPts val="324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фотографии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мини-музеев.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итоговые занятия. </a:t>
            </a:r>
          </a:p>
        </p:txBody>
      </p:sp>
    </p:spTree>
    <p:extLst>
      <p:ext uri="{BB962C8B-B14F-4D97-AF65-F5344CB8AC3E}">
        <p14:creationId xmlns:p14="http://schemas.microsoft.com/office/powerpoint/2010/main" val="35017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6096"/>
            <a:ext cx="10515600" cy="132556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  <a:endParaRPr lang="ru-RU" sz="7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7522" y="555249"/>
            <a:ext cx="11576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Художественно-эстетическая деятельность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деятельность, возникающая у ребенка под влиянием литературного, музыкального произведения или произведения изобразительного искусства.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9992" y="3429000"/>
            <a:ext cx="10072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художественно-эстетической деятельности относится: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Приобщение к искусству.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Изобразительная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Музыкальная деятельность;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Театрализованная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021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7" y="0"/>
            <a:ext cx="12464716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3347" y="1027906"/>
            <a:ext cx="1097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Музейная 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педагогика — </a:t>
            </a:r>
            <a:r>
              <a:rPr lang="ru-RU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научная дисциплина на стыке музееведения, педагогики и психологии, рассматривающая музей как образовательную систему</a:t>
            </a:r>
            <a:r>
              <a:rPr lang="ru-RU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342265" algn="just">
              <a:spcAft>
                <a:spcPts val="0"/>
              </a:spcAft>
            </a:pPr>
            <a:endParaRPr lang="ru-RU" sz="32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42265" algn="just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 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музейной педагогики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приобщение к музеям подрастающего поколения, творческое развитие личности. </a:t>
            </a:r>
            <a:endParaRPr lang="ru-RU" sz="44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484"/>
          </a:xfrm>
        </p:spPr>
      </p:pic>
      <p:sp>
        <p:nvSpPr>
          <p:cNvPr id="5" name="Прямоугольник 4"/>
          <p:cNvSpPr/>
          <p:nvPr/>
        </p:nvSpPr>
        <p:spPr>
          <a:xfrm>
            <a:off x="1732547" y="365125"/>
            <a:ext cx="1073216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Музейная педагогика помогает решать следующие задачи дошкольного образования: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формирование ценностей воспитанников;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приобщение воспитанников к историческому, духовному наследию;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воспитание толерантности;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познавательного развития;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творческого развития;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i="1" dirty="0" smtClean="0">
                <a:effectLst/>
                <a:latin typeface="Arial" panose="020B0604020202020204" pitchFamily="34" charset="0"/>
              </a:rPr>
              <a:t>эмоционального развития.</a:t>
            </a:r>
            <a:endParaRPr lang="ru-RU" sz="3200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4393" y="1476655"/>
            <a:ext cx="950895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Расширяет кругозор дошкольников</a:t>
            </a:r>
          </a:p>
          <a:p>
            <a:pPr>
              <a:lnSpc>
                <a:spcPct val="90000"/>
              </a:lnSpc>
            </a:pP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Дает возможность обогатить знания дошкольников об окружающем мире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5795" y="492469"/>
            <a:ext cx="10327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 создания 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мини-музеев 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ДОУ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1" y="365125"/>
            <a:ext cx="1066799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мини-музей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Во-первых, «мини» напоминает о том, что музей в детском саду занимает очень небольшое пространство. Это может быть часть группового помещения, холла, спальни, коридора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Во-вторых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, он создан для самых маленьких посетителей и открыт для них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В-третьих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, мини- музей не отвечает многим строгим требованиям, которые предъявляются к настоящим музеям.</a:t>
            </a:r>
          </a:p>
          <a:p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48485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ru-RU" sz="4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мини-музея:</a:t>
            </a:r>
            <a:endParaRPr lang="ru-RU" sz="4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направления «Музейная педагогика».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Обогащение предметно-развивающей среды ДОУ.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3800" i="1" dirty="0">
                <a:latin typeface="Arial" panose="020B0604020202020204" pitchFamily="34" charset="0"/>
                <a:cs typeface="Arial" panose="020B0604020202020204" pitchFamily="34" charset="0"/>
              </a:rPr>
              <a:t>у дошкольников представлений о музее</a:t>
            </a: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самостоятельно анализировать и систематизировать полученные знания.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800" i="1" dirty="0">
                <a:latin typeface="Arial" panose="020B0604020202020204" pitchFamily="34" charset="0"/>
                <a:cs typeface="Arial" panose="020B0604020202020204" pitchFamily="34" charset="0"/>
              </a:rPr>
              <a:t>творческого и логического мышления и воображения</a:t>
            </a:r>
            <a:r>
              <a:rPr lang="ru-RU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800" i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активной жизненной позиции.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</p:spPr>
      </p:pic>
      <p:sp>
        <p:nvSpPr>
          <p:cNvPr id="3" name="Прямоугольник 2"/>
          <p:cNvSpPr/>
          <p:nvPr/>
        </p:nvSpPr>
        <p:spPr>
          <a:xfrm>
            <a:off x="1943100" y="139390"/>
            <a:ext cx="9699171" cy="815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создания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мини-музея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интеграции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деятельности и интерактивности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природосообразности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научности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гуманизации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и партнерства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культуросообразности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динамичности и вариативности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разнообразия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Принцип регионального компонента </a:t>
            </a:r>
            <a:endParaRPr lang="ru-RU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b="1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608</Words>
  <Application>Microsoft Office PowerPoint</Application>
  <PresentationFormat>Широкоэкранный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«Мини –музей как средство художественно-эстетического развития детей».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37</cp:revision>
  <dcterms:created xsi:type="dcterms:W3CDTF">2017-02-05T16:09:53Z</dcterms:created>
  <dcterms:modified xsi:type="dcterms:W3CDTF">2017-02-16T16:48:25Z</dcterms:modified>
</cp:coreProperties>
</file>