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65" r:id="rId2"/>
    <p:sldId id="261" r:id="rId3"/>
    <p:sldId id="262" r:id="rId4"/>
    <p:sldId id="263" r:id="rId5"/>
    <p:sldId id="264" r:id="rId6"/>
    <p:sldId id="260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6" r:id="rId16"/>
    <p:sldId id="274" r:id="rId17"/>
    <p:sldId id="275" r:id="rId18"/>
    <p:sldId id="277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CC0000"/>
    <a:srgbClr val="003300"/>
    <a:srgbClr val="6BB1C9"/>
    <a:srgbClr val="262626"/>
    <a:srgbClr val="FF0000"/>
    <a:srgbClr val="DDFFDD"/>
    <a:srgbClr val="00FF99"/>
    <a:srgbClr val="C1FFC1"/>
    <a:srgbClr val="9BFFE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1" d="100"/>
          <a:sy n="121" d="100"/>
        </p:scale>
        <p:origin x="1314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fld id="{A3177387-F4FC-4D90-ABA1-06C07B79AFE3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20D09EC-3E35-460A-B60C-0D57F6C6995D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40862592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10" descr="a_e2d893b5.jpg"/>
          <p:cNvPicPr>
            <a:picLocks noChangeAspect="1"/>
          </p:cNvPicPr>
          <p:nvPr userDrawn="1"/>
        </p:nvPicPr>
        <p:blipFill>
          <a:blip r:embed="rId2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875" y="142875"/>
            <a:ext cx="1428750" cy="1897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2">
                    <a:lumMod val="50000"/>
                  </a:schemeClr>
                </a:solidFill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33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623EA8-7D67-49DC-AE9E-271AC6AB306D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38963" y="6500813"/>
            <a:ext cx="2133600" cy="365125"/>
          </a:xfrm>
        </p:spPr>
        <p:txBody>
          <a:bodyPr/>
          <a:lstStyle>
            <a:lvl1pPr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corowina.ucoz.com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580539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B87337-543C-4B8C-B91B-AB3A31D71B73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595959"/>
                </a:solidFill>
              </a:defRPr>
            </a:lvl1pPr>
          </a:lstStyle>
          <a:p>
            <a:fld id="{E5140EFA-37B1-4B05-9137-E5F8DA170D02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8285149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686EBE-E098-4EA1-A642-1D59F51E9FAF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595959"/>
                </a:solidFill>
              </a:defRPr>
            </a:lvl1pPr>
          </a:lstStyle>
          <a:p>
            <a:fld id="{CC4BA3A8-80B3-4F33-BF3C-3F8EFA382354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27684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E88DD8-BDCE-4404-A326-255EA32A931D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595959"/>
                </a:solidFill>
              </a:defRPr>
            </a:lvl1pPr>
          </a:lstStyle>
          <a:p>
            <a:fld id="{31197764-9722-4175-AB12-BC49A2F90AF6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46197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05211-4026-4CF7-9048-F1C6B17A1ED4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595959"/>
                </a:solidFill>
              </a:defRPr>
            </a:lvl1pPr>
          </a:lstStyle>
          <a:p>
            <a:fld id="{BE2FB383-ECED-4DEF-AD5F-0B8C1BF64F3B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362576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58A990-62BA-4417-8A8D-C0B532323A95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595959"/>
                </a:solidFill>
              </a:defRPr>
            </a:lvl1pPr>
          </a:lstStyle>
          <a:p>
            <a:fld id="{C95A2F14-D480-4F9E-A69D-1367C80E3BB3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5768554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832A30-ED5E-4FE7-928A-D271ACE406BA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595959"/>
                </a:solidFill>
              </a:defRPr>
            </a:lvl1pPr>
          </a:lstStyle>
          <a:p>
            <a:fld id="{9D6852EC-7853-44BF-8968-9561A716FE35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26315411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1C9B52-6A5B-46B7-8D66-9E9D811A8379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595959"/>
                </a:solidFill>
              </a:defRPr>
            </a:lvl1pPr>
          </a:lstStyle>
          <a:p>
            <a:fld id="{0F7EF63B-965D-4AC9-9F79-9E29780DFA48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714983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812C0F-8C0C-4DFC-B4C2-99362EBCFFE5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595959"/>
                </a:solidFill>
              </a:defRPr>
            </a:lvl1pPr>
          </a:lstStyle>
          <a:p>
            <a:fld id="{ED6008AD-4190-4F2C-B54E-4F436EDF445C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6422149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BFF26-B8B6-4465-972D-3B0C0C54B1C2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595959"/>
                </a:solidFill>
              </a:defRPr>
            </a:lvl1pPr>
          </a:lstStyle>
          <a:p>
            <a:fld id="{732D9BEE-794A-4FA0-B6BE-42260B48B1B9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425318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0273C1-505B-4244-96FA-1AD34177DCAB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>
            <a:lvl1pPr fontAlgn="base">
              <a:spcBef>
                <a:spcPct val="0"/>
              </a:spcBef>
              <a:spcAft>
                <a:spcPct val="0"/>
              </a:spcAft>
              <a:defRPr smtClean="0">
                <a:solidFill>
                  <a:srgbClr val="595959"/>
                </a:solidFill>
              </a:defRPr>
            </a:lvl1pPr>
          </a:lstStyle>
          <a:p>
            <a:fld id="{4DD820B0-E43F-4398-A040-0B253CDFC1EF}" type="slidenum">
              <a:rPr lang="ru-RU" altLang="ru-RU"/>
              <a:pPr/>
              <a:t>‹#›</a:t>
            </a:fld>
            <a:endParaRPr lang="ru-RU" altLang="ru-RU"/>
          </a:p>
        </p:txBody>
      </p:sp>
    </p:spTree>
    <p:extLst>
      <p:ext uri="{BB962C8B-B14F-4D97-AF65-F5344CB8AC3E}">
        <p14:creationId xmlns:p14="http://schemas.microsoft.com/office/powerpoint/2010/main" val="1965466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кругленный прямоугольник 8"/>
          <p:cNvSpPr/>
          <p:nvPr userDrawn="1"/>
        </p:nvSpPr>
        <p:spPr>
          <a:xfrm>
            <a:off x="428596" y="285728"/>
            <a:ext cx="8358246" cy="6286544"/>
          </a:xfrm>
          <a:prstGeom prst="roundRect">
            <a:avLst/>
          </a:prstGeom>
          <a:solidFill>
            <a:srgbClr val="C1FFC1"/>
          </a:solidFill>
          <a:ln>
            <a:noFill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relaxedInset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9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0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745E9BD-96B0-49F9-851B-0BC7EE3A2D44}" type="datetimeFigureOut">
              <a:rPr lang="ru-RU"/>
              <a:pPr>
                <a:defRPr/>
              </a:pPr>
              <a:t>27.01.2023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643438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corowina.ucoz.com</a:t>
            </a:r>
            <a:endParaRPr lang="ru-RU"/>
          </a:p>
        </p:txBody>
      </p:sp>
      <p:pic>
        <p:nvPicPr>
          <p:cNvPr id="1034" name="Рисунок 9" descr="1263974281_6.jpg"/>
          <p:cNvPicPr>
            <a:picLocks noChangeAspect="1"/>
          </p:cNvPicPr>
          <p:nvPr userDrawn="1"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08800" y="5357813"/>
            <a:ext cx="1520825" cy="1123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  <p:sldLayoutId id="2147483701" r:id="rId9"/>
    <p:sldLayoutId id="2147483702" r:id="rId10"/>
    <p:sldLayoutId id="2147483703" r:id="rId11"/>
  </p:sldLayoutIdLst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332656"/>
            <a:ext cx="7128792" cy="1015663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000" b="1" i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Муниципальное бюджетное дошкольное образовательно учреждение  </a:t>
            </a:r>
          </a:p>
          <a:p>
            <a:pPr algn="ctr">
              <a:defRPr/>
            </a:pPr>
            <a:r>
              <a:rPr lang="ru-RU" sz="2000" b="1" i="1" dirty="0" smtClean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«</a:t>
            </a:r>
            <a:r>
              <a:rPr lang="ru-RU" sz="2000" b="1" i="1" dirty="0">
                <a:ln w="11430">
                  <a:solidFill>
                    <a:schemeClr val="tx1"/>
                  </a:solidFill>
                </a:ln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Детский сад №8 села Иглино»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75656" y="1871536"/>
            <a:ext cx="6840760" cy="230832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4800" b="1" i="1" dirty="0">
                <a:ln w="11430">
                  <a:solidFill>
                    <a:srgbClr val="990033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Технология ТРИЗ </a:t>
            </a:r>
            <a:endParaRPr lang="ru-RU" sz="4800" b="1" i="1" dirty="0" smtClean="0">
              <a:ln w="11430">
                <a:solidFill>
                  <a:srgbClr val="990033"/>
                </a:solidFill>
              </a:ln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  <a:p>
            <a:pPr algn="ctr">
              <a:defRPr/>
            </a:pPr>
            <a:r>
              <a:rPr lang="ru-RU" sz="4800" b="1" i="1" dirty="0" smtClean="0">
                <a:ln w="11430">
                  <a:solidFill>
                    <a:srgbClr val="990033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в работе </a:t>
            </a:r>
          </a:p>
          <a:p>
            <a:pPr algn="ctr">
              <a:defRPr/>
            </a:pPr>
            <a:r>
              <a:rPr lang="ru-RU" sz="4800" b="1" i="1" dirty="0" smtClean="0">
                <a:ln w="11430">
                  <a:solidFill>
                    <a:srgbClr val="990033"/>
                  </a:solidFill>
                </a:ln>
                <a:solidFill>
                  <a:srgbClr val="FFFF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 дошкольниками</a:t>
            </a:r>
            <a:endParaRPr lang="ru-RU" sz="4800" b="1" i="1" dirty="0">
              <a:ln w="11430">
                <a:solidFill>
                  <a:srgbClr val="990033"/>
                </a:solidFill>
              </a:ln>
              <a:solidFill>
                <a:srgbClr val="FFFF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16016" y="4365104"/>
            <a:ext cx="3708412" cy="9233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>
              <a:defRPr/>
            </a:pPr>
            <a:r>
              <a:rPr lang="ru-RU" b="1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Подготовила воспитатель Талипова Эльза </a:t>
            </a:r>
            <a:r>
              <a:rPr lang="ru-RU" b="1" i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Габидулловна</a:t>
            </a:r>
            <a:endParaRPr lang="ru-RU" b="1" i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6116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692696"/>
            <a:ext cx="7056784" cy="584775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</a:rPr>
              <a:t>Методики ТРИЗ - технологии</a:t>
            </a:r>
            <a:r>
              <a:rPr lang="ru-RU" b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</a:rPr>
              <a:t>.</a:t>
            </a:r>
          </a:p>
        </p:txBody>
      </p:sp>
      <p:sp>
        <p:nvSpPr>
          <p:cNvPr id="3" name="Блок-схема: знак завершения 2"/>
          <p:cNvSpPr/>
          <p:nvPr/>
        </p:nvSpPr>
        <p:spPr>
          <a:xfrm>
            <a:off x="768350" y="1590675"/>
            <a:ext cx="2651125" cy="1223963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Блок-схема: знак завершения 3"/>
          <p:cNvSpPr/>
          <p:nvPr/>
        </p:nvSpPr>
        <p:spPr>
          <a:xfrm>
            <a:off x="5364088" y="1570954"/>
            <a:ext cx="2651125" cy="1223963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Блок-схема: знак завершения 4"/>
          <p:cNvSpPr/>
          <p:nvPr/>
        </p:nvSpPr>
        <p:spPr>
          <a:xfrm>
            <a:off x="754578" y="5013176"/>
            <a:ext cx="2651125" cy="1223963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Блок-схема: знак завершения 5"/>
          <p:cNvSpPr/>
          <p:nvPr/>
        </p:nvSpPr>
        <p:spPr>
          <a:xfrm>
            <a:off x="2943328" y="3271844"/>
            <a:ext cx="2651125" cy="1223963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Блок-схема: знак завершения 6"/>
          <p:cNvSpPr/>
          <p:nvPr/>
        </p:nvSpPr>
        <p:spPr>
          <a:xfrm>
            <a:off x="4283968" y="5157192"/>
            <a:ext cx="2651125" cy="1223963"/>
          </a:xfrm>
          <a:prstGeom prst="flowChartTerminator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331640" y="1787059"/>
            <a:ext cx="1584176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</a:rPr>
              <a:t>Мозговой шторм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868144" y="1767436"/>
            <a:ext cx="180020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</a:rPr>
              <a:t>Метод каталога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218189" y="3476009"/>
            <a:ext cx="2376264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</a:rPr>
              <a:t>Метод золотой рыбки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00020" y="5210121"/>
            <a:ext cx="2160240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</a:rPr>
              <a:t>Метод противоречий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4749111" y="5406142"/>
            <a:ext cx="1872208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</a:rPr>
              <a:t>Системный анализ</a:t>
            </a:r>
          </a:p>
        </p:txBody>
      </p:sp>
    </p:spTree>
    <p:extLst>
      <p:ext uri="{BB962C8B-B14F-4D97-AF65-F5344CB8AC3E}">
        <p14:creationId xmlns:p14="http://schemas.microsoft.com/office/powerpoint/2010/main" val="15994280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7624" y="980728"/>
            <a:ext cx="7200800" cy="430887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</a:rPr>
              <a:t>Принцип построения занятий по технологии ТРИЗ.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ru-RU" sz="20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</a:rPr>
              <a:t>Системный подход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ru-RU" sz="20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</a:rPr>
              <a:t>Включение в процессе познания всех доступных для ребенка мыслительных операций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ru-RU" sz="20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</a:rPr>
              <a:t>Минимум сообщения информации, максимум рассуждения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ru-RU" sz="20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</a:rPr>
              <a:t>Обязательная активизация творческого воображения</a:t>
            </a:r>
          </a:p>
        </p:txBody>
      </p:sp>
    </p:spTree>
    <p:extLst>
      <p:ext uri="{BB962C8B-B14F-4D97-AF65-F5344CB8AC3E}">
        <p14:creationId xmlns:p14="http://schemas.microsoft.com/office/powerpoint/2010/main" val="2003810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86831" y="442390"/>
            <a:ext cx="7128792" cy="1077218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</a:rPr>
              <a:t>Развитие речи у дошкольников методами ТРИЗ</a:t>
            </a:r>
          </a:p>
        </p:txBody>
      </p:sp>
      <p:sp>
        <p:nvSpPr>
          <p:cNvPr id="3" name="Блок-схема: перфолента 2"/>
          <p:cNvSpPr/>
          <p:nvPr/>
        </p:nvSpPr>
        <p:spPr>
          <a:xfrm>
            <a:off x="539750" y="1808507"/>
            <a:ext cx="2303463" cy="1836515"/>
          </a:xfrm>
          <a:prstGeom prst="flowChartPunchedTap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4" name="Блок-схема: перфолента 3"/>
          <p:cNvSpPr/>
          <p:nvPr/>
        </p:nvSpPr>
        <p:spPr>
          <a:xfrm>
            <a:off x="931564" y="4437112"/>
            <a:ext cx="2303463" cy="1861175"/>
          </a:xfrm>
          <a:prstGeom prst="flowChartPunchedTap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Блок-схема: перфолента 4"/>
          <p:cNvSpPr/>
          <p:nvPr/>
        </p:nvSpPr>
        <p:spPr>
          <a:xfrm>
            <a:off x="3404919" y="2555943"/>
            <a:ext cx="2303463" cy="1881169"/>
          </a:xfrm>
          <a:prstGeom prst="flowChartPunchedTap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6" name="Блок-схема: перфолента 5"/>
          <p:cNvSpPr/>
          <p:nvPr/>
        </p:nvSpPr>
        <p:spPr>
          <a:xfrm>
            <a:off x="4726146" y="4342256"/>
            <a:ext cx="2303463" cy="1933183"/>
          </a:xfrm>
          <a:prstGeom prst="flowChartPunchedTap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" name="Блок-схема: перфолента 6"/>
          <p:cNvSpPr/>
          <p:nvPr/>
        </p:nvSpPr>
        <p:spPr>
          <a:xfrm>
            <a:off x="6228184" y="1551162"/>
            <a:ext cx="2303463" cy="1836515"/>
          </a:xfrm>
          <a:prstGeom prst="flowChartPunchedTap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611560" y="2329425"/>
            <a:ext cx="1970403" cy="646331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</a:rPr>
              <a:t>Обогащение словаря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440130" y="3034862"/>
            <a:ext cx="2268252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</a:rPr>
              <a:t>Обучение рассказыванию по картине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012160" y="2272456"/>
            <a:ext cx="2243688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</a:rPr>
              <a:t>Составление рифмованных текстов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829525" y="5158060"/>
            <a:ext cx="2016224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</a:rPr>
              <a:t>Обучение составления сравнений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726146" y="4896099"/>
            <a:ext cx="2304256" cy="92333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</a:rPr>
              <a:t>Обучение составлению загадок</a:t>
            </a:r>
          </a:p>
        </p:txBody>
      </p:sp>
    </p:spTree>
    <p:extLst>
      <p:ext uri="{BB962C8B-B14F-4D97-AF65-F5344CB8AC3E}">
        <p14:creationId xmlns:p14="http://schemas.microsoft.com/office/powerpoint/2010/main" val="2186255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332656"/>
            <a:ext cx="7632848" cy="575542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</a:rPr>
              <a:t>Игры и упражнения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4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</a:rPr>
              <a:t>«Поиск сути». Перед детьми становится вопрос</a:t>
            </a:r>
            <a:r>
              <a:rPr lang="ru-RU" sz="2400" b="1" i="1" dirty="0" smtClean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</a:rPr>
              <a:t>, который </a:t>
            </a:r>
            <a:r>
              <a:rPr lang="ru-RU" sz="24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</a:rPr>
              <a:t>надо решить и все ищут разные варианты решения, то, что является истиной.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4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</a:rPr>
              <a:t>«Хорошо-плохо». Например : солнце это хорошо и плохо. Хорошо – греет. Плохо – может сжечь.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4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</a:rPr>
              <a:t>Разрешение противоречий (при помощи игр и сказок)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4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</a:rPr>
              <a:t>Например : зонт нужен большой, чтобы скрыться от дождя, но и нужен маленький, чтобы носить его в сумке.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4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</a:rPr>
              <a:t>Решение данного противоречия – складной зонт.</a:t>
            </a:r>
          </a:p>
        </p:txBody>
      </p:sp>
    </p:spTree>
    <p:extLst>
      <p:ext uri="{BB962C8B-B14F-4D97-AF65-F5344CB8AC3E}">
        <p14:creationId xmlns:p14="http://schemas.microsoft.com/office/powerpoint/2010/main" val="23905329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92696"/>
            <a:ext cx="8282598" cy="489364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4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</a:rPr>
              <a:t>«Поиск аналогов» – необходимо назвать объект и как можно больше его аналогов, сходных по различным существенным признакам. Например : мяч – яблоко(форма)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4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</a:rPr>
              <a:t>«Выбери троих» – из пяти случайных слов нужно выбрать три и рассказать для чего они нужны и как могут взаимодействовать.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4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</a:rPr>
              <a:t>«Что умеет делать</a:t>
            </a:r>
            <a:r>
              <a:rPr lang="en-US" sz="24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</a:rPr>
              <a:t>?</a:t>
            </a:r>
            <a:r>
              <a:rPr lang="ru-RU" sz="24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</a:rPr>
              <a:t>» – ведущий называет объект , дети должны определить, что умеет делать объект, или что делают с его помощью.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4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</a:rPr>
              <a:t>«»Кто у кого» – воспитатель бросает мяч всем детям по очереди, называя животное, а ребенок возвращая мяч называет детёныша.</a:t>
            </a:r>
          </a:p>
        </p:txBody>
      </p:sp>
    </p:spTree>
    <p:extLst>
      <p:ext uri="{BB962C8B-B14F-4D97-AF65-F5344CB8AC3E}">
        <p14:creationId xmlns:p14="http://schemas.microsoft.com/office/powerpoint/2010/main" val="6570228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 descr="C:\Users\пк1\Desktop\модели пособий\Колобок-все-цвета-800x49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2273281"/>
            <a:ext cx="3960440" cy="3031517"/>
          </a:xfrm>
          <a:prstGeom prst="rect">
            <a:avLst/>
          </a:prstGeom>
          <a:noFill/>
        </p:spPr>
      </p:pic>
      <p:pic>
        <p:nvPicPr>
          <p:cNvPr id="3" name="Picture 2" descr="C:\Users\пк1\Desktop\триз-презентация\триз-пособия\didakticheskaya-igra-krugi-lulliya5-150x15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60032" y="2273281"/>
            <a:ext cx="3816424" cy="3031517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1979712" y="476672"/>
            <a:ext cx="5472608" cy="830997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/>
            <a:r>
              <a:rPr lang="ru-RU" sz="2400" b="1" i="1" dirty="0" smtClean="0">
                <a:ln>
                  <a:solidFill>
                    <a:schemeClr val="tx1"/>
                  </a:solidFill>
                </a:ln>
                <a:solidFill>
                  <a:srgbClr val="FF0000"/>
                </a:solidFill>
              </a:rPr>
              <a:t>Методы ТРИЗ помогают реализовать различные пособия.</a:t>
            </a:r>
            <a:endParaRPr lang="ru-RU" sz="2400" b="1" i="1" dirty="0">
              <a:ln>
                <a:solidFill>
                  <a:schemeClr val="tx1"/>
                </a:solidFill>
              </a:ln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204916" y="1626950"/>
            <a:ext cx="22322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smtClean="0"/>
              <a:t>Волшебная дорожка</a:t>
            </a:r>
            <a:endParaRPr lang="ru-RU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5796136" y="1700808"/>
            <a:ext cx="20162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i="1" dirty="0" smtClean="0"/>
              <a:t>Кольца </a:t>
            </a:r>
            <a:r>
              <a:rPr lang="ru-RU" b="1" i="1" dirty="0" err="1" smtClean="0"/>
              <a:t>Луллия</a:t>
            </a:r>
            <a:r>
              <a:rPr lang="ru-RU" dirty="0" smtClean="0"/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5328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755576" y="476672"/>
            <a:ext cx="7704137" cy="51398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/>
            <a:r>
              <a:rPr lang="ru-RU" altLang="ru-RU" sz="3200" b="1" i="1" dirty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Положительные стороны технологии – ТРИЗ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altLang="ru-RU" i="1" dirty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ТРИЗ способствует развитию наглядно – образного, причинного, памяти, воображения, воздействует на другие психические процессы.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altLang="ru-RU" i="1" dirty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У детей </a:t>
            </a:r>
            <a:r>
              <a:rPr lang="ru-RU" altLang="ru-RU" i="1" dirty="0" smtClean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обогащается круг представлений, растет словарный запас, развиваются творческие способности.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ru-RU" altLang="ru-RU" i="1" dirty="0" smtClean="0">
                <a:ln w="12700" cmpd="sng">
                  <a:solidFill>
                    <a:schemeClr val="tx1">
                      <a:lumMod val="95000"/>
                      <a:lumOff val="5000"/>
                    </a:schemeClr>
                  </a:solidFill>
                  <a:prstDash val="solid"/>
                </a:ln>
                <a:solidFill>
                  <a:srgbClr val="000000"/>
                </a:solidFill>
              </a:rPr>
              <a:t>ТРИЗ помогает формировать логику, способствует продолжению застенчивости, радости. Ребенок учится отстаивать свою точку зрения, самостоятельно находить решения в трудных ситуациях.</a:t>
            </a:r>
            <a:endParaRPr lang="ru-RU" altLang="ru-RU" i="1" dirty="0">
              <a:ln w="12700" cmpd="sng">
                <a:solidFill>
                  <a:schemeClr val="tx1">
                    <a:lumMod val="95000"/>
                    <a:lumOff val="5000"/>
                  </a:schemeClr>
                </a:solidFill>
                <a:prstDash val="solid"/>
              </a:ln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806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971600" y="1700808"/>
            <a:ext cx="7128792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sz="40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«Пусть гением будет ребёнок лишенный всяческих стереотипов в своём познании мира» </a:t>
            </a:r>
          </a:p>
          <a:p>
            <a:pPr algn="r"/>
            <a:r>
              <a:rPr lang="ru-RU" sz="4000" b="1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Л.С. Выготский</a:t>
            </a:r>
            <a:endParaRPr lang="ru-RU" sz="4000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1269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547664" y="2132856"/>
            <a:ext cx="6552728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i="1" dirty="0" smtClean="0"/>
              <a:t>Успехов в работе.</a:t>
            </a:r>
          </a:p>
          <a:p>
            <a:pPr algn="ctr"/>
            <a:r>
              <a:rPr lang="ru-RU" sz="4400" b="1" i="1" dirty="0" smtClean="0"/>
              <a:t>Спасибо за внимание!</a:t>
            </a:r>
            <a:endParaRPr lang="ru-RU" sz="4400" b="1" i="1" dirty="0"/>
          </a:p>
        </p:txBody>
      </p:sp>
    </p:spTree>
    <p:extLst>
      <p:ext uri="{BB962C8B-B14F-4D97-AF65-F5344CB8AC3E}">
        <p14:creationId xmlns:p14="http://schemas.microsoft.com/office/powerpoint/2010/main" val="13730595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051720" y="1052736"/>
            <a:ext cx="7416824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4000" b="1" i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</a:rPr>
              <a:t>Т – ТЕОРИЯ</a:t>
            </a:r>
          </a:p>
          <a:p>
            <a:pPr>
              <a:defRPr/>
            </a:pPr>
            <a:endParaRPr lang="ru-RU" sz="4000" b="1" i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00B050"/>
              </a:solidFill>
            </a:endParaRPr>
          </a:p>
          <a:p>
            <a:pPr>
              <a:defRPr/>
            </a:pPr>
            <a:r>
              <a:rPr lang="ru-RU" sz="4000" b="1" i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00B050"/>
                </a:solidFill>
              </a:rPr>
              <a:t>Р – РЕШЕНИЯ</a:t>
            </a:r>
          </a:p>
          <a:p>
            <a:pPr>
              <a:defRPr/>
            </a:pPr>
            <a:endParaRPr lang="ru-RU" sz="4000" b="1" i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  <a:p>
            <a:pPr>
              <a:defRPr/>
            </a:pPr>
            <a:r>
              <a:rPr lang="ru-RU" sz="4000" b="1" i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FFC000"/>
                </a:solidFill>
              </a:rPr>
              <a:t>И – ИЗОБРЕТАТЕЛЬСКИХ</a:t>
            </a:r>
          </a:p>
          <a:p>
            <a:pPr>
              <a:defRPr/>
            </a:pPr>
            <a:endParaRPr lang="ru-RU" sz="4000" b="1" i="1" dirty="0">
              <a:ln w="10541" cmpd="sng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</a:endParaRPr>
          </a:p>
          <a:p>
            <a:pPr>
              <a:defRPr/>
            </a:pPr>
            <a:r>
              <a:rPr lang="ru-RU" sz="4000" b="1" i="1" dirty="0">
                <a:ln w="10541" cmpd="sng">
                  <a:solidFill>
                    <a:srgbClr val="FF0000"/>
                  </a:solidFill>
                  <a:prstDash val="solid"/>
                </a:ln>
                <a:solidFill>
                  <a:srgbClr val="003300"/>
                </a:solidFill>
              </a:rPr>
              <a:t>З - ЗАДАЧ</a:t>
            </a:r>
          </a:p>
        </p:txBody>
      </p:sp>
    </p:spTree>
    <p:extLst>
      <p:ext uri="{BB962C8B-B14F-4D97-AF65-F5344CB8AC3E}">
        <p14:creationId xmlns:p14="http://schemas.microsoft.com/office/powerpoint/2010/main" val="17687157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1484784"/>
            <a:ext cx="4680520" cy="156966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4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</a:rPr>
              <a:t>Технология ТРИЗ была придумана и разработана Генрихом </a:t>
            </a:r>
            <a:r>
              <a:rPr lang="ru-RU" sz="2400" b="1" i="1" dirty="0" err="1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</a:rPr>
              <a:t>Сауловичем</a:t>
            </a:r>
            <a:r>
              <a:rPr lang="ru-RU" sz="24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</a:rPr>
              <a:t> </a:t>
            </a:r>
            <a:r>
              <a:rPr lang="ru-RU" sz="2400" b="1" i="1" dirty="0" err="1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</a:rPr>
              <a:t>Альтшуллером</a:t>
            </a:r>
            <a:r>
              <a:rPr lang="ru-RU" sz="24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</a:rPr>
              <a:t>.</a:t>
            </a:r>
          </a:p>
        </p:txBody>
      </p:sp>
      <p:pic>
        <p:nvPicPr>
          <p:cNvPr id="3" name="Picture 15" descr="g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387632"/>
            <a:ext cx="2628900" cy="3763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95536" y="4144217"/>
            <a:ext cx="7344816" cy="181588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28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</a:rPr>
              <a:t>Основная задача использования ТРИЗ – технологии в дошкольном возрасте – это привить ребенку радость творческих открытий.</a:t>
            </a:r>
          </a:p>
        </p:txBody>
      </p:sp>
    </p:spTree>
    <p:extLst>
      <p:ext uri="{BB962C8B-B14F-4D97-AF65-F5344CB8AC3E}">
        <p14:creationId xmlns:p14="http://schemas.microsoft.com/office/powerpoint/2010/main" val="2990275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5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827584" y="476672"/>
            <a:ext cx="6912768" cy="5293757"/>
          </a:xfrm>
          <a:prstGeom prst="rect">
            <a:avLst/>
          </a:prstGeom>
          <a:noFill/>
        </p:spPr>
        <p:txBody>
          <a:bodyPr wrap="square"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</a:rPr>
              <a:t>Использование технологии ТРИЗ в детском образовательном учреждении даёт нам: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ru-RU" sz="28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</a:rPr>
              <a:t>Развитие речи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ru-RU" sz="28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</a:rPr>
              <a:t>Развитие внимания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ru-RU" sz="28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</a:rPr>
              <a:t>Развитие воображения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ru-RU" sz="28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</a:rPr>
              <a:t>Развитие творческого мышления</a:t>
            </a:r>
          </a:p>
          <a:p>
            <a:pPr marL="342900" indent="-342900">
              <a:lnSpc>
                <a:spcPct val="150000"/>
              </a:lnSpc>
              <a:buFont typeface="Wingdings" panose="05000000000000000000" pitchFamily="2" charset="2"/>
              <a:buChar char="Ø"/>
              <a:defRPr/>
            </a:pPr>
            <a:r>
              <a:rPr lang="ru-RU" sz="28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</a:rPr>
              <a:t>Развитие логического мышления</a:t>
            </a:r>
          </a:p>
        </p:txBody>
      </p:sp>
    </p:spTree>
    <p:extLst>
      <p:ext uri="{BB962C8B-B14F-4D97-AF65-F5344CB8AC3E}">
        <p14:creationId xmlns:p14="http://schemas.microsoft.com/office/powerpoint/2010/main" val="29155071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332656"/>
            <a:ext cx="7920880" cy="5139869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</a:rPr>
              <a:t>ТРИЗ для дошкольников.</a:t>
            </a:r>
          </a:p>
          <a:p>
            <a:pPr algn="ctr">
              <a:defRPr/>
            </a:pPr>
            <a:endParaRPr lang="ru-RU" sz="3600" b="1" i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000000"/>
              </a:solidFill>
            </a:endParaRPr>
          </a:p>
          <a:p>
            <a:pPr algn="ctr">
              <a:defRPr/>
            </a:pPr>
            <a:r>
              <a:rPr lang="ru-RU" sz="32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</a:rPr>
              <a:t>Занятия и игры предлагают самостоятельный выбор ребенком темы, материала и вида деятельности. Они учат детей выявлять противоречивые свойства предметов. Разрешение противоречий – есть ключ к творческому мышлению.</a:t>
            </a:r>
          </a:p>
        </p:txBody>
      </p:sp>
    </p:spTree>
    <p:extLst>
      <p:ext uri="{BB962C8B-B14F-4D97-AF65-F5344CB8AC3E}">
        <p14:creationId xmlns:p14="http://schemas.microsoft.com/office/powerpoint/2010/main" val="9725820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332656"/>
            <a:ext cx="8064896" cy="5755422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</a:rPr>
              <a:t>Функции ТРИЗ – технологии</a:t>
            </a:r>
          </a:p>
          <a:p>
            <a:pPr>
              <a:defRPr/>
            </a:pPr>
            <a:endParaRPr lang="ru-RU" sz="2800" b="1" i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00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ru-RU" sz="28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</a:rPr>
              <a:t>Развитие качеств творческой личности</a:t>
            </a: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endParaRPr lang="ru-RU" sz="2800" b="1" i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00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ru-RU" sz="28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</a:rPr>
              <a:t>Решение творческих и изобретательских задач любой сложности и направленности без перебора вариантов</a:t>
            </a: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endParaRPr lang="ru-RU" sz="2800" b="1" i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00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ru-RU" sz="28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</a:rPr>
              <a:t>Прогнозирование развития технических систем и получение перспективных решений </a:t>
            </a:r>
          </a:p>
        </p:txBody>
      </p:sp>
    </p:spTree>
    <p:extLst>
      <p:ext uri="{BB962C8B-B14F-4D97-AF65-F5344CB8AC3E}">
        <p14:creationId xmlns:p14="http://schemas.microsoft.com/office/powerpoint/2010/main" val="9726368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92696"/>
            <a:ext cx="8280920" cy="4893647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</a:rPr>
              <a:t>Что дает ребёнку творчество.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endParaRPr lang="ru-RU" sz="2800" b="1" i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000000"/>
              </a:solidFill>
            </a:endParaRP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8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</a:rPr>
              <a:t>Развивать потребность в познавательной деятельности.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8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</a:rPr>
              <a:t>Способствует развитию аналитических способностей.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8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</a:rPr>
              <a:t>Формирует умение развивать и доказывать свою точку зрения.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8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</a:rPr>
              <a:t>Стремление получать новую информацию.</a:t>
            </a:r>
          </a:p>
          <a:p>
            <a:pPr marL="342900" indent="-342900">
              <a:buFont typeface="Wingdings" panose="05000000000000000000" pitchFamily="2" charset="2"/>
              <a:buChar char="Ø"/>
              <a:defRPr/>
            </a:pPr>
            <a:r>
              <a:rPr lang="ru-RU" sz="28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</a:rPr>
              <a:t>Возможность проявить себя.</a:t>
            </a:r>
          </a:p>
        </p:txBody>
      </p:sp>
    </p:spTree>
    <p:extLst>
      <p:ext uri="{BB962C8B-B14F-4D97-AF65-F5344CB8AC3E}">
        <p14:creationId xmlns:p14="http://schemas.microsoft.com/office/powerpoint/2010/main" val="24517610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59632" y="476672"/>
            <a:ext cx="7128792" cy="5201424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6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</a:rPr>
              <a:t>Использовать элементы ТРИЗ можно в образовательных областях </a:t>
            </a:r>
            <a:endParaRPr lang="ru-RU" sz="4000" b="1" i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FF0000"/>
              </a:solidFill>
            </a:endParaRP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ru-RU" sz="32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</a:rPr>
              <a:t>Художественно-эстетическом развитии</a:t>
            </a: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ru-RU" sz="32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</a:rPr>
              <a:t>Коммуникативно-</a:t>
            </a:r>
            <a:r>
              <a:rPr lang="ru-RU" sz="3200" b="1" i="1" dirty="0" err="1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</a:rPr>
              <a:t>личностом</a:t>
            </a:r>
            <a:r>
              <a:rPr lang="ru-RU" sz="32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</a:rPr>
              <a:t> развитии</a:t>
            </a: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ru-RU" sz="32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</a:rPr>
              <a:t>Познавательно-речевом развитии</a:t>
            </a:r>
          </a:p>
          <a:p>
            <a:pPr marL="457200" indent="-457200">
              <a:buFont typeface="Wingdings" panose="05000000000000000000" pitchFamily="2" charset="2"/>
              <a:buChar char="Ø"/>
              <a:defRPr/>
            </a:pPr>
            <a:r>
              <a:rPr lang="ru-RU" sz="32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</a:rPr>
              <a:t>Физическое развитие</a:t>
            </a:r>
          </a:p>
        </p:txBody>
      </p:sp>
    </p:spTree>
    <p:extLst>
      <p:ext uri="{BB962C8B-B14F-4D97-AF65-F5344CB8AC3E}">
        <p14:creationId xmlns:p14="http://schemas.microsoft.com/office/powerpoint/2010/main" val="372140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8" y="836712"/>
            <a:ext cx="8064896" cy="4339650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harsh" dir="t"/>
            </a:scene3d>
            <a:sp3d extrusionH="57150" prstMaterial="matte">
              <a:bevelT w="63500" h="12700" prst="angle"/>
              <a:contourClr>
                <a:schemeClr val="bg1">
                  <a:lumMod val="65000"/>
                </a:schemeClr>
              </a:contourClr>
            </a:sp3d>
          </a:bodyPr>
          <a:lstStyle/>
          <a:p>
            <a:pPr algn="ctr">
              <a:defRPr/>
            </a:pPr>
            <a:r>
              <a:rPr lang="ru-RU" sz="32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FF0000"/>
                </a:solidFill>
              </a:rPr>
              <a:t>Основным средством работы с детьми является педагогический поиск.</a:t>
            </a:r>
          </a:p>
          <a:p>
            <a:pPr>
              <a:defRPr/>
            </a:pPr>
            <a:endParaRPr lang="ru-RU" sz="3600" b="1" i="1" dirty="0">
              <a:ln>
                <a:solidFill>
                  <a:schemeClr val="tx1">
                    <a:lumMod val="95000"/>
                    <a:lumOff val="5000"/>
                  </a:schemeClr>
                </a:solidFill>
              </a:ln>
              <a:solidFill>
                <a:srgbClr val="000000"/>
              </a:solidFill>
            </a:endParaRPr>
          </a:p>
          <a:p>
            <a:pPr algn="just">
              <a:defRPr/>
            </a:pPr>
            <a:r>
              <a:rPr lang="ru-RU" sz="3600" b="1" i="1" dirty="0">
                <a:ln>
                  <a:solidFill>
                    <a:schemeClr val="tx1">
                      <a:lumMod val="95000"/>
                      <a:lumOff val="5000"/>
                    </a:schemeClr>
                  </a:solidFill>
                </a:ln>
                <a:solidFill>
                  <a:srgbClr val="000000"/>
                </a:solidFill>
              </a:rPr>
              <a:t>Педагог должен давать детям готовые знания, раскрывать перед ними истину, он должен учить её находить.</a:t>
            </a:r>
          </a:p>
        </p:txBody>
      </p:sp>
    </p:spTree>
    <p:extLst>
      <p:ext uri="{BB962C8B-B14F-4D97-AF65-F5344CB8AC3E}">
        <p14:creationId xmlns:p14="http://schemas.microsoft.com/office/powerpoint/2010/main" val="34153302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</TotalTime>
  <Words>576</Words>
  <Application>Microsoft Office PowerPoint</Application>
  <PresentationFormat>Экран (4:3)</PresentationFormat>
  <Paragraphs>84</Paragraphs>
  <Slides>18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23" baseType="lpstr">
      <vt:lpstr>Arial</vt:lpstr>
      <vt:lpstr>Calibri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1</cp:lastModifiedBy>
  <cp:revision>21</cp:revision>
  <dcterms:created xsi:type="dcterms:W3CDTF">2012-08-25T10:00:02Z</dcterms:created>
  <dcterms:modified xsi:type="dcterms:W3CDTF">2023-01-27T05:31:16Z</dcterms:modified>
</cp:coreProperties>
</file>