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5" r:id="rId21"/>
    <p:sldId id="274" r:id="rId22"/>
    <p:sldId id="277" r:id="rId23"/>
    <p:sldId id="278" r:id="rId24"/>
    <p:sldId id="283" r:id="rId25"/>
    <p:sldId id="279" r:id="rId26"/>
    <p:sldId id="284" r:id="rId27"/>
    <p:sldId id="280" r:id="rId28"/>
    <p:sldId id="285" r:id="rId29"/>
    <p:sldId id="282" r:id="rId30"/>
    <p:sldId id="286" r:id="rId31"/>
    <p:sldId id="281" r:id="rId32"/>
    <p:sldId id="287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288" r:id="rId44"/>
    <p:sldId id="289" r:id="rId45"/>
    <p:sldId id="290" r:id="rId46"/>
    <p:sldId id="291" r:id="rId47"/>
    <p:sldId id="292" r:id="rId48"/>
    <p:sldId id="294" r:id="rId49"/>
    <p:sldId id="293" r:id="rId50"/>
    <p:sldId id="295" r:id="rId51"/>
    <p:sldId id="296" r:id="rId52"/>
    <p:sldId id="307" r:id="rId53"/>
    <p:sldId id="308" r:id="rId54"/>
  </p:sldIdLst>
  <p:sldSz cx="9144000" cy="6858000" type="screen4x3"/>
  <p:notesSz cx="6858000" cy="9144000"/>
  <p:custDataLst>
    <p:tags r:id="rId5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33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894" y="5157192"/>
            <a:ext cx="1862137" cy="18621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DD44B-6850-414F-88CD-EF0D34AE8D3D}" type="datetimeFigureOut">
              <a:rPr lang="ru-RU"/>
              <a:pPr>
                <a:defRPr/>
              </a:pPr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9FCDD-7B86-4720-BBDF-3B99B13D2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552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D8503-F3BE-414A-A947-0DB6355A521B}" type="datetimeFigureOut">
              <a:rPr lang="ru-RU"/>
              <a:pPr>
                <a:defRPr/>
              </a:pPr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EC5CF-C41E-4AC7-AB8B-51D8DC1FD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18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DC14B-8FED-42D2-BE9B-455653C8F752}" type="datetimeFigureOut">
              <a:rPr lang="ru-RU"/>
              <a:pPr>
                <a:defRPr/>
              </a:pPr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F7472-9013-4D43-89E0-9CD239544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01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pattFill prst="pct6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83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4437063"/>
            <a:ext cx="1570037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41B85-232E-4A7B-9252-1D97C2FA5581}" type="datetimeFigureOut">
              <a:rPr lang="ru-RU"/>
              <a:pPr>
                <a:defRPr/>
              </a:pPr>
              <a:t>27.01.2023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421F2-D47A-4AED-A314-18735FED2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92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AD660-9249-4EB1-BEA9-6B6A654CDD92}" type="datetimeFigureOut">
              <a:rPr lang="ru-RU"/>
              <a:pPr>
                <a:defRPr/>
              </a:pPr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92A39-B451-4317-8ABA-E4C7F00FF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97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6E44E-C40D-4370-A97F-A02AA84376CA}" type="datetimeFigureOut">
              <a:rPr lang="ru-RU"/>
              <a:pPr>
                <a:defRPr/>
              </a:pPr>
              <a:t>27.01.2023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60CA1-30F8-46C4-97E3-C1907B82E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53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E6788-F61E-44D7-AE26-DEA0E0652A64}" type="datetimeFigureOut">
              <a:rPr lang="ru-RU"/>
              <a:pPr>
                <a:defRPr/>
              </a:pPr>
              <a:t>27.01.2023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21A0-FB70-48D9-81F4-8C5D6DEE8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00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5B111-EC2A-48BD-A6DE-EA71B9CCDFB4}" type="datetimeFigureOut">
              <a:rPr lang="ru-RU"/>
              <a:pPr>
                <a:defRPr/>
              </a:pPr>
              <a:t>27.01.2023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2D7C3-1806-44CC-BC0C-E1766E464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1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62B3C-24A7-4906-BF7E-9B8FC3F4D801}" type="datetimeFigureOut">
              <a:rPr lang="ru-RU"/>
              <a:pPr>
                <a:defRPr/>
              </a:pPr>
              <a:t>27.01.2023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9C511-9508-4190-A5CB-7C40646E3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49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F98BA-22FE-4C5D-A9FD-4A3D3A50E5A5}" type="datetimeFigureOut">
              <a:rPr lang="ru-RU"/>
              <a:pPr>
                <a:defRPr/>
              </a:pPr>
              <a:t>27.01.2023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B7B82-4DB2-4493-9FB4-4B047C10D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34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69A8D-9A70-4F33-8571-BE19775B4891}" type="datetimeFigureOut">
              <a:rPr lang="ru-RU"/>
              <a:pPr>
                <a:defRPr/>
              </a:pPr>
              <a:t>27.01.2023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7778E-F388-4C97-99DE-824865C77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13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010BE9-580D-4A5F-AACB-A57A30605153}" type="datetimeFigureOut">
              <a:rPr lang="ru-RU"/>
              <a:pPr>
                <a:defRPr/>
              </a:pPr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D43094-06FC-4819-BC25-B46334A99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3.xml"/><Relationship Id="rId18" Type="http://schemas.openxmlformats.org/officeDocument/2006/relationships/slide" Target="slide35.xml"/><Relationship Id="rId3" Type="http://schemas.openxmlformats.org/officeDocument/2006/relationships/slide" Target="slide3.xml"/><Relationship Id="rId21" Type="http://schemas.openxmlformats.org/officeDocument/2006/relationships/slide" Target="slide43.xml"/><Relationship Id="rId7" Type="http://schemas.openxmlformats.org/officeDocument/2006/relationships/slide" Target="slide11.xml"/><Relationship Id="rId12" Type="http://schemas.openxmlformats.org/officeDocument/2006/relationships/slide" Target="slide31.xml"/><Relationship Id="rId17" Type="http://schemas.openxmlformats.org/officeDocument/2006/relationships/slide" Target="slide33.xml"/><Relationship Id="rId25" Type="http://schemas.openxmlformats.org/officeDocument/2006/relationships/slide" Target="slide50.xml"/><Relationship Id="rId2" Type="http://schemas.openxmlformats.org/officeDocument/2006/relationships/image" Target="../media/image4.jpeg"/><Relationship Id="rId16" Type="http://schemas.openxmlformats.org/officeDocument/2006/relationships/slide" Target="slide41.xml"/><Relationship Id="rId20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29.xml"/><Relationship Id="rId24" Type="http://schemas.openxmlformats.org/officeDocument/2006/relationships/slide" Target="slide48.xml"/><Relationship Id="rId5" Type="http://schemas.openxmlformats.org/officeDocument/2006/relationships/slide" Target="slide7.xml"/><Relationship Id="rId15" Type="http://schemas.openxmlformats.org/officeDocument/2006/relationships/slide" Target="slide27.xml"/><Relationship Id="rId23" Type="http://schemas.openxmlformats.org/officeDocument/2006/relationships/slide" Target="slide47.xml"/><Relationship Id="rId10" Type="http://schemas.openxmlformats.org/officeDocument/2006/relationships/slide" Target="slide17.xml"/><Relationship Id="rId19" Type="http://schemas.openxmlformats.org/officeDocument/2006/relationships/slide" Target="slide37.xml"/><Relationship Id="rId4" Type="http://schemas.openxmlformats.org/officeDocument/2006/relationships/slide" Target="slide5.xml"/><Relationship Id="rId9" Type="http://schemas.openxmlformats.org/officeDocument/2006/relationships/slide" Target="slide15.xml"/><Relationship Id="rId14" Type="http://schemas.openxmlformats.org/officeDocument/2006/relationships/slide" Target="slide25.xml"/><Relationship Id="rId22" Type="http://schemas.openxmlformats.org/officeDocument/2006/relationships/slide" Target="slide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5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Своя игра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Интерактивная игра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6 класс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Числа в пословицах и поговорках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83568" y="2592764"/>
            <a:ext cx="8229600" cy="892696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4800" b="1" dirty="0" smtClean="0"/>
              <a:t>Одно дерево срубишь – десять посади</a:t>
            </a:r>
            <a:endParaRPr lang="ru-RU" altLang="ru-RU" sz="4800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122154" y="1700808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ОТВЕТ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" action="ppaction://noaction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481228"/>
            <a:ext cx="1639956" cy="10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1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83518" y="476672"/>
            <a:ext cx="8229600" cy="1440160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Числа в пословицах и поговорках</a:t>
            </a:r>
            <a:br>
              <a:rPr lang="ru-RU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50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84113" y="2413992"/>
            <a:ext cx="8229600" cy="892696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6000" dirty="0"/>
              <a:t>У … нянек дитя без глаза</a:t>
            </a:r>
          </a:p>
        </p:txBody>
      </p:sp>
      <p:sp>
        <p:nvSpPr>
          <p:cNvPr id="3" name="Блок-схема: альтернативный процесс 2">
            <a:hlinkClick r:id="rId2" action="ppaction://hlinksldjump"/>
          </p:cNvPr>
          <p:cNvSpPr/>
          <p:nvPr/>
        </p:nvSpPr>
        <p:spPr>
          <a:xfrm>
            <a:off x="1619672" y="5589240"/>
            <a:ext cx="2376264" cy="72008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ответ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87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Числа в пословицах и поговорках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83568" y="2592764"/>
            <a:ext cx="8229600" cy="892696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4800" b="1" dirty="0" smtClean="0"/>
              <a:t>У семи нянек дитя </a:t>
            </a:r>
            <a:r>
              <a:rPr lang="ru-RU" altLang="ru-RU" sz="4800" b="1" smtClean="0"/>
              <a:t>без глаза</a:t>
            </a:r>
            <a:endParaRPr lang="ru-RU" altLang="ru-RU" sz="4800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122154" y="1700808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ОТВЕТ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" action="ppaction://noaction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481228"/>
            <a:ext cx="1639956" cy="10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4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Веселые задачи</a:t>
            </a:r>
            <a:b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7928" y="1916832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гусь стоит на двух ногах, то весит 4 кг. Сколько будет весить гусь, когда встанет на одну ногу?</a:t>
            </a:r>
          </a:p>
        </p:txBody>
      </p:sp>
      <p:sp>
        <p:nvSpPr>
          <p:cNvPr id="5" name="Блок-схема: альтернативный процесс 4">
            <a:hlinkClick r:id="rId2" action="ppaction://hlinksldjump"/>
          </p:cNvPr>
          <p:cNvSpPr/>
          <p:nvPr/>
        </p:nvSpPr>
        <p:spPr>
          <a:xfrm>
            <a:off x="1619672" y="5589240"/>
            <a:ext cx="2376264" cy="72008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ответ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219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Веселые задачи</a:t>
            </a:r>
            <a:b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7564" y="3157371"/>
            <a:ext cx="78488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кг</a:t>
            </a:r>
            <a:endParaRPr lang="ru-RU" altLang="ru-RU" sz="6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5836" y="202412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ОТВЕТ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hlinkClick r:id="" action="ppaction://noaction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481228"/>
            <a:ext cx="1639956" cy="10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90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Веселые задачи</a:t>
            </a:r>
            <a:b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7928" y="1916832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Шла Рая в школу, а навстречу ей шли Аленка, Саша и Артем. Сколько человек шли в школу?</a:t>
            </a:r>
            <a:endParaRPr lang="ru-RU" alt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>
            <a:hlinkClick r:id="rId2" action="ppaction://hlinksldjump"/>
          </p:cNvPr>
          <p:cNvSpPr/>
          <p:nvPr/>
        </p:nvSpPr>
        <p:spPr>
          <a:xfrm>
            <a:off x="1619672" y="5589240"/>
            <a:ext cx="2376264" cy="72008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ответ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484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Веселые задачи</a:t>
            </a:r>
            <a:b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7564" y="3157371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человек (Рая)</a:t>
            </a:r>
            <a:endParaRPr lang="ru-RU" altLang="ru-RU" sz="5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5836" y="202412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ОТВЕТ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hlinkClick r:id="" action="ppaction://noaction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481228"/>
            <a:ext cx="1639956" cy="10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6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Веселые задачи</a:t>
            </a:r>
            <a:b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30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7928" y="1916832"/>
            <a:ext cx="78488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пчелы из сказки</a:t>
            </a:r>
          </a:p>
          <a:p>
            <a:pPr algn="ctr" eaLnBrk="1" hangingPunct="1"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Винни-Пуха </a:t>
            </a:r>
          </a:p>
          <a:p>
            <a:pPr algn="ctr" eaLnBrk="1" hangingPunct="1"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дроби типа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8/3 и 12/5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охарактеризованы</a:t>
            </a:r>
          </a:p>
          <a:p>
            <a:pPr algn="ctr" eaLnBrk="1" hangingPunct="1"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этим прилагательным</a:t>
            </a:r>
            <a:endParaRPr lang="ru-RU" alt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>
            <a:hlinkClick r:id="rId2" action="ppaction://hlinksldjump"/>
          </p:cNvPr>
          <p:cNvSpPr/>
          <p:nvPr/>
        </p:nvSpPr>
        <p:spPr>
          <a:xfrm>
            <a:off x="1619672" y="5589240"/>
            <a:ext cx="2376264" cy="72008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ответ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4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Веселые задачи</a:t>
            </a:r>
            <a:b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30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7564" y="3157371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Неправильные </a:t>
            </a:r>
            <a:endParaRPr lang="ru-RU" altLang="ru-RU" sz="6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5836" y="202412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ОТВЕТ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hlinkClick r:id="" action="ppaction://noaction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481228"/>
            <a:ext cx="1639956" cy="10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Веселые задачи</a:t>
            </a:r>
            <a:b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40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772816"/>
            <a:ext cx="8229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Собираясь на работу, папа положил в свой портфель бумаги, массой 2 кг 700 г Масса портфеля 300 г. Сколько килограммов принесет папа на работу, если его двухлетняя дочка Маша положила в портфель еще и утюг, масса которого 3 </a:t>
            </a:r>
            <a:r>
              <a:rPr lang="ru-RU" alt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кг?</a:t>
            </a:r>
            <a:endParaRPr lang="ru-RU" alt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>
            <a:hlinkClick r:id="rId2" action="ppaction://hlinksldjump"/>
          </p:cNvPr>
          <p:cNvSpPr/>
          <p:nvPr/>
        </p:nvSpPr>
        <p:spPr>
          <a:xfrm>
            <a:off x="1619672" y="5589240"/>
            <a:ext cx="2376264" cy="72008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ответ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36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380312" y="4437112"/>
            <a:ext cx="1584176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207766"/>
              </p:ext>
            </p:extLst>
          </p:nvPr>
        </p:nvGraphicFramePr>
        <p:xfrm>
          <a:off x="509856" y="1340768"/>
          <a:ext cx="8424941" cy="49902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944215"/>
                <a:gridCol w="864100"/>
                <a:gridCol w="1549413"/>
                <a:gridCol w="1258901"/>
                <a:gridCol w="1404156"/>
                <a:gridCol w="1404156"/>
              </a:tblGrid>
              <a:tr h="99611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</a:rPr>
                        <a:t>Числа в пословицах и поговорках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7030A0"/>
                          </a:solidFill>
                          <a:hlinkClick r:id="rId3" action="ppaction://hlinksldjump"/>
                        </a:rPr>
                        <a:t>10</a:t>
                      </a:r>
                      <a:endParaRPr lang="ru-RU" sz="4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7030A0"/>
                          </a:solidFill>
                          <a:hlinkClick r:id="rId4" action="ppaction://hlinksldjump"/>
                        </a:rPr>
                        <a:t>20</a:t>
                      </a:r>
                      <a:endParaRPr lang="ru-RU" sz="4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7030A0"/>
                          </a:solidFill>
                          <a:hlinkClick r:id="rId5" action="ppaction://hlinksldjump"/>
                        </a:rPr>
                        <a:t>30</a:t>
                      </a:r>
                      <a:endParaRPr lang="ru-RU" sz="4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7030A0"/>
                          </a:solidFill>
                          <a:hlinkClick r:id="rId6" action="ppaction://hlinksldjump"/>
                        </a:rPr>
                        <a:t>40</a:t>
                      </a:r>
                      <a:endParaRPr lang="ru-RU" sz="4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7030A0"/>
                          </a:solidFill>
                          <a:hlinkClick r:id="rId7" action="ppaction://hlinksldjump"/>
                        </a:rPr>
                        <a:t>50</a:t>
                      </a:r>
                      <a:endParaRPr lang="ru-RU" sz="4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9611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Веселые задачи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7030A0"/>
                          </a:solidFill>
                          <a:hlinkClick r:id="rId8" action="ppaction://hlinksldjump"/>
                        </a:rPr>
                        <a:t>10</a:t>
                      </a:r>
                      <a:endParaRPr lang="ru-RU" sz="4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7030A0"/>
                          </a:solidFill>
                          <a:hlinkClick r:id="rId9" action="ppaction://hlinksldjump"/>
                        </a:rPr>
                        <a:t>20</a:t>
                      </a:r>
                      <a:endParaRPr lang="ru-RU" sz="4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7030A0"/>
                          </a:solidFill>
                          <a:hlinkClick r:id="rId10" action="ppaction://hlinksldjump"/>
                        </a:rPr>
                        <a:t>30</a:t>
                      </a:r>
                      <a:endParaRPr lang="ru-RU" sz="4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7030A0"/>
                          </a:solidFill>
                          <a:hlinkClick r:id="rId11" action="ppaction://hlinksldjump"/>
                        </a:rPr>
                        <a:t>40</a:t>
                      </a:r>
                      <a:endParaRPr lang="ru-RU" sz="4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7030A0"/>
                          </a:solidFill>
                          <a:hlinkClick r:id="rId12" action="ppaction://hlinksldjump"/>
                        </a:rPr>
                        <a:t>50</a:t>
                      </a:r>
                      <a:endParaRPr lang="ru-RU" sz="4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96110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Плюс и минус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7030A0"/>
                          </a:solidFill>
                          <a:hlinkClick r:id="rId13" action="ppaction://hlinksldjump"/>
                        </a:rPr>
                        <a:t>10</a:t>
                      </a:r>
                      <a:endParaRPr lang="ru-RU" sz="4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7030A0"/>
                          </a:solidFill>
                          <a:hlinkClick r:id="rId14" action="ppaction://hlinksldjump"/>
                        </a:rPr>
                        <a:t>20</a:t>
                      </a:r>
                      <a:endParaRPr lang="ru-RU" sz="4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7030A0"/>
                          </a:solidFill>
                          <a:hlinkClick r:id="rId15" action="ppaction://hlinksldjump"/>
                        </a:rPr>
                        <a:t>30</a:t>
                      </a:r>
                      <a:endParaRPr lang="ru-RU" sz="4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7030A0"/>
                          </a:solidFill>
                          <a:hlinkClick r:id="rId11" action="ppaction://hlinksldjump"/>
                        </a:rPr>
                        <a:t>40</a:t>
                      </a:r>
                      <a:endParaRPr lang="ru-RU" sz="4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7030A0"/>
                          </a:solidFill>
                          <a:hlinkClick r:id="rId16" action="ppaction://hlinksldjump"/>
                        </a:rPr>
                        <a:t>50</a:t>
                      </a:r>
                      <a:endParaRPr lang="ru-RU" sz="4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9611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Умно-</a:t>
                      </a:r>
                    </a:p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жалка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7030A0"/>
                          </a:solidFill>
                          <a:hlinkClick r:id="rId17" action="ppaction://hlinksldjump"/>
                        </a:rPr>
                        <a:t>10</a:t>
                      </a:r>
                      <a:endParaRPr lang="ru-RU" sz="4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7030A0"/>
                          </a:solidFill>
                          <a:hlinkClick r:id="rId18" action="ppaction://hlinksldjump"/>
                        </a:rPr>
                        <a:t>20</a:t>
                      </a:r>
                      <a:endParaRPr lang="ru-RU" sz="4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7030A0"/>
                          </a:solidFill>
                          <a:hlinkClick r:id="rId19" action="ppaction://hlinksldjump"/>
                        </a:rPr>
                        <a:t>30</a:t>
                      </a:r>
                      <a:endParaRPr lang="ru-RU" sz="4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7030A0"/>
                          </a:solidFill>
                          <a:hlinkClick r:id="rId20" action="ppaction://hlinksldjump"/>
                        </a:rPr>
                        <a:t>40</a:t>
                      </a:r>
                      <a:endParaRPr lang="ru-RU" sz="4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7030A0"/>
                          </a:solidFill>
                          <a:hlinkClick r:id="rId16" action="ppaction://hlinksldjump"/>
                        </a:rPr>
                        <a:t>50</a:t>
                      </a:r>
                      <a:endParaRPr lang="ru-RU" sz="4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9611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Кот в мешке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7030A0"/>
                          </a:solidFill>
                          <a:hlinkClick r:id="rId21" action="ppaction://hlinksldjump"/>
                        </a:rPr>
                        <a:t>10</a:t>
                      </a:r>
                      <a:endParaRPr lang="ru-RU" sz="4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7030A0"/>
                          </a:solidFill>
                          <a:hlinkClick r:id="rId22" action="ppaction://hlinksldjump"/>
                        </a:rPr>
                        <a:t>20</a:t>
                      </a:r>
                      <a:endParaRPr lang="ru-RU" sz="4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7030A0"/>
                          </a:solidFill>
                          <a:hlinkClick r:id="rId23" action="ppaction://hlinksldjump"/>
                        </a:rPr>
                        <a:t>30</a:t>
                      </a:r>
                      <a:endParaRPr lang="ru-RU" sz="4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7030A0"/>
                          </a:solidFill>
                          <a:hlinkClick r:id="rId24" action="ppaction://hlinksldjump"/>
                        </a:rPr>
                        <a:t>40</a:t>
                      </a:r>
                      <a:endParaRPr lang="ru-RU" sz="4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7030A0"/>
                          </a:solidFill>
                          <a:hlinkClick r:id="rId25" action="ppaction://hlinksldjump"/>
                        </a:rPr>
                        <a:t>50</a:t>
                      </a:r>
                      <a:endParaRPr lang="ru-RU" sz="4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491880" y="223142"/>
            <a:ext cx="2771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Вопросы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404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Веселые задачи</a:t>
            </a:r>
            <a:b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40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7564" y="3157371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кг</a:t>
            </a:r>
            <a:endParaRPr lang="ru-RU" altLang="ru-RU" sz="6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5836" y="202412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ОТВЕТ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hlinkClick r:id="" action="ppaction://noaction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481228"/>
            <a:ext cx="1639956" cy="10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47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Веселые задачи</a:t>
            </a:r>
            <a:b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50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988840"/>
            <a:ext cx="82296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было 3 целых яблока,</a:t>
            </a:r>
          </a:p>
          <a:p>
            <a:pPr algn="ctr" eaLnBrk="1" hangingPunct="1"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половинки и 8 четвертинок.</a:t>
            </a:r>
          </a:p>
          <a:p>
            <a:pPr algn="ctr" eaLnBrk="1" hangingPunct="1">
              <a:defRPr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было яблок?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>
            <a:hlinkClick r:id="rId2" action="ppaction://hlinksldjump"/>
          </p:cNvPr>
          <p:cNvSpPr/>
          <p:nvPr/>
        </p:nvSpPr>
        <p:spPr>
          <a:xfrm>
            <a:off x="1619672" y="5589240"/>
            <a:ext cx="2376264" cy="72008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ответ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306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Веселые задачи</a:t>
            </a:r>
            <a:b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50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7564" y="3157371"/>
            <a:ext cx="78488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яблок</a:t>
            </a:r>
            <a:endParaRPr lang="ru-RU" altLang="ru-RU" sz="6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5836" y="202412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ОТВЕТ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hlinkClick r:id="" action="ppaction://noaction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481228"/>
            <a:ext cx="1639956" cy="10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7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Плюс и минус</a:t>
            </a: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846357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 столбиком:</a:t>
            </a:r>
          </a:p>
          <a:p>
            <a:pPr algn="ctr"/>
            <a:endParaRPr lang="ru-RU" altLang="ru-RU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2046+3954</a:t>
            </a:r>
          </a:p>
          <a:p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6734+2160+1106</a:t>
            </a:r>
            <a:endParaRPr lang="ru-RU" alt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>
            <a:hlinkClick r:id="rId2" action="ppaction://hlinksldjump"/>
          </p:cNvPr>
          <p:cNvSpPr/>
          <p:nvPr/>
        </p:nvSpPr>
        <p:spPr>
          <a:xfrm>
            <a:off x="1619672" y="5589240"/>
            <a:ext cx="2376264" cy="72008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ответ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24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Плюс и минус</a:t>
            </a: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846357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  <a:p>
            <a:pPr algn="ctr"/>
            <a:endParaRPr lang="ru-RU" altLang="ru-RU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</a:p>
          <a:p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</a:t>
            </a:r>
            <a:endParaRPr lang="ru-RU" alt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noaction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481228"/>
            <a:ext cx="1639956" cy="10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Плюс и минус</a:t>
            </a: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846357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 столбиком:</a:t>
            </a:r>
          </a:p>
          <a:p>
            <a:pPr algn="ctr"/>
            <a:endParaRPr lang="ru-RU" altLang="ru-RU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5087-1354</a:t>
            </a:r>
          </a:p>
          <a:p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3070-1546</a:t>
            </a:r>
            <a:endParaRPr lang="ru-RU" alt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альтернативный процесс 5">
            <a:hlinkClick r:id="rId2" action="ppaction://hlinksldjump"/>
          </p:cNvPr>
          <p:cNvSpPr/>
          <p:nvPr/>
        </p:nvSpPr>
        <p:spPr>
          <a:xfrm>
            <a:off x="1619672" y="5589240"/>
            <a:ext cx="2376264" cy="72008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ответ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40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Плюс и минус</a:t>
            </a: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846357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  <a:p>
            <a:pPr algn="ctr"/>
            <a:endParaRPr lang="ru-RU" altLang="ru-RU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3733</a:t>
            </a:r>
          </a:p>
          <a:p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1524</a:t>
            </a:r>
            <a:endParaRPr lang="ru-RU" alt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" action="ppaction://noaction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481228"/>
            <a:ext cx="1639956" cy="10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4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Плюс и минус</a:t>
            </a: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30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846357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AutoNum type="arabicParenR"/>
            </a:pPr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сумму чисел</a:t>
            </a:r>
          </a:p>
          <a:p>
            <a:pPr algn="ctr"/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3854 и 2396</a:t>
            </a:r>
          </a:p>
          <a:p>
            <a:pPr algn="ctr"/>
            <a:endParaRPr lang="ru-RU" alt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Найдите разность чисел</a:t>
            </a:r>
          </a:p>
          <a:p>
            <a:pPr algn="ctr"/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9131 и 506</a:t>
            </a:r>
          </a:p>
          <a:p>
            <a:pPr algn="ctr"/>
            <a:endParaRPr lang="ru-RU" alt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альтернативный процесс 5">
            <a:hlinkClick r:id="rId2" action="ppaction://hlinksldjump"/>
          </p:cNvPr>
          <p:cNvSpPr/>
          <p:nvPr/>
        </p:nvSpPr>
        <p:spPr>
          <a:xfrm>
            <a:off x="1619672" y="5589240"/>
            <a:ext cx="2376264" cy="72008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ответ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7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Плюс и минус</a:t>
            </a: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30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1383" y="1916832"/>
            <a:ext cx="78488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  <a:p>
            <a:pPr marL="742950" indent="-742950" algn="ctr">
              <a:buAutoNum type="arabicParenR"/>
            </a:pPr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6250</a:t>
            </a:r>
          </a:p>
          <a:p>
            <a:pPr algn="ctr"/>
            <a:endParaRPr lang="ru-RU" alt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8625</a:t>
            </a:r>
          </a:p>
          <a:p>
            <a:pPr algn="ctr"/>
            <a:endParaRPr lang="ru-RU" alt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" action="ppaction://noaction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481228"/>
            <a:ext cx="1639956" cy="10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4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Плюс и минус</a:t>
            </a: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40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846357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Жанны Вячеславовны в школьной библиотеке 1860 учебников, а книг для детей на 245 больше. Сколько всего книг и учебников в библиотеке?</a:t>
            </a:r>
            <a:endParaRPr lang="ru-RU" alt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альтернативный процесс 5">
            <a:hlinkClick r:id="rId2" action="ppaction://hlinksldjump"/>
          </p:cNvPr>
          <p:cNvSpPr/>
          <p:nvPr/>
        </p:nvSpPr>
        <p:spPr>
          <a:xfrm>
            <a:off x="1619672" y="5589240"/>
            <a:ext cx="2376264" cy="72008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ответ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07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83518" y="476672"/>
            <a:ext cx="8229600" cy="1440160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Числа в пословицах и поговорках</a:t>
            </a:r>
            <a:br>
              <a:rPr lang="ru-RU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83518" y="2132856"/>
            <a:ext cx="8229600" cy="892696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4800" b="1" dirty="0"/>
              <a:t>… голова хорошо, … - лучше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Блок-схема: альтернативный процесс 2">
            <a:hlinkClick r:id="rId2" action="ppaction://hlinksldjump"/>
          </p:cNvPr>
          <p:cNvSpPr/>
          <p:nvPr/>
        </p:nvSpPr>
        <p:spPr>
          <a:xfrm>
            <a:off x="1619672" y="5589240"/>
            <a:ext cx="2376264" cy="72008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ответ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" name="Управляющая кнопка: домой 1">
            <a:hlinkClick r:id="rId3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Плюс и минус</a:t>
            </a: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40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7564" y="2204864"/>
            <a:ext cx="784887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  <a:p>
            <a:pPr algn="ctr"/>
            <a:endParaRPr lang="ru-RU" alt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3965</a:t>
            </a:r>
            <a:endParaRPr lang="ru-RU" alt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" action="ppaction://noaction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481228"/>
            <a:ext cx="1639956" cy="10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1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Плюс и минус</a:t>
            </a: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50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6510" y="1594329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сборе макулатуры 5 класс собрал 154 кг. </a:t>
            </a:r>
            <a:r>
              <a:rPr lang="ru-RU" alt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alt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умаги,  7 класс на 34 кг. </a:t>
            </a:r>
            <a:r>
              <a:rPr lang="ru-RU" alt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alt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еньше, чем 5 класс, а 6 собрал столько, сколько 5 и 7 вместе. Сколько всего бумаги собрали 5, 6, 7 классы вместе?</a:t>
            </a:r>
            <a:endParaRPr lang="ru-RU" alt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альтернативный процесс 5">
            <a:hlinkClick r:id="rId2" action="ppaction://hlinksldjump"/>
          </p:cNvPr>
          <p:cNvSpPr/>
          <p:nvPr/>
        </p:nvSpPr>
        <p:spPr>
          <a:xfrm>
            <a:off x="1619672" y="5589240"/>
            <a:ext cx="2376264" cy="72008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ответ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Плюс и минус</a:t>
            </a: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50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7564" y="1916832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  <a:p>
            <a:pPr algn="ctr"/>
            <a:endParaRPr lang="ru-RU" alt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548</a:t>
            </a:r>
            <a:endParaRPr lang="ru-RU" alt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" action="ppaction://noaction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481228"/>
            <a:ext cx="1639956" cy="10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Умножалка</a:t>
            </a:r>
            <a:r>
              <a:rPr lang="ru-RU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ый процесс 5">
            <a:hlinkClick r:id="rId2" action="ppaction://hlinksldjump"/>
          </p:cNvPr>
          <p:cNvSpPr/>
          <p:nvPr/>
        </p:nvSpPr>
        <p:spPr>
          <a:xfrm>
            <a:off x="1619672" y="5589240"/>
            <a:ext cx="2376264" cy="72008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ответ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846357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 столбиком:</a:t>
            </a:r>
          </a:p>
          <a:p>
            <a:pPr algn="ctr"/>
            <a:endParaRPr lang="ru-RU" altLang="ru-RU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1428*2</a:t>
            </a:r>
          </a:p>
          <a:p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540*3</a:t>
            </a:r>
            <a:endParaRPr lang="ru-RU" alt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30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Умножалка</a:t>
            </a:r>
            <a:r>
              <a:rPr lang="ru-RU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846357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  <a:p>
            <a:pPr algn="ctr"/>
            <a:endParaRPr lang="ru-RU" altLang="ru-RU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1428*2=2856</a:t>
            </a:r>
          </a:p>
          <a:p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540*3=1620</a:t>
            </a:r>
            <a:endParaRPr lang="ru-RU" alt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" action="ppaction://noaction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481228"/>
            <a:ext cx="1639956" cy="10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Умножалка</a:t>
            </a:r>
            <a:r>
              <a:rPr lang="ru-RU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ый процесс 5">
            <a:hlinkClick r:id="rId2" action="ppaction://hlinksldjump"/>
          </p:cNvPr>
          <p:cNvSpPr/>
          <p:nvPr/>
        </p:nvSpPr>
        <p:spPr>
          <a:xfrm>
            <a:off x="1619672" y="5589240"/>
            <a:ext cx="2376264" cy="72008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ответ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846357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 столбиком:</a:t>
            </a:r>
          </a:p>
          <a:p>
            <a:pPr algn="ctr"/>
            <a:endParaRPr lang="ru-RU" altLang="ru-RU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2014*5</a:t>
            </a:r>
          </a:p>
          <a:p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23*7*4</a:t>
            </a:r>
            <a:endParaRPr lang="ru-RU" alt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Умножалка</a:t>
            </a:r>
            <a:r>
              <a:rPr lang="ru-RU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846357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  <a:p>
            <a:pPr algn="ctr"/>
            <a:endParaRPr lang="ru-RU" altLang="ru-RU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2014*5=10070</a:t>
            </a:r>
          </a:p>
          <a:p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23*7*4=664</a:t>
            </a:r>
            <a:endParaRPr lang="ru-RU" alt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" action="ppaction://noaction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481228"/>
            <a:ext cx="1639956" cy="10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Умножалка</a:t>
            </a:r>
            <a:r>
              <a:rPr lang="ru-RU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30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ый процесс 5">
            <a:hlinkClick r:id="rId2" action="ppaction://hlinksldjump"/>
          </p:cNvPr>
          <p:cNvSpPr/>
          <p:nvPr/>
        </p:nvSpPr>
        <p:spPr>
          <a:xfrm>
            <a:off x="1619672" y="5589240"/>
            <a:ext cx="2376264" cy="72008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ответ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846357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ошибку</a:t>
            </a:r>
          </a:p>
          <a:p>
            <a:pPr algn="ctr"/>
            <a:endParaRPr lang="ru-RU" altLang="ru-RU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54*4 = 216</a:t>
            </a:r>
          </a:p>
          <a:p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25*4 = 200</a:t>
            </a:r>
            <a:endParaRPr lang="ru-RU" alt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48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Умножалка</a:t>
            </a:r>
            <a:r>
              <a:rPr lang="ru-RU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30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846357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  <a:p>
            <a:pPr algn="ctr"/>
            <a:endParaRPr lang="ru-RU" altLang="ru-RU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54*4 = 216</a:t>
            </a:r>
          </a:p>
          <a:p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25*4 = </a:t>
            </a:r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alt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" action="ppaction://noaction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481228"/>
            <a:ext cx="1639956" cy="10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Умножалка</a:t>
            </a:r>
            <a:r>
              <a:rPr lang="ru-RU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ый процесс 5">
            <a:hlinkClick r:id="rId2" action="ppaction://hlinksldjump"/>
          </p:cNvPr>
          <p:cNvSpPr/>
          <p:nvPr/>
        </p:nvSpPr>
        <p:spPr>
          <a:xfrm>
            <a:off x="1475656" y="5157192"/>
            <a:ext cx="2376264" cy="72008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ответ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846357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пример и реши:</a:t>
            </a:r>
          </a:p>
          <a:p>
            <a:pPr algn="ctr"/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1256 увеличить в 5 раз</a:t>
            </a:r>
            <a:endParaRPr lang="ru-RU" alt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62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Числа в пословицах и поговорках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11560" y="2708920"/>
            <a:ext cx="8229600" cy="892696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4800" b="1" dirty="0" smtClean="0"/>
              <a:t>Одна </a:t>
            </a:r>
            <a:r>
              <a:rPr lang="ru-RU" altLang="ru-RU" sz="4800" b="1" dirty="0"/>
              <a:t>голова хорошо, </a:t>
            </a:r>
            <a:r>
              <a:rPr lang="ru-RU" altLang="ru-RU" sz="4800" b="1" dirty="0" smtClean="0"/>
              <a:t>а две </a:t>
            </a:r>
            <a:r>
              <a:rPr lang="ru-RU" altLang="ru-RU" sz="4800" b="1" dirty="0"/>
              <a:t>- лучше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122154" y="1700808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ОТВЕТ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hlinkClick r:id="" action="ppaction://noaction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481228"/>
            <a:ext cx="1639956" cy="10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2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Умножалка</a:t>
            </a:r>
            <a:r>
              <a:rPr lang="ru-RU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920" y="2492896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  <a:p>
            <a:pPr algn="ctr"/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1256*5 = 6280</a:t>
            </a:r>
            <a:endParaRPr lang="ru-RU" alt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" action="ppaction://noaction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481228"/>
            <a:ext cx="1639956" cy="10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0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Умножалка</a:t>
            </a:r>
            <a:r>
              <a:rPr lang="ru-RU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50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7564" y="1916832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посадки привезли 248 яблонь, а вишневых деревьев в 2 раза больше. Сколько всего деревьев привезли для посадки?</a:t>
            </a:r>
            <a:endParaRPr lang="ru-RU" alt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альтернативный процесс 3">
            <a:hlinkClick r:id="rId2" action="ppaction://hlinksldjump"/>
          </p:cNvPr>
          <p:cNvSpPr/>
          <p:nvPr/>
        </p:nvSpPr>
        <p:spPr>
          <a:xfrm>
            <a:off x="1475656" y="5157192"/>
            <a:ext cx="2376264" cy="72008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ответ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2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Умножалка</a:t>
            </a:r>
            <a:r>
              <a:rPr lang="ru-RU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50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7564" y="2420888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  <a:p>
            <a:pPr algn="ctr"/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744 дерева</a:t>
            </a:r>
            <a:endParaRPr lang="ru-RU" alt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" action="ppaction://noaction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481228"/>
            <a:ext cx="1639956" cy="10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Кот в мешке</a:t>
            </a:r>
            <a:br>
              <a:rPr lang="ru-RU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https://ds04.infourok.ru/uploads/ex/12f6/0014bfed-9c7e0ba9/1/img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" t="21337" r="50126" b="56613"/>
          <a:stretch/>
        </p:blipFill>
        <p:spPr bwMode="auto">
          <a:xfrm>
            <a:off x="1547664" y="2060848"/>
            <a:ext cx="6329799" cy="24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альтернативный процесс 5">
            <a:hlinkClick r:id="rId3" action="ppaction://hlinksldjump"/>
          </p:cNvPr>
          <p:cNvSpPr/>
          <p:nvPr/>
        </p:nvSpPr>
        <p:spPr>
          <a:xfrm>
            <a:off x="457200" y="4797152"/>
            <a:ext cx="2376264" cy="72008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ответ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7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Кот в мешке</a:t>
            </a:r>
            <a:br>
              <a:rPr lang="ru-RU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https://ds04.infourok.ru/uploads/ex/12f6/0014bfed-9c7e0ba9/1/img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" t="21337" r="50126" b="56613"/>
          <a:stretch/>
        </p:blipFill>
        <p:spPr bwMode="auto">
          <a:xfrm>
            <a:off x="827584" y="2873111"/>
            <a:ext cx="471481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24128" y="3284984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минус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16212" y="1475656"/>
            <a:ext cx="1311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hlinkClick r:id="" action="ppaction://noaction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481228"/>
            <a:ext cx="1639956" cy="10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Кот в мешке</a:t>
            </a:r>
            <a:br>
              <a:rPr lang="ru-RU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ый процесс 5">
            <a:hlinkClick r:id="rId2" action="ppaction://hlinksldjump"/>
          </p:cNvPr>
          <p:cNvSpPr/>
          <p:nvPr/>
        </p:nvSpPr>
        <p:spPr>
          <a:xfrm>
            <a:off x="457200" y="4797152"/>
            <a:ext cx="2376264" cy="72008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ответ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69950"/>
          <a:stretch/>
        </p:blipFill>
        <p:spPr>
          <a:xfrm>
            <a:off x="285750" y="2348880"/>
            <a:ext cx="8572500" cy="2060848"/>
          </a:xfrm>
          <a:prstGeom prst="rect">
            <a:avLst/>
          </a:prstGeom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53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Кот в мешке</a:t>
            </a:r>
            <a:br>
              <a:rPr lang="ru-RU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69950"/>
          <a:stretch/>
        </p:blipFill>
        <p:spPr>
          <a:xfrm>
            <a:off x="285750" y="2348880"/>
            <a:ext cx="8572500" cy="20608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4427413"/>
            <a:ext cx="63059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Точка                        задача</a:t>
            </a:r>
            <a:endParaRPr lang="ru-RU" sz="4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16211" y="1764105"/>
            <a:ext cx="1311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hlinkClick r:id="" action="ppaction://noaction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481228"/>
            <a:ext cx="1639956" cy="10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Кот в мешке</a:t>
            </a:r>
            <a:br>
              <a:rPr lang="ru-RU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30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9" y="1628800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 и решите задачу: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Шапка стоит         рублей, а варежки на         рублей дешевле.   Поставьте вопрос и решите задачу.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707904" y="2885387"/>
            <a:ext cx="720080" cy="494928"/>
          </a:xfrm>
          <a:prstGeom prst="flowChartProcess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4067944" y="2276872"/>
            <a:ext cx="720080" cy="455371"/>
          </a:xfrm>
          <a:prstGeom prst="flowChartProcess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27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Кот в мешке</a:t>
            </a:r>
            <a:br>
              <a:rPr lang="ru-RU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2060848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Рая получила задание прочитать 35 страниц книги, а прочитала в 3 раза больше. На сколько больше страниц прочитала Рая?</a:t>
            </a:r>
          </a:p>
        </p:txBody>
      </p:sp>
      <p:sp>
        <p:nvSpPr>
          <p:cNvPr id="5" name="Блок-схема: альтернативный процесс 4">
            <a:hlinkClick r:id="rId2" action="ppaction://hlinksldjump"/>
          </p:cNvPr>
          <p:cNvSpPr/>
          <p:nvPr/>
        </p:nvSpPr>
        <p:spPr>
          <a:xfrm>
            <a:off x="683568" y="4954364"/>
            <a:ext cx="2376264" cy="72008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ответ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45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Кот в мешке</a:t>
            </a:r>
            <a:br>
              <a:rPr lang="ru-RU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2852936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70 страниц</a:t>
            </a: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noaction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481228"/>
            <a:ext cx="1639956" cy="10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5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83518" y="476672"/>
            <a:ext cx="8229600" cy="1440160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Числа в пословицах и поговорках</a:t>
            </a:r>
            <a:br>
              <a:rPr lang="ru-RU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83518" y="2132856"/>
            <a:ext cx="8229600" cy="892696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6000" b="1" dirty="0"/>
              <a:t>… за всех, и все за …</a:t>
            </a:r>
            <a:endParaRPr lang="ru-RU" altLang="ru-RU" sz="3600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Блок-схема: альтернативный процесс 2">
            <a:hlinkClick r:id="rId2" action="ppaction://hlinksldjump"/>
          </p:cNvPr>
          <p:cNvSpPr/>
          <p:nvPr/>
        </p:nvSpPr>
        <p:spPr>
          <a:xfrm>
            <a:off x="1619672" y="5589240"/>
            <a:ext cx="2376264" cy="72008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ответ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Кот в мешке</a:t>
            </a:r>
            <a:br>
              <a:rPr lang="ru-RU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50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Блок-схема: альтернативный процесс 4">
            <a:hlinkClick r:id="rId2" action="ppaction://hlinksldjump"/>
          </p:cNvPr>
          <p:cNvSpPr/>
          <p:nvPr/>
        </p:nvSpPr>
        <p:spPr>
          <a:xfrm>
            <a:off x="539552" y="5851531"/>
            <a:ext cx="2376264" cy="72008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ответ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765810"/>
            <a:ext cx="4303447" cy="24834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7229" y="4249211"/>
            <a:ext cx="5109571" cy="2100663"/>
          </a:xfrm>
          <a:prstGeom prst="rect">
            <a:avLst/>
          </a:prstGeom>
        </p:spPr>
      </p:pic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7740352" y="332656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57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Кот в мешке</a:t>
            </a:r>
            <a:br>
              <a:rPr lang="ru-RU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50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29818"/>
            <a:ext cx="4303447" cy="24834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229" y="4249211"/>
            <a:ext cx="5109571" cy="21006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5113904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циркуль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45306" y="2200715"/>
            <a:ext cx="3215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треугольник</a:t>
            </a:r>
            <a:endParaRPr lang="ru-RU" sz="4000" b="1" dirty="0"/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7740352" y="198581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hlinkClick r:id="" action="ppaction://noaction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364" y="5842328"/>
            <a:ext cx="1162472" cy="77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9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534" y="63924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Как ты работал(а) на уроке?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9051" t="29000" r="4851" b="5200"/>
          <a:stretch/>
        </p:blipFill>
        <p:spPr>
          <a:xfrm>
            <a:off x="182576" y="1628800"/>
            <a:ext cx="8720248" cy="4998191"/>
          </a:xfrm>
          <a:prstGeom prst="rect">
            <a:avLst/>
          </a:prstGeom>
        </p:spPr>
      </p:pic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7735813" y="27463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4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2664296"/>
          </a:xfrm>
        </p:spPr>
        <p:txBody>
          <a:bodyPr/>
          <a:lstStyle/>
          <a:p>
            <a:r>
              <a:rPr lang="ru-RU" sz="4800" b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Спасибо за урок!</a:t>
            </a:r>
            <a:br>
              <a:rPr lang="ru-RU" sz="4800" b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4800" b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Творческих успехов и новых достижений!</a:t>
            </a:r>
            <a:endParaRPr lang="ru-RU" sz="4800" b="1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25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Числа в пословицах и поговорках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11560" y="2708920"/>
            <a:ext cx="8229600" cy="892696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4800" b="1" dirty="0" smtClean="0"/>
              <a:t>Один за всех, и все за одного</a:t>
            </a:r>
            <a:endParaRPr lang="ru-RU" altLang="ru-RU" sz="4800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122154" y="1700808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ОТВЕТ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" action="ppaction://noaction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481228"/>
            <a:ext cx="1639956" cy="10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1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83518" y="476672"/>
            <a:ext cx="8229600" cy="1440160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Числа в пословицах и поговорках</a:t>
            </a:r>
            <a:br>
              <a:rPr lang="ru-RU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30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83518" y="2132856"/>
            <a:ext cx="8229600" cy="892696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6000" b="1" dirty="0"/>
              <a:t>… раз отмерь, </a:t>
            </a:r>
            <a:endParaRPr lang="ru-RU" altLang="ru-RU" sz="6000" b="1" dirty="0" smtClean="0"/>
          </a:p>
          <a:p>
            <a:pPr marL="0" indent="0" algn="ctr">
              <a:buNone/>
            </a:pPr>
            <a:r>
              <a:rPr lang="ru-RU" altLang="ru-RU" sz="6000" b="1" dirty="0" smtClean="0"/>
              <a:t>… </a:t>
            </a:r>
            <a:r>
              <a:rPr lang="ru-RU" altLang="ru-RU" sz="6000" b="1" dirty="0"/>
              <a:t>раз отрежь</a:t>
            </a:r>
            <a:endParaRPr lang="ru-RU" b="1" dirty="0"/>
          </a:p>
        </p:txBody>
      </p:sp>
      <p:sp>
        <p:nvSpPr>
          <p:cNvPr id="3" name="Блок-схема: альтернативный процесс 2">
            <a:hlinkClick r:id="rId2" action="ppaction://hlinksldjump"/>
          </p:cNvPr>
          <p:cNvSpPr/>
          <p:nvPr/>
        </p:nvSpPr>
        <p:spPr>
          <a:xfrm>
            <a:off x="1619672" y="5589240"/>
            <a:ext cx="2376264" cy="72008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ответ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87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Числа в пословицах и поговорках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11560" y="2708920"/>
            <a:ext cx="8229600" cy="892696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4800" b="1" dirty="0" smtClean="0"/>
              <a:t>Семь раз отмерь, один раз отрежь</a:t>
            </a:r>
            <a:endParaRPr lang="ru-RU" altLang="ru-RU" sz="4800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122154" y="1700808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ОТВЕТ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" action="ppaction://noaction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481228"/>
            <a:ext cx="1639956" cy="10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1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83518" y="476672"/>
            <a:ext cx="8229600" cy="1440160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Числа в пословицах и поговорках</a:t>
            </a:r>
            <a:br>
              <a:rPr lang="ru-RU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r>
              <a:rPr lang="ru-RU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83518" y="2132856"/>
            <a:ext cx="8229600" cy="892696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6000" b="1" dirty="0"/>
              <a:t>… дерево срубишь – </a:t>
            </a:r>
          </a:p>
          <a:p>
            <a:pPr marL="0" indent="0" algn="ctr">
              <a:buNone/>
            </a:pPr>
            <a:r>
              <a:rPr lang="ru-RU" altLang="ru-RU" sz="6000" b="1" dirty="0"/>
              <a:t>… посади</a:t>
            </a:r>
          </a:p>
        </p:txBody>
      </p:sp>
      <p:sp>
        <p:nvSpPr>
          <p:cNvPr id="3" name="Блок-схема: альтернативный процесс 2">
            <a:hlinkClick r:id="rId2" action="ppaction://hlinksldjump"/>
          </p:cNvPr>
          <p:cNvSpPr/>
          <p:nvPr/>
        </p:nvSpPr>
        <p:spPr>
          <a:xfrm>
            <a:off x="1619672" y="5589240"/>
            <a:ext cx="2376264" cy="72008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ответ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6156176" y="5481228"/>
            <a:ext cx="1152128" cy="93610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93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83a1b692d88cf15b151893e2f43bd68e62573b7"/>
</p:tagLst>
</file>

<file path=ppt/theme/theme1.xml><?xml version="1.0" encoding="utf-8"?>
<a:theme xmlns:a="http://schemas.openxmlformats.org/drawingml/2006/main" name="мате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</Template>
  <TotalTime>283</TotalTime>
  <Words>669</Words>
  <Application>Microsoft Office PowerPoint</Application>
  <PresentationFormat>Экран (4:3)</PresentationFormat>
  <Paragraphs>222</Paragraphs>
  <Slides>53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8" baseType="lpstr">
      <vt:lpstr>Arial</vt:lpstr>
      <vt:lpstr>Arial Black</vt:lpstr>
      <vt:lpstr>Calibri</vt:lpstr>
      <vt:lpstr>Times New Roman</vt:lpstr>
      <vt:lpstr>математика</vt:lpstr>
      <vt:lpstr>Своя игра </vt:lpstr>
      <vt:lpstr>Презентация PowerPoint</vt:lpstr>
      <vt:lpstr>Числа в пословицах и поговорках 10</vt:lpstr>
      <vt:lpstr>Числа в пословицах и поговорках</vt:lpstr>
      <vt:lpstr>Числа в пословицах и поговорках 20</vt:lpstr>
      <vt:lpstr>Числа в пословицах и поговорках</vt:lpstr>
      <vt:lpstr>Числа в пословицах и поговорках 30</vt:lpstr>
      <vt:lpstr>Числа в пословицах и поговорках</vt:lpstr>
      <vt:lpstr>Числа в пословицах и поговорках 40</vt:lpstr>
      <vt:lpstr>Числа в пословицах и поговорках</vt:lpstr>
      <vt:lpstr>Числа в пословицах и поговорках 50</vt:lpstr>
      <vt:lpstr>Числа в пословицах и поговорках</vt:lpstr>
      <vt:lpstr>Веселые задачи 10</vt:lpstr>
      <vt:lpstr>Веселые задачи 10</vt:lpstr>
      <vt:lpstr>Веселые задачи 20</vt:lpstr>
      <vt:lpstr>Веселые задачи 20</vt:lpstr>
      <vt:lpstr>Веселые задачи 30</vt:lpstr>
      <vt:lpstr>Веселые задачи 30</vt:lpstr>
      <vt:lpstr>Веселые задачи 40</vt:lpstr>
      <vt:lpstr>Веселые задачи 40</vt:lpstr>
      <vt:lpstr>Веселые задачи 50</vt:lpstr>
      <vt:lpstr>Веселые задачи 50</vt:lpstr>
      <vt:lpstr>Плюс и минус 10</vt:lpstr>
      <vt:lpstr>Плюс и минус 10</vt:lpstr>
      <vt:lpstr>Плюс и минус 20</vt:lpstr>
      <vt:lpstr>Плюс и минус 20</vt:lpstr>
      <vt:lpstr>Плюс и минус 30</vt:lpstr>
      <vt:lpstr>Плюс и минус 30</vt:lpstr>
      <vt:lpstr>Плюс и минус 40</vt:lpstr>
      <vt:lpstr>Плюс и минус 40</vt:lpstr>
      <vt:lpstr>Плюс и минус 50</vt:lpstr>
      <vt:lpstr>Плюс и минус 50</vt:lpstr>
      <vt:lpstr>Умножалка 10</vt:lpstr>
      <vt:lpstr>Умножалка 10</vt:lpstr>
      <vt:lpstr>Умножалка 20</vt:lpstr>
      <vt:lpstr>Умножалка 20</vt:lpstr>
      <vt:lpstr>Умножалка 30</vt:lpstr>
      <vt:lpstr>Умножалка 30</vt:lpstr>
      <vt:lpstr>Умножалка 40</vt:lpstr>
      <vt:lpstr>Умножалка 40</vt:lpstr>
      <vt:lpstr>Умножалка 50</vt:lpstr>
      <vt:lpstr>Умножалка 50</vt:lpstr>
      <vt:lpstr>Кот в мешке 10</vt:lpstr>
      <vt:lpstr>Кот в мешке 10</vt:lpstr>
      <vt:lpstr>Кот в мешке 20</vt:lpstr>
      <vt:lpstr>Кот в мешке 20</vt:lpstr>
      <vt:lpstr>Кот в мешке 30</vt:lpstr>
      <vt:lpstr>Кот в мешке 40</vt:lpstr>
      <vt:lpstr>Кот в мешке 40</vt:lpstr>
      <vt:lpstr>Кот в мешке 50</vt:lpstr>
      <vt:lpstr>Кот в мешке 50</vt:lpstr>
      <vt:lpstr>Как ты работал(а) на уроке?</vt:lpstr>
      <vt:lpstr>Спасибо за урок! Творческих успехов и новых достижений!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5</dc:title>
  <dc:creator>Ольга Михайловна</dc:creator>
  <cp:lastModifiedBy>елена Лепахина</cp:lastModifiedBy>
  <cp:revision>38</cp:revision>
  <dcterms:created xsi:type="dcterms:W3CDTF">2014-11-14T20:11:12Z</dcterms:created>
  <dcterms:modified xsi:type="dcterms:W3CDTF">2023-01-27T12:56:33Z</dcterms:modified>
</cp:coreProperties>
</file>