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81" d="100"/>
          <a:sy n="81" d="100"/>
        </p:scale>
        <p:origin x="-2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3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2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5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9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7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2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7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F417-9ACA-44F5-8B7C-E25A141B69F5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978" y="417689"/>
            <a:ext cx="9223022" cy="17836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Презентация на тему: 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«Коррекция оптической </a:t>
            </a:r>
            <a:r>
              <a:rPr lang="ru-RU" sz="3600" dirty="0" err="1" smtClean="0">
                <a:latin typeface="Comic Sans MS" panose="030F0702030302020204" pitchFamily="66" charset="0"/>
              </a:rPr>
              <a:t>дисграфии</a:t>
            </a:r>
            <a:r>
              <a:rPr lang="ru-RU" sz="3600" dirty="0" smtClean="0">
                <a:latin typeface="Comic Sans MS" panose="030F0702030302020204" pitchFamily="66" charset="0"/>
              </a:rPr>
              <a:t>»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3378" y="2676349"/>
            <a:ext cx="9144000" cy="1655762"/>
          </a:xfrm>
        </p:spPr>
        <p:txBody>
          <a:bodyPr>
            <a:norm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у</a:t>
            </a:r>
            <a:r>
              <a:rPr lang="ru-RU" dirty="0" smtClean="0">
                <a:latin typeface="Comic Sans MS" panose="030F0702030302020204" pitchFamily="66" charset="0"/>
              </a:rPr>
              <a:t>чителя-логопеда </a:t>
            </a:r>
            <a:r>
              <a:rPr lang="ru-RU" dirty="0" err="1" smtClean="0">
                <a:latin typeface="Comic Sans MS" panose="030F0702030302020204" pitchFamily="66" charset="0"/>
              </a:rPr>
              <a:t>Безякиной</a:t>
            </a:r>
            <a:r>
              <a:rPr lang="ru-RU" dirty="0">
                <a:latin typeface="Comic Sans MS" panose="030F0702030302020204" pitchFamily="66" charset="0"/>
              </a:rPr>
              <a:t> Н.А.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152" y="4625269"/>
            <a:ext cx="23812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Методические рекомендации В.Е Мазановой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1.Уточнить и расширить объём зрительной памяти;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2.Формировать и развивать зрительное восприятие и представления;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3.Развивать зрительный анализ и синтез;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4.Развивать зрительно-моторные координации;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5.Формировать речевые средства, отражающие зрительно-пространственные отношения;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6.Учить дифференциации смешиваемых по оптическим признакам букв.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Вставьте буквы о-а в слова и прочитайте текст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Т…м к…тик ус…</a:t>
            </a:r>
            <a:r>
              <a:rPr lang="ru-RU" sz="2400" dirty="0" err="1" smtClean="0">
                <a:latin typeface="Comic Sans MS" panose="030F0702030302020204" pitchFamily="66" charset="0"/>
              </a:rPr>
              <a:t>тый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П… с…</a:t>
            </a:r>
            <a:r>
              <a:rPr lang="ru-RU" sz="2400" dirty="0" err="1" smtClean="0">
                <a:latin typeface="Comic Sans MS" panose="030F0702030302020204" pitchFamily="66" charset="0"/>
              </a:rPr>
              <a:t>дику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бр</a:t>
            </a:r>
            <a:r>
              <a:rPr lang="ru-RU" sz="2400" dirty="0" smtClean="0">
                <a:latin typeface="Comic Sans MS" panose="030F0702030302020204" pitchFamily="66" charset="0"/>
              </a:rPr>
              <a:t>…</a:t>
            </a:r>
            <a:r>
              <a:rPr lang="ru-RU" sz="2400" dirty="0" err="1" smtClean="0">
                <a:latin typeface="Comic Sans MS" panose="030F0702030302020204" pitchFamily="66" charset="0"/>
              </a:rPr>
              <a:t>дит</a:t>
            </a:r>
            <a:r>
              <a:rPr lang="ru-RU" sz="2400" dirty="0" smtClean="0"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А к…</a:t>
            </a:r>
            <a:r>
              <a:rPr lang="ru-RU" sz="2400" dirty="0" err="1" smtClean="0">
                <a:latin typeface="Comic Sans MS" panose="030F0702030302020204" pitchFamily="66" charset="0"/>
              </a:rPr>
              <a:t>злик</a:t>
            </a:r>
            <a:r>
              <a:rPr lang="ru-RU" sz="2400" dirty="0" smtClean="0">
                <a:latin typeface="Comic Sans MS" panose="030F0702030302020204" pitchFamily="66" charset="0"/>
              </a:rPr>
              <a:t> рог…</a:t>
            </a:r>
            <a:r>
              <a:rPr lang="ru-RU" sz="2400" dirty="0" err="1" smtClean="0">
                <a:latin typeface="Comic Sans MS" panose="030F0702030302020204" pitchFamily="66" charset="0"/>
              </a:rPr>
              <a:t>тый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За к…тиком х…</a:t>
            </a:r>
            <a:r>
              <a:rPr lang="ru-RU" sz="2400" dirty="0" err="1" smtClean="0">
                <a:latin typeface="Comic Sans MS" panose="030F0702030302020204" pitchFamily="66" charset="0"/>
              </a:rPr>
              <a:t>дит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И л…почкой к…тик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Ум…</a:t>
            </a:r>
            <a:r>
              <a:rPr lang="ru-RU" sz="2400" dirty="0" err="1" smtClean="0">
                <a:latin typeface="Comic Sans MS" panose="030F0702030302020204" pitchFamily="66" charset="0"/>
              </a:rPr>
              <a:t>ет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св</a:t>
            </a:r>
            <a:r>
              <a:rPr lang="ru-RU" sz="2400" dirty="0" smtClean="0">
                <a:latin typeface="Comic Sans MS" panose="030F0702030302020204" pitchFamily="66" charset="0"/>
              </a:rPr>
              <a:t>…й р…тик,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А к…</a:t>
            </a:r>
            <a:r>
              <a:rPr lang="ru-RU" sz="2400" dirty="0" err="1" smtClean="0">
                <a:latin typeface="Comic Sans MS" panose="030F0702030302020204" pitchFamily="66" charset="0"/>
              </a:rPr>
              <a:t>злик</a:t>
            </a:r>
            <a:r>
              <a:rPr lang="ru-RU" sz="2400" dirty="0" smtClean="0">
                <a:latin typeface="Comic Sans MS" panose="030F0702030302020204" pitchFamily="66" charset="0"/>
              </a:rPr>
              <a:t> сед…ю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Трясёт бород…ю.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                       В.А. Жуковский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21" y="4299127"/>
            <a:ext cx="1839483" cy="17065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921" y="4299127"/>
            <a:ext cx="2021729" cy="17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4000" dirty="0" smtClean="0">
                <a:latin typeface="Comic Sans MS" panose="030F0702030302020204" pitchFamily="66" charset="0"/>
              </a:rPr>
              <a:t>Дифференциация букв и-ш в словах</a:t>
            </a:r>
            <a:r>
              <a:rPr lang="ru-RU" sz="3600" dirty="0" smtClean="0"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latin typeface="Comic Sans MS" panose="030F0702030302020204" pitchFamily="66" charset="0"/>
              </a:rPr>
            </a:b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3П2К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3П2ОН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2ДЁ3Ь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М23КА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3АР2К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32ЛО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3УТК2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323КА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ЛЕТ23Ь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АФ23А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БЕЖ23Ь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МАЛЫ32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003" y="4378043"/>
            <a:ext cx="1815054" cy="17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Составьте и запишите словосочетания 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Е или З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В</a:t>
            </a:r>
            <a:r>
              <a:rPr lang="ru-RU" sz="2400" dirty="0" smtClean="0">
                <a:latin typeface="Comic Sans MS" panose="030F0702030302020204" pitchFamily="66" charset="0"/>
              </a:rPr>
              <a:t>семогущий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Трудолюбивая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Умный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Премудрая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Д</a:t>
            </a:r>
            <a:r>
              <a:rPr lang="ru-RU" sz="2400" dirty="0" smtClean="0">
                <a:latin typeface="Comic Sans MS" panose="030F0702030302020204" pitchFamily="66" charset="0"/>
              </a:rPr>
              <a:t>обродушный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П</a:t>
            </a:r>
            <a:r>
              <a:rPr lang="ru-RU" sz="2400" dirty="0" smtClean="0">
                <a:latin typeface="Comic Sans MS" panose="030F0702030302020204" pitchFamily="66" charset="0"/>
              </a:rPr>
              <a:t>рекрасная</a:t>
            </a:r>
          </a:p>
          <a:p>
            <a:pPr marL="0" indent="0">
              <a:buNone/>
            </a:pP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61606" y="1447632"/>
            <a:ext cx="1195916" cy="1862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915" y="4505081"/>
            <a:ext cx="2161627" cy="2137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510" y="1530104"/>
            <a:ext cx="1940982" cy="19409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536" y="3001451"/>
            <a:ext cx="2009070" cy="1812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0160" y="4505081"/>
            <a:ext cx="1966047" cy="1966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0194" y="3001451"/>
            <a:ext cx="1964022" cy="19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Назовите букву занятия в названии картинки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Ребята набрали в лесу много …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В магазин привезли карандаши и …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Боря сделал игрушки из цветной …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Боров нашёл под дубом …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У Бори красивая и добрая  …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46" y="4646123"/>
            <a:ext cx="1089376" cy="1634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646" y="4849161"/>
            <a:ext cx="1307571" cy="15169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104" y="4823462"/>
            <a:ext cx="1586199" cy="1402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468" y="4805353"/>
            <a:ext cx="1761332" cy="15607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69" y="4857484"/>
            <a:ext cx="2034568" cy="15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Вставьте буквы в слова и прочитайте предложения. Переставьте предложения так, чтобы получился рассказ.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Когда мальчик уходил в школу,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енок</a:t>
            </a:r>
            <a:r>
              <a:rPr lang="ru-RU" sz="2400" dirty="0" smtClean="0">
                <a:latin typeface="Comic Sans MS" panose="030F0702030302020204" pitchFamily="66" charset="0"/>
              </a:rPr>
              <a:t> шалил со …</a:t>
            </a:r>
            <a:r>
              <a:rPr lang="ru-RU" sz="2400" dirty="0" err="1" smtClean="0">
                <a:latin typeface="Comic Sans MS" panose="030F0702030302020204" pitchFamily="66" charset="0"/>
              </a:rPr>
              <a:t>ёткой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У Бори жил маленький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енок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Боря и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енок</a:t>
            </a:r>
            <a:r>
              <a:rPr lang="ru-RU" sz="2400" dirty="0" smtClean="0">
                <a:latin typeface="Comic Sans MS" panose="030F0702030302020204" pitchFamily="66" charset="0"/>
              </a:rPr>
              <a:t> были настоя…ими друзьями.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Боря кормил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енка</a:t>
            </a:r>
            <a:r>
              <a:rPr lang="ru-RU" sz="2400" dirty="0" smtClean="0">
                <a:latin typeface="Comic Sans MS" panose="030F0702030302020204" pitchFamily="66" charset="0"/>
              </a:rPr>
              <a:t> молоком.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98" y="3681437"/>
            <a:ext cx="1606197" cy="23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Вставьте буквы в слова и </a:t>
            </a:r>
            <a:r>
              <a:rPr lang="ru-RU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прочитайте рассказ</a:t>
            </a:r>
            <a:r>
              <a:rPr lang="ru-RU" sz="280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ru-RU" sz="280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ru-RU" sz="2800" smtClean="0">
                <a:solidFill>
                  <a:prstClr val="black"/>
                </a:solidFill>
                <a:latin typeface="Comic Sans MS" panose="030F0702030302020204" pitchFamily="66" charset="0"/>
              </a:rPr>
              <a:t>«Щенок </a:t>
            </a:r>
            <a:r>
              <a:rPr lang="ru-RU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Шарик и </a:t>
            </a:r>
            <a:r>
              <a:rPr lang="ru-RU" sz="2800" smtClean="0">
                <a:solidFill>
                  <a:prstClr val="black"/>
                </a:solidFill>
                <a:latin typeface="Comic Sans MS" panose="030F0702030302020204" pitchFamily="66" charset="0"/>
              </a:rPr>
              <a:t>его друзья»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Жил-был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енок</a:t>
            </a:r>
            <a:r>
              <a:rPr lang="ru-RU" sz="2400" dirty="0" smtClean="0">
                <a:latin typeface="Comic Sans MS" panose="030F0702030302020204" pitchFamily="66" charset="0"/>
              </a:rPr>
              <a:t>. Его звали …</a:t>
            </a:r>
            <a:r>
              <a:rPr lang="ru-RU" sz="2400" dirty="0" err="1" smtClean="0">
                <a:latin typeface="Comic Sans MS" panose="030F0702030302020204" pitchFamily="66" charset="0"/>
              </a:rPr>
              <a:t>арик</a:t>
            </a:r>
            <a:r>
              <a:rPr lang="ru-RU" sz="2400" dirty="0" smtClean="0">
                <a:latin typeface="Comic Sans MS" panose="030F0702030302020204" pitchFamily="66" charset="0"/>
              </a:rPr>
              <a:t>. Он жил на …</a:t>
            </a:r>
            <a:r>
              <a:rPr lang="ru-RU" sz="2400" dirty="0" err="1" smtClean="0">
                <a:latin typeface="Comic Sans MS" panose="030F0702030302020204" pitchFamily="66" charset="0"/>
              </a:rPr>
              <a:t>ироком</a:t>
            </a:r>
            <a:r>
              <a:rPr lang="ru-RU" sz="2400" dirty="0" smtClean="0">
                <a:latin typeface="Comic Sans MS" panose="030F0702030302020204" pitchFamily="66" charset="0"/>
              </a:rPr>
              <a:t> дворе в деревянной будке. Каждое утро хозяйка выносила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енку</a:t>
            </a:r>
            <a:r>
              <a:rPr lang="ru-RU" sz="2400" dirty="0" smtClean="0">
                <a:latin typeface="Comic Sans MS" panose="030F0702030302020204" pitchFamily="66" charset="0"/>
              </a:rPr>
              <a:t> молоко и ка…у. У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енка</a:t>
            </a:r>
            <a:r>
              <a:rPr lang="ru-RU" sz="2400" dirty="0" smtClean="0">
                <a:latin typeface="Comic Sans MS" panose="030F0702030302020204" pitchFamily="66" charset="0"/>
              </a:rPr>
              <a:t> были друзья мы…</a:t>
            </a:r>
            <a:r>
              <a:rPr lang="ru-RU" sz="2400" dirty="0" err="1" smtClean="0">
                <a:latin typeface="Comic Sans MS" panose="030F0702030302020204" pitchFamily="66" charset="0"/>
              </a:rPr>
              <a:t>онок</a:t>
            </a:r>
            <a:r>
              <a:rPr lang="ru-RU" sz="2400" dirty="0" smtClean="0">
                <a:latin typeface="Comic Sans MS" panose="030F0702030302020204" pitchFamily="66" charset="0"/>
              </a:rPr>
              <a:t>  и лягу…</a:t>
            </a:r>
            <a:r>
              <a:rPr lang="ru-RU" sz="2400" dirty="0" err="1" smtClean="0">
                <a:latin typeface="Comic Sans MS" panose="030F0702030302020204" pitchFamily="66" charset="0"/>
              </a:rPr>
              <a:t>онок</a:t>
            </a:r>
            <a:r>
              <a:rPr lang="ru-RU" sz="2400" dirty="0" smtClean="0">
                <a:latin typeface="Comic Sans MS" panose="030F0702030302020204" pitchFamily="66" charset="0"/>
              </a:rPr>
              <a:t>. Каждый день 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они </a:t>
            </a:r>
            <a:r>
              <a:rPr lang="ru-RU" sz="2400" dirty="0" err="1" smtClean="0">
                <a:latin typeface="Comic Sans MS" panose="030F0702030302020204" pitchFamily="66" charset="0"/>
              </a:rPr>
              <a:t>спе</a:t>
            </a:r>
            <a:r>
              <a:rPr lang="ru-RU" sz="2400" dirty="0" smtClean="0">
                <a:latin typeface="Comic Sans MS" panose="030F0702030302020204" pitchFamily="66" charset="0"/>
              </a:rPr>
              <a:t>…или в </a:t>
            </a:r>
            <a:r>
              <a:rPr lang="ru-RU" sz="2400" dirty="0" err="1" smtClean="0">
                <a:latin typeface="Comic Sans MS" panose="030F0702030302020204" pitchFamily="66" charset="0"/>
              </a:rPr>
              <a:t>ча</a:t>
            </a:r>
            <a:r>
              <a:rPr lang="ru-RU" sz="2400" dirty="0" smtClean="0">
                <a:latin typeface="Comic Sans MS" panose="030F0702030302020204" pitchFamily="66" charset="0"/>
              </a:rPr>
              <a:t>…у. </a:t>
            </a:r>
            <a:r>
              <a:rPr lang="ru-RU" sz="2400" dirty="0">
                <a:latin typeface="Comic Sans MS" panose="030F0702030302020204" pitchFamily="66" charset="0"/>
              </a:rPr>
              <a:t>О</a:t>
            </a:r>
            <a:r>
              <a:rPr lang="ru-RU" sz="2400" dirty="0" smtClean="0">
                <a:latin typeface="Comic Sans MS" panose="030F0702030302020204" pitchFamily="66" charset="0"/>
              </a:rPr>
              <a:t>днажды </a:t>
            </a:r>
            <a:r>
              <a:rPr lang="ru-RU" sz="2400" dirty="0">
                <a:latin typeface="Comic Sans MS" panose="030F0702030302020204" pitchFamily="66" charset="0"/>
              </a:rPr>
              <a:t>д</a:t>
            </a:r>
            <a:r>
              <a:rPr lang="ru-RU" sz="2400" dirty="0" smtClean="0">
                <a:latin typeface="Comic Sans MS" panose="030F0702030302020204" pitchFamily="66" charset="0"/>
              </a:rPr>
              <a:t>рузья за…</a:t>
            </a:r>
            <a:r>
              <a:rPr lang="ru-RU" sz="2400" dirty="0" err="1" smtClean="0">
                <a:latin typeface="Comic Sans MS" panose="030F0702030302020204" pitchFamily="66" charset="0"/>
              </a:rPr>
              <a:t>итили</a:t>
            </a:r>
            <a:r>
              <a:rPr lang="ru-RU" sz="2400" dirty="0" smtClean="0">
                <a:latin typeface="Comic Sans MS" panose="030F0702030302020204" pitchFamily="66" charset="0"/>
              </a:rPr>
              <a:t> птенца от </a:t>
            </a:r>
            <a:r>
              <a:rPr lang="ru-RU" sz="2400" dirty="0" err="1" smtClean="0">
                <a:latin typeface="Comic Sans MS" panose="030F0702030302020204" pitchFamily="66" charset="0"/>
              </a:rPr>
              <a:t>хи..ной</a:t>
            </a:r>
            <a:r>
              <a:rPr lang="ru-RU" sz="2400" dirty="0" smtClean="0">
                <a:latin typeface="Comic Sans MS" panose="030F0702030302020204" pitchFamily="66" charset="0"/>
              </a:rPr>
              <a:t> ко…</a:t>
            </a:r>
            <a:r>
              <a:rPr lang="ru-RU" sz="2400" dirty="0" err="1" smtClean="0">
                <a:latin typeface="Comic Sans MS" panose="030F0702030302020204" pitchFamily="66" charset="0"/>
              </a:rPr>
              <a:t>ки</a:t>
            </a:r>
            <a:r>
              <a:rPr lang="ru-RU" sz="2400" dirty="0" smtClean="0">
                <a:latin typeface="Comic Sans MS" panose="030F0702030302020204" pitchFamily="66" charset="0"/>
              </a:rPr>
              <a:t>. Птенец громко пи…ал. Они принесли ему пи…у. А потом на…ли гнездо и помогли птенцу вернуться домой. Друг – в беде </a:t>
            </a:r>
            <a:r>
              <a:rPr lang="ru-RU" sz="2400" dirty="0" err="1" smtClean="0">
                <a:latin typeface="Comic Sans MS" panose="030F0702030302020204" pitchFamily="66" charset="0"/>
              </a:rPr>
              <a:t>помо</a:t>
            </a:r>
            <a:r>
              <a:rPr lang="ru-RU" sz="2400" dirty="0" smtClean="0">
                <a:latin typeface="Comic Sans MS" panose="030F0702030302020204" pitchFamily="66" charset="0"/>
              </a:rPr>
              <a:t>…ник. 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4722261"/>
            <a:ext cx="2385835" cy="15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Текстовые ресурсы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Е.В. Мазанова. Коррекция оптической </a:t>
            </a:r>
            <a:r>
              <a:rPr lang="ru-RU" sz="2400" dirty="0" err="1" smtClean="0">
                <a:latin typeface="Comic Sans MS" panose="030F0702030302020204" pitchFamily="66" charset="0"/>
              </a:rPr>
              <a:t>дисграфии</a:t>
            </a:r>
            <a:r>
              <a:rPr lang="ru-RU" sz="2400" dirty="0" smtClean="0">
                <a:latin typeface="Comic Sans MS" panose="030F0702030302020204" pitchFamily="66" charset="0"/>
              </a:rPr>
              <a:t>. Конспекты занятий для логопедов, М., Издательство Гном, 2012.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312</Words>
  <Application>Microsoft Office PowerPoint</Application>
  <PresentationFormat>Произвольный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на тему:  «Коррекция оптической дисграфии»</vt:lpstr>
      <vt:lpstr>Методические рекомендации В.Е Мазановой</vt:lpstr>
      <vt:lpstr>Вставьте буквы о-а в слова и прочитайте текст</vt:lpstr>
      <vt:lpstr> Дифференциация букв и-ш в словах </vt:lpstr>
      <vt:lpstr>Составьте и запишите словосочетания  Е или З</vt:lpstr>
      <vt:lpstr>Назовите букву занятия в названии картинки</vt:lpstr>
      <vt:lpstr>Вставьте буквы в слова и прочитайте предложения. Переставьте предложения так, чтобы получился рассказ. </vt:lpstr>
      <vt:lpstr>Вставьте буквы в слова и прочитайте рассказ «Щенок Шарик и его друзья»</vt:lpstr>
      <vt:lpstr>Текстовые ресурсы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«Коррекция оптической дисграфии»</dc:title>
  <dc:creator>serg</dc:creator>
  <cp:lastModifiedBy>gsb-b@yandex.ru</cp:lastModifiedBy>
  <cp:revision>61</cp:revision>
  <dcterms:created xsi:type="dcterms:W3CDTF">2018-02-04T17:46:57Z</dcterms:created>
  <dcterms:modified xsi:type="dcterms:W3CDTF">2024-09-08T07:56:54Z</dcterms:modified>
</cp:coreProperties>
</file>