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0" r:id="rId7"/>
    <p:sldId id="265" r:id="rId8"/>
    <p:sldId id="264" r:id="rId9"/>
    <p:sldId id="266" r:id="rId10"/>
  </p:sldIdLst>
  <p:sldSz cx="9144000" cy="6858000" type="screen4x3"/>
  <p:notesSz cx="6858000" cy="9144000"/>
  <p:embeddedFontLst>
    <p:embeddedFont>
      <p:font typeface="SkazkaForSerge"/>
      <p:regular r:id="rId1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42320"/>
    <a:srgbClr val="C42A26"/>
    <a:srgbClr val="8D1E1B"/>
    <a:srgbClr val="820041"/>
    <a:srgbClr val="CC0066"/>
    <a:srgbClr val="B05408"/>
    <a:srgbClr val="993300"/>
    <a:srgbClr val="BE2824"/>
    <a:srgbClr val="F90B05"/>
    <a:srgbClr val="74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548680"/>
            <a:ext cx="4896544" cy="244827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31750" contourW="12700">
              <a:bevelT w="63500" h="571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rgbClr val="C42A2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kazkaForSerge" pitchFamily="18" charset="0"/>
              </a:rPr>
              <a:t>Дидактические игры и упражнения для сенсорного развития детей</a:t>
            </a:r>
            <a:endParaRPr lang="ru-RU" sz="4000" b="1" dirty="0">
              <a:ln w="11430"/>
              <a:solidFill>
                <a:srgbClr val="C42A2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kazkaForSerg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645024"/>
            <a:ext cx="4320480" cy="18413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err="1" smtClean="0">
                <a:solidFill>
                  <a:srgbClr val="A42320"/>
                </a:solidFill>
                <a:latin typeface="SkazkaForSerge" pitchFamily="18" charset="0"/>
              </a:rPr>
              <a:t>Дюлай</a:t>
            </a:r>
            <a:r>
              <a:rPr lang="ru-RU" sz="2400" dirty="0" smtClean="0">
                <a:solidFill>
                  <a:srgbClr val="A42320"/>
                </a:solidFill>
                <a:latin typeface="SkazkaForSerge" pitchFamily="18" charset="0"/>
              </a:rPr>
              <a:t> Анастасия Константиновна</a:t>
            </a:r>
            <a:endParaRPr lang="ru-RU" sz="2400" dirty="0" smtClean="0">
              <a:solidFill>
                <a:srgbClr val="A42320"/>
              </a:solidFill>
              <a:latin typeface="SkazkaForSerg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SkazkaForSerge" pitchFamily="18" charset="0"/>
              </a:rPr>
              <a:t>Воспитатель МБДОУ </a:t>
            </a:r>
            <a:r>
              <a:rPr lang="ru-RU" sz="2200" dirty="0" err="1" smtClean="0">
                <a:solidFill>
                  <a:schemeClr val="tx1"/>
                </a:solidFill>
                <a:latin typeface="SkazkaForSerge" pitchFamily="18" charset="0"/>
              </a:rPr>
              <a:t>д</a:t>
            </a:r>
            <a:r>
              <a:rPr lang="en-US" sz="2200" dirty="0" smtClean="0">
                <a:solidFill>
                  <a:schemeClr val="tx1"/>
                </a:solidFill>
                <a:latin typeface="SkazkaForSerge" pitchFamily="18" charset="0"/>
              </a:rPr>
              <a:t>/</a:t>
            </a:r>
            <a:r>
              <a:rPr lang="ru-RU" sz="2200" dirty="0" smtClean="0">
                <a:solidFill>
                  <a:schemeClr val="tx1"/>
                </a:solidFill>
                <a:latin typeface="SkazkaForSerge" pitchFamily="18" charset="0"/>
              </a:rPr>
              <a:t>с №15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SkazkaForSerge" pitchFamily="18" charset="0"/>
              </a:rPr>
              <a:t>г</a:t>
            </a:r>
            <a:r>
              <a:rPr lang="ru-RU" sz="2200" dirty="0" smtClean="0">
                <a:solidFill>
                  <a:schemeClr val="tx1"/>
                </a:solidFill>
                <a:latin typeface="SkazkaForSerge" pitchFamily="18" charset="0"/>
              </a:rPr>
              <a:t>. </a:t>
            </a:r>
            <a:r>
              <a:rPr lang="ru-RU" sz="2200" dirty="0" smtClean="0">
                <a:solidFill>
                  <a:schemeClr val="tx1"/>
                </a:solidFill>
                <a:latin typeface="SkazkaForSerge" pitchFamily="18" charset="0"/>
              </a:rPr>
              <a:t>Таганрог</a:t>
            </a:r>
            <a:endParaRPr lang="ru-RU" sz="2200" dirty="0">
              <a:solidFill>
                <a:schemeClr val="tx1"/>
              </a:solidFill>
              <a:latin typeface="SkazkaForSerg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89640" cy="35314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Дидактические </a:t>
            </a:r>
            <a:r>
              <a:rPr lang="ru-RU" sz="2000" b="1" dirty="0" smtClean="0"/>
              <a:t>игры на развитие тактильной чувствительности 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838200"/>
            <a:ext cx="7296472" cy="5257800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 smtClean="0"/>
              <a:t>«Чудесный мешочек»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      В </a:t>
            </a:r>
            <a:r>
              <a:rPr lang="ru-RU" sz="5600" dirty="0" smtClean="0"/>
              <a:t>непрозрачный мешочек кладут предметы разной формы, величины, фактуры (игрушки, геометрические фигуры и тела, пластмассовые буквы и цифры и др.). Ребенку предлагают на ощупь, не заглядывая в мешочек, найти нужный предмет. </a:t>
            </a:r>
          </a:p>
          <a:p>
            <a:r>
              <a:rPr lang="ru-RU" sz="5600" b="1" dirty="0" smtClean="0"/>
              <a:t>«Определи на ощупь»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</a:t>
            </a:r>
            <a:r>
              <a:rPr lang="ru-RU" sz="5600" dirty="0" smtClean="0"/>
              <a:t>       В </a:t>
            </a:r>
            <a:r>
              <a:rPr lang="ru-RU" sz="5600" dirty="0" smtClean="0"/>
              <a:t>мешочке находятся парные предметы, различающиеся одним признаком (пуговицы большая и маленькая, линейки широкая и узкая и т. д.). Нужно на ощупь узнать предмет и назвать его признаки: длинный - короткий, толстый - тонкий, большой - маленький, узкий - широкий и т.д. </a:t>
            </a:r>
          </a:p>
          <a:p>
            <a:r>
              <a:rPr lang="ru-RU" sz="5600" b="1" dirty="0" smtClean="0"/>
              <a:t>«Платочек для куклы» </a:t>
            </a:r>
            <a:r>
              <a:rPr lang="ru-RU" sz="5600" dirty="0" smtClean="0"/>
              <a:t>(определение предметов по фактуре материала, в данном случае определение типа ткани). </a:t>
            </a:r>
          </a:p>
          <a:p>
            <a:pPr>
              <a:buNone/>
            </a:pPr>
            <a:r>
              <a:rPr lang="ru-RU" sz="5600" dirty="0" smtClean="0"/>
              <a:t>        Детям </a:t>
            </a:r>
            <a:r>
              <a:rPr lang="ru-RU" sz="5600" dirty="0" smtClean="0"/>
              <a:t>предлагают трех кукол в разных платочках (шелковом, шерстяном, вязаном). Дети поочередно рассматривают и ощупывают все платочки. Затем платочки снимают и складывают в мешочек. Дети на ощупь отыскивают в мешочке нужный платочек для каждой куклы. </a:t>
            </a:r>
          </a:p>
          <a:p>
            <a:r>
              <a:rPr lang="ru-RU" sz="5600" b="1" dirty="0" smtClean="0"/>
              <a:t>«Угадай на ощупь, из чего сделан этот предмет»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       Ребенку </a:t>
            </a:r>
            <a:r>
              <a:rPr lang="ru-RU" sz="5600" dirty="0" smtClean="0"/>
              <a:t>предлагают на ощупь определить, из чего изготовлены различные предметы: стеклянный стакан, деревянный брусок, железная лопатка, пластмассовая бутылка, пушистая игрушка, кожаные перчатки, резиновый мяч, глиняная ваза и др. </a:t>
            </a:r>
          </a:p>
          <a:p>
            <a:pPr>
              <a:buNone/>
            </a:pPr>
            <a:r>
              <a:rPr lang="ru-RU" sz="5600" dirty="0" smtClean="0"/>
              <a:t>         По </a:t>
            </a:r>
            <a:r>
              <a:rPr lang="ru-RU" sz="5600" dirty="0" smtClean="0"/>
              <a:t>аналогии можно использовать предметы и материалы различной текстуры и определить, какие они: вязкие, липкие, шершавые, бархатистые, гладкие, пушистые и т. д. </a:t>
            </a:r>
          </a:p>
          <a:p>
            <a:r>
              <a:rPr lang="ru-RU" sz="5600" b="1" dirty="0" smtClean="0"/>
              <a:t>«Узнай фигуру»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      На </a:t>
            </a:r>
            <a:r>
              <a:rPr lang="ru-RU" sz="5600" dirty="0" smtClean="0"/>
              <a:t>столе раскладывают геометрические фигуры, одинаковые с теми, которые лежат в мешочке. Педагог показывает любую фигуру и просит ребенка достать из мешочка такую же.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457200"/>
            <a:ext cx="7162800" cy="5668963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«</a:t>
            </a:r>
            <a:r>
              <a:rPr lang="ru-RU" sz="5600" b="1" dirty="0" smtClean="0"/>
              <a:t>Догадайся, что за предмет»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         На </a:t>
            </a:r>
            <a:r>
              <a:rPr lang="ru-RU" sz="5600" dirty="0" smtClean="0"/>
              <a:t>столе разложены различные объемные игрушки или небольшие предметы (погремушка, мячик, кубик, расческа, зубная щетка и др.), которые накрыты сверху тонкой, но плотной и непрозрачной салфеткой. Ребенку предлагают через салфетку на ощупь определить предметы и назвать их. </a:t>
            </a:r>
          </a:p>
          <a:p>
            <a:r>
              <a:rPr lang="ru-RU" sz="5600" b="1" dirty="0" smtClean="0"/>
              <a:t>«Найди пару»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          Материал</a:t>
            </a:r>
            <a:r>
              <a:rPr lang="ru-RU" sz="5600" dirty="0" smtClean="0"/>
              <a:t>: пластинки, оклеенные бархатом, наждачной бумагой, фольгой, вельветом, фланелью. </a:t>
            </a:r>
          </a:p>
          <a:p>
            <a:pPr>
              <a:buNone/>
            </a:pPr>
            <a:r>
              <a:rPr lang="ru-RU" sz="5600" dirty="0" smtClean="0"/>
              <a:t>           Ребенку </a:t>
            </a:r>
            <a:r>
              <a:rPr lang="ru-RU" sz="5600" dirty="0" smtClean="0"/>
              <a:t>предлагают с завязанными глазами на ощупь найти пары одинаковых пластинок. </a:t>
            </a:r>
          </a:p>
          <a:p>
            <a:r>
              <a:rPr lang="ru-RU" sz="5600" b="1" dirty="0" smtClean="0"/>
              <a:t>«</a:t>
            </a:r>
            <a:r>
              <a:rPr lang="ru-RU" sz="5600" b="1" dirty="0" smtClean="0"/>
              <a:t>Что в мешочке»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         Ребенку </a:t>
            </a:r>
            <a:r>
              <a:rPr lang="ru-RU" sz="5600" dirty="0" smtClean="0"/>
              <a:t>предлагают небольшие мешочки, наполненные горохом, фасолью, бобами или крупами: манкой, рисом, гречкой и др. Перебирая мешочки, он определяет наполнитель и раскладывает в ряд эти мешочки по мере увеличения размера наполнителя (например, манка, рис, гречка, горох, фасоль, бобы). </a:t>
            </a:r>
          </a:p>
          <a:p>
            <a:r>
              <a:rPr lang="ru-RU" sz="5600" b="1" dirty="0" smtClean="0"/>
              <a:t>«</a:t>
            </a:r>
            <a:r>
              <a:rPr lang="ru-RU" sz="5600" b="1" dirty="0" smtClean="0"/>
              <a:t>Что это?»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         Ребенок </a:t>
            </a:r>
            <a:r>
              <a:rPr lang="ru-RU" sz="5600" dirty="0" smtClean="0"/>
              <a:t>закрывает глаза. Ему предлагают пятью пальцами дотронуться до предмета, но не двигать ими. По фактуре нужно определить материал (можно использовать вату, мех, ткань, бумагу, кожу, дерево, пластмассу, металл). </a:t>
            </a:r>
          </a:p>
          <a:p>
            <a:r>
              <a:rPr lang="ru-RU" sz="5600" b="1" dirty="0" smtClean="0"/>
              <a:t>«Собери матрешку»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         Двое </a:t>
            </a:r>
            <a:r>
              <a:rPr lang="ru-RU" sz="5600" dirty="0" smtClean="0"/>
              <a:t>играющих подходят к столу. Закрывают глаза. Перед ними две разобранные матрешки. По команде оба начинают собирать каждый свою матрешку — кто быстрее. </a:t>
            </a:r>
          </a:p>
          <a:p>
            <a:r>
              <a:rPr lang="ru-RU" sz="5600" b="1" dirty="0" smtClean="0"/>
              <a:t>«</a:t>
            </a:r>
            <a:r>
              <a:rPr lang="ru-RU" sz="5600" b="1" dirty="0" smtClean="0"/>
              <a:t>Узнай предмет по контуру»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    </a:t>
            </a:r>
            <a:r>
              <a:rPr lang="ru-RU" sz="5600" dirty="0" smtClean="0"/>
              <a:t>     </a:t>
            </a:r>
            <a:r>
              <a:rPr lang="ru-RU" sz="5600" dirty="0" smtClean="0"/>
              <a:t>Ребенку завязывают глаза и дают в руки вырезанную из картона фигуру (это может быть зайчик, елочка, пирамидка, домик, рыбка, птичка). Спрашивают, что это за предмет. Убирают фигуру, развязывают глаза и просят по памяти нарисовать ее, сравнить рисунок с контуром, обвести фигуру.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Дидактические игры и упражнения для закрепления понятия формы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838200"/>
            <a:ext cx="7162800" cy="5287963"/>
          </a:xfrm>
        </p:spPr>
        <p:txBody>
          <a:bodyPr>
            <a:normAutofit fontScale="47500" lnSpcReduction="20000"/>
          </a:bodyPr>
          <a:lstStyle/>
          <a:p>
            <a:endParaRPr lang="ru-RU" sz="2900" dirty="0" smtClean="0"/>
          </a:p>
          <a:p>
            <a:r>
              <a:rPr lang="ru-RU" sz="2900" dirty="0" smtClean="0"/>
              <a:t> </a:t>
            </a:r>
            <a:r>
              <a:rPr lang="ru-RU" sz="2900" b="1" dirty="0" smtClean="0"/>
              <a:t>«Найти предмет указанной формы» </a:t>
            </a:r>
          </a:p>
          <a:p>
            <a:pPr>
              <a:buNone/>
            </a:pPr>
            <a:r>
              <a:rPr lang="ru-RU" sz="2900" dirty="0" smtClean="0"/>
              <a:t>         Ребенку </a:t>
            </a:r>
            <a:r>
              <a:rPr lang="ru-RU" sz="2900" dirty="0" smtClean="0"/>
              <a:t>предлагают назвать модели геометрических фигур, а затем найти картинки с изображением предметов, по форме похожие на круг (квадрат, овал, треугольник, прямоугольник, ромб). </a:t>
            </a:r>
          </a:p>
          <a:p>
            <a:r>
              <a:rPr lang="ru-RU" sz="2900" b="1" dirty="0" smtClean="0"/>
              <a:t>«Из каких фигур состоит машина?» </a:t>
            </a:r>
          </a:p>
          <a:p>
            <a:pPr>
              <a:buNone/>
            </a:pPr>
            <a:r>
              <a:rPr lang="ru-RU" sz="2900" dirty="0" smtClean="0"/>
              <a:t>         Дети </a:t>
            </a:r>
            <a:r>
              <a:rPr lang="ru-RU" sz="2900" dirty="0" smtClean="0"/>
              <a:t>должны определить по рисунку, какие геометрические фигуры включены в конструкцию машины, сколько в ней квадратов, кругов и т. д. </a:t>
            </a:r>
          </a:p>
          <a:p>
            <a:r>
              <a:rPr lang="ru-RU" sz="2900" b="1" dirty="0" smtClean="0"/>
              <a:t>«Коврик» </a:t>
            </a:r>
          </a:p>
          <a:p>
            <a:pPr>
              <a:buNone/>
            </a:pPr>
            <a:r>
              <a:rPr lang="ru-RU" sz="2900" dirty="0" smtClean="0"/>
              <a:t>        Ребенку </a:t>
            </a:r>
            <a:r>
              <a:rPr lang="ru-RU" sz="2900" dirty="0" smtClean="0"/>
              <a:t>предлагают рассмотреть коврик из геометрических фигур и набор составных частей этого коврика. Среди элементов этого набора следует найти ту часть, которой нет в коврике. </a:t>
            </a:r>
          </a:p>
          <a:p>
            <a:r>
              <a:rPr lang="ru-RU" sz="2900" b="1" dirty="0" smtClean="0"/>
              <a:t>«Найди предмет такой же формы» </a:t>
            </a:r>
          </a:p>
          <a:p>
            <a:pPr>
              <a:buNone/>
            </a:pPr>
            <a:r>
              <a:rPr lang="ru-RU" sz="2900" dirty="0" smtClean="0"/>
              <a:t>         Дети </a:t>
            </a:r>
            <a:r>
              <a:rPr lang="ru-RU" sz="2900" dirty="0" smtClean="0"/>
              <a:t>выделяют форму в конкретных предметах окружающей обстановки, пользуясь геометрическими образцами. На одном столе геометрические фигуры, на другом — предметы. Например, круг и предметы круглой формы (мяч, тарелка, пуговица и т. д.), овал и предметы овальной формы (яйцо, огурец, желудь и т. д.). </a:t>
            </a:r>
          </a:p>
          <a:p>
            <a:r>
              <a:rPr lang="ru-RU" sz="2900" b="1" dirty="0" smtClean="0"/>
              <a:t>«Какая фигура лишняя?» </a:t>
            </a:r>
          </a:p>
          <a:p>
            <a:pPr>
              <a:buNone/>
            </a:pPr>
            <a:r>
              <a:rPr lang="ru-RU" sz="2900" dirty="0" smtClean="0"/>
              <a:t>         Ребенку </a:t>
            </a:r>
            <a:r>
              <a:rPr lang="ru-RU" sz="2900" dirty="0" smtClean="0"/>
              <a:t>предлагают различные наборы из четырех геометрических фигур. Например: три четырехугольника и один треугольник, три овала и один круг и др. Требуется определить лишнюю фигуру, объяснить принцип исключения и принцип группировки. </a:t>
            </a:r>
          </a:p>
          <a:p>
            <a:pPr>
              <a:buNone/>
            </a:pPr>
            <a:r>
              <a:rPr lang="ru-RU" sz="2900" dirty="0" smtClean="0"/>
              <a:t>         Варианты</a:t>
            </a:r>
            <a:r>
              <a:rPr lang="ru-RU" sz="2900" dirty="0" smtClean="0"/>
              <a:t>: </a:t>
            </a:r>
          </a:p>
          <a:p>
            <a:r>
              <a:rPr lang="ru-RU" sz="2900" dirty="0" smtClean="0"/>
              <a:t>группировать </a:t>
            </a:r>
            <a:r>
              <a:rPr lang="ru-RU" sz="2900" dirty="0" smtClean="0"/>
              <a:t>по форме реальные предметы по 2—3 образцам, объяснять принцип группировки. 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533400"/>
            <a:ext cx="71628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400" dirty="0" smtClean="0"/>
              <a:t>    </a:t>
            </a:r>
            <a:r>
              <a:rPr lang="ru-RU" sz="1400" b="1" dirty="0" smtClean="0"/>
              <a:t>«Определи правильно» </a:t>
            </a:r>
          </a:p>
          <a:p>
            <a:pPr>
              <a:buNone/>
            </a:pPr>
            <a:r>
              <a:rPr lang="ru-RU" sz="1400" dirty="0" smtClean="0"/>
              <a:t>        Ребенку </a:t>
            </a:r>
            <a:r>
              <a:rPr lang="ru-RU" sz="1400" dirty="0" smtClean="0"/>
              <a:t>предлагают по рисункам определить, из каких геометрических фигур состоит замок. </a:t>
            </a:r>
          </a:p>
          <a:p>
            <a:r>
              <a:rPr lang="ru-RU" sz="1400" b="1" dirty="0" smtClean="0"/>
              <a:t>«Зрительный диктант» </a:t>
            </a:r>
          </a:p>
          <a:p>
            <a:pPr>
              <a:buNone/>
            </a:pPr>
            <a:r>
              <a:rPr lang="ru-RU" sz="1400" dirty="0" smtClean="0"/>
              <a:t>        Дети </a:t>
            </a:r>
            <a:r>
              <a:rPr lang="ru-RU" sz="1400" dirty="0" smtClean="0"/>
              <a:t>запоминают орнамент из 3—4 геометрических фигур, складывают его по памяти. </a:t>
            </a:r>
          </a:p>
          <a:p>
            <a:pPr>
              <a:buNone/>
            </a:pPr>
            <a:r>
              <a:rPr lang="ru-RU" sz="1400" dirty="0" smtClean="0"/>
              <a:t> Варианты</a:t>
            </a:r>
            <a:r>
              <a:rPr lang="ru-RU" sz="1400" dirty="0" smtClean="0"/>
              <a:t>: </a:t>
            </a:r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dirty="0" smtClean="0"/>
              <a:t>дети запоминают и воспроизводят комбинации фигур (в том числе и из объемных геометрических фигур). </a:t>
            </a:r>
          </a:p>
          <a:p>
            <a:endParaRPr lang="ru-RU" sz="1400" dirty="0" smtClean="0"/>
          </a:p>
          <a:p>
            <a:r>
              <a:rPr lang="ru-RU" sz="1400" b="1" dirty="0" smtClean="0"/>
              <a:t>«Определи форму предмета» </a:t>
            </a:r>
          </a:p>
          <a:p>
            <a:pPr>
              <a:buNone/>
            </a:pPr>
            <a:r>
              <a:rPr lang="ru-RU" sz="1400" dirty="0" smtClean="0"/>
              <a:t>       Перед </a:t>
            </a:r>
            <a:r>
              <a:rPr lang="ru-RU" sz="1400" dirty="0" smtClean="0"/>
              <a:t>ребенком разложены карточки с изображением предметов: телевизор, дом, стол, люстра, торшер, кровать и др. Педагог предлагает в соответствующую прорезь перфокарты с вырезанными геометрическими фигурами подобрать мебель, изображение которой похоже на данную геометрическую фигуру. </a:t>
            </a:r>
            <a:endParaRPr lang="ru-RU" sz="1400" dirty="0" smtClean="0"/>
          </a:p>
          <a:p>
            <a:r>
              <a:rPr lang="ru-RU" sz="1400" b="1" dirty="0" smtClean="0"/>
              <a:t>«Составь целое из частей» </a:t>
            </a:r>
          </a:p>
          <a:p>
            <a:pPr>
              <a:buNone/>
            </a:pPr>
            <a:r>
              <a:rPr lang="ru-RU" sz="1400" dirty="0" smtClean="0"/>
              <a:t>         Составить конструкцию из 2—3 геометрических фигур по образцу. </a:t>
            </a:r>
          </a:p>
          <a:p>
            <a:pPr>
              <a:buNone/>
            </a:pPr>
            <a:r>
              <a:rPr lang="ru-RU" sz="1400" dirty="0" smtClean="0"/>
              <a:t>         Варианты: </a:t>
            </a:r>
          </a:p>
          <a:p>
            <a:pPr>
              <a:buNone/>
            </a:pPr>
            <a:r>
              <a:rPr lang="ru-RU" sz="1400" dirty="0" smtClean="0"/>
              <a:t>         составить конструкцию по памяти, по описанию; </a:t>
            </a:r>
          </a:p>
          <a:p>
            <a:pPr>
              <a:buNone/>
            </a:pPr>
            <a:r>
              <a:rPr lang="ru-RU" sz="1400" dirty="0" smtClean="0"/>
              <a:t>         составить геометрическую фигуру, выбрав необходимые ее части из множества предложенных деталей (8—9). 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89640" cy="50554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Дидактические игры и упражнения на закрепления понятия величины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762000"/>
            <a:ext cx="7296472" cy="563880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«Сравни предметы по высоте» </a:t>
            </a:r>
          </a:p>
          <a:p>
            <a:pPr>
              <a:buNone/>
            </a:pPr>
            <a:r>
              <a:rPr lang="ru-RU" sz="1400" dirty="0" smtClean="0"/>
              <a:t>        Назвать </a:t>
            </a:r>
            <a:r>
              <a:rPr lang="ru-RU" sz="1400" dirty="0" smtClean="0"/>
              <a:t>предметы, определить их количество, выделить высокий, низкий; сравнить - что выше, что ниже. </a:t>
            </a:r>
          </a:p>
          <a:p>
            <a:r>
              <a:rPr lang="ru-RU" sz="1400" b="1" dirty="0" smtClean="0"/>
              <a:t>«Палочки в ряд» </a:t>
            </a:r>
          </a:p>
          <a:p>
            <a:pPr>
              <a:buNone/>
            </a:pPr>
            <a:r>
              <a:rPr lang="ru-RU" sz="1400" dirty="0" smtClean="0"/>
              <a:t>        Выложить </a:t>
            </a:r>
            <a:r>
              <a:rPr lang="ru-RU" sz="1400" dirty="0" smtClean="0"/>
              <a:t>одновременно два ряда по 10 палочек разной длины: один по убывающей величине, другой по возрастающей. </a:t>
            </a:r>
          </a:p>
          <a:p>
            <a:pPr>
              <a:buNone/>
            </a:pPr>
            <a:r>
              <a:rPr lang="ru-RU" sz="1400" dirty="0" smtClean="0"/>
              <a:t> Варианты</a:t>
            </a:r>
            <a:r>
              <a:rPr lang="ru-RU" sz="1400" dirty="0" smtClean="0"/>
              <a:t>: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</a:t>
            </a:r>
            <a:r>
              <a:rPr lang="ru-RU" sz="1400" dirty="0" smtClean="0"/>
              <a:t>детям предлагают разложить в порядке возрастания или убывания величины ромбы разного цвета и формы. </a:t>
            </a:r>
          </a:p>
          <a:p>
            <a:r>
              <a:rPr lang="ru-RU" sz="1400" b="1" dirty="0" smtClean="0"/>
              <a:t>«Самая длинная, самая короткая» </a:t>
            </a:r>
          </a:p>
          <a:p>
            <a:pPr>
              <a:buNone/>
            </a:pPr>
            <a:r>
              <a:rPr lang="ru-RU" sz="1400" dirty="0" smtClean="0"/>
              <a:t>        Разложить </a:t>
            </a:r>
            <a:r>
              <a:rPr lang="ru-RU" sz="1400" dirty="0" smtClean="0"/>
              <a:t>разноцветные ленты разной длины от самой короткой до самой длинной. Назвать ленты по длине: какая самая длинная, какая самая короткая, длиннее, короче, ориентируясь на цвет. </a:t>
            </a:r>
          </a:p>
          <a:p>
            <a:pPr>
              <a:buNone/>
            </a:pPr>
            <a:r>
              <a:rPr lang="ru-RU" sz="1400" dirty="0" smtClean="0"/>
              <a:t>Варианты: </a:t>
            </a:r>
          </a:p>
          <a:p>
            <a:pPr>
              <a:buNone/>
            </a:pPr>
            <a:r>
              <a:rPr lang="ru-RU" sz="1400" dirty="0" smtClean="0"/>
              <a:t>         </a:t>
            </a:r>
            <a:r>
              <a:rPr lang="ru-RU" sz="1400" dirty="0" smtClean="0"/>
              <a:t>сравнить ленты по нескольким признакам (длина и ширина, ширина и цвет и др.). Например: «зеленая лента самая длинная и узкая, а красная лента короткая и широкая». </a:t>
            </a:r>
          </a:p>
          <a:p>
            <a:r>
              <a:rPr lang="ru-RU" sz="1400" b="1" dirty="0" smtClean="0"/>
              <a:t>«Пирамидки» Собрать три пирамидки, кольца которых одновременно рассыпаны и перепутаны на столе. </a:t>
            </a:r>
          </a:p>
          <a:p>
            <a:r>
              <a:rPr lang="ru-RU" sz="1400" b="1" dirty="0" smtClean="0"/>
              <a:t>«Матрешки» </a:t>
            </a:r>
          </a:p>
          <a:p>
            <a:pPr>
              <a:buNone/>
            </a:pPr>
            <a:r>
              <a:rPr lang="ru-RU" sz="1400" dirty="0" smtClean="0"/>
              <a:t>        Собрать </a:t>
            </a:r>
            <a:r>
              <a:rPr lang="ru-RU" sz="1400" dirty="0" smtClean="0"/>
              <a:t>две (три) матрешки, состоящие из 5—6 штук (и более), одновременно выложенные и разобранные на столе. </a:t>
            </a:r>
          </a:p>
        </p:txBody>
      </p:sp>
    </p:spTree>
    <p:extLst>
      <p:ext uri="{BB962C8B-B14F-4D97-AF65-F5344CB8AC3E}">
        <p14:creationId xmlns="" xmlns:p14="http://schemas.microsoft.com/office/powerpoint/2010/main" val="41083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533400"/>
            <a:ext cx="7162800" cy="5592763"/>
          </a:xfrm>
        </p:spPr>
        <p:txBody>
          <a:bodyPr>
            <a:normAutofit lnSpcReduction="10000"/>
          </a:bodyPr>
          <a:lstStyle/>
          <a:p>
            <a:r>
              <a:rPr lang="ru-RU" sz="1400" b="1" dirty="0" smtClean="0"/>
              <a:t>«Разложи по размеру» </a:t>
            </a:r>
          </a:p>
          <a:p>
            <a:pPr>
              <a:buNone/>
            </a:pPr>
            <a:r>
              <a:rPr lang="ru-RU" sz="1400" dirty="0" smtClean="0"/>
              <a:t>       Ребенок </a:t>
            </a:r>
            <a:r>
              <a:rPr lang="ru-RU" sz="1400" dirty="0" smtClean="0"/>
              <a:t>по просьбе педагога раскладывает по размеру натуральные предметы: чашки, ведерки и др.; предметы, вырезанные из картона: грибочки, морковки и др. </a:t>
            </a:r>
          </a:p>
          <a:p>
            <a:pPr>
              <a:buNone/>
            </a:pPr>
            <a:r>
              <a:rPr lang="ru-RU" sz="1400" dirty="0" smtClean="0"/>
              <a:t>Варианты: </a:t>
            </a:r>
            <a:r>
              <a:rPr lang="ru-RU" sz="1400" dirty="0" smtClean="0"/>
              <a:t> </a:t>
            </a:r>
            <a:r>
              <a:rPr lang="ru-RU" sz="1400" dirty="0" smtClean="0"/>
              <a:t>дается контурное изображение предметов и предлагается определить, что в чем может уместиться: ведро, чашка, машина; чайник, клещи, чемодан и др. </a:t>
            </a:r>
          </a:p>
          <a:p>
            <a:r>
              <a:rPr lang="ru-RU" sz="1400" b="1" dirty="0" smtClean="0"/>
              <a:t>«Расставь </a:t>
            </a:r>
            <a:r>
              <a:rPr lang="ru-RU" sz="1400" b="1" dirty="0" smtClean="0"/>
              <a:t>по </a:t>
            </a:r>
            <a:r>
              <a:rPr lang="ru-RU" sz="1400" b="1" dirty="0" smtClean="0"/>
              <a:t>порядку» </a:t>
            </a:r>
          </a:p>
          <a:p>
            <a:pPr>
              <a:buNone/>
            </a:pPr>
            <a:r>
              <a:rPr lang="ru-RU" sz="1400" dirty="0" smtClean="0"/>
              <a:t>       Ребенку </a:t>
            </a:r>
            <a:r>
              <a:rPr lang="ru-RU" sz="1400" dirty="0" smtClean="0"/>
              <a:t>предлагают сопоставить и упорядочить предметы по одному измерению, отвлекаясь от других измерений: </a:t>
            </a:r>
          </a:p>
          <a:p>
            <a:r>
              <a:rPr lang="ru-RU" sz="1400" dirty="0" smtClean="0"/>
              <a:t>расставить </a:t>
            </a:r>
            <a:r>
              <a:rPr lang="ru-RU" sz="1400" dirty="0" smtClean="0"/>
              <a:t>цилиндры по возрастающей (убывающей) высоте; </a:t>
            </a:r>
          </a:p>
          <a:p>
            <a:r>
              <a:rPr lang="ru-RU" sz="1400" dirty="0" smtClean="0"/>
              <a:t>расставить </a:t>
            </a:r>
            <a:r>
              <a:rPr lang="ru-RU" sz="1400" dirty="0" smtClean="0"/>
              <a:t>бруски по возрастающей (убывающей) длине или ширине. </a:t>
            </a:r>
          </a:p>
          <a:p>
            <a:endParaRPr lang="ru-RU" sz="1400" dirty="0" smtClean="0"/>
          </a:p>
          <a:p>
            <a:r>
              <a:rPr lang="ru-RU" sz="1400" b="1" dirty="0" smtClean="0"/>
              <a:t>«В какую коробку?» </a:t>
            </a:r>
          </a:p>
          <a:p>
            <a:pPr>
              <a:buNone/>
            </a:pPr>
            <a:r>
              <a:rPr lang="ru-RU" sz="1400" dirty="0" smtClean="0"/>
              <a:t>       Распределить </a:t>
            </a:r>
            <a:r>
              <a:rPr lang="ru-RU" sz="1400" dirty="0" smtClean="0"/>
              <a:t>пять видов игрушек разных размеров по пяти коробкам в зависимости от размера. </a:t>
            </a:r>
          </a:p>
          <a:p>
            <a:r>
              <a:rPr lang="ru-RU" sz="1400" b="1" dirty="0" smtClean="0"/>
              <a:t>«Дальше — ближе» </a:t>
            </a:r>
          </a:p>
          <a:p>
            <a:pPr>
              <a:buNone/>
            </a:pPr>
            <a:r>
              <a:rPr lang="ru-RU" sz="1400" dirty="0" smtClean="0"/>
              <a:t>        По </a:t>
            </a:r>
            <a:r>
              <a:rPr lang="ru-RU" sz="1400" dirty="0" smtClean="0"/>
              <a:t>рисунку с изображением леса дети определяют, какие деревья ближе, какие - дальше. </a:t>
            </a:r>
          </a:p>
          <a:p>
            <a:r>
              <a:rPr lang="ru-RU" sz="1400" b="1" dirty="0" smtClean="0"/>
              <a:t>«Разноцветные кружки» </a:t>
            </a:r>
          </a:p>
          <a:p>
            <a:pPr>
              <a:buNone/>
            </a:pPr>
            <a:r>
              <a:rPr lang="ru-RU" sz="1400" dirty="0" smtClean="0"/>
              <a:t>        Положить кружки друг на друга по порядку, начиная от самого большого, так, чтобы был виден цвет каждого последующего кружка. Назвать цвета. </a:t>
            </a:r>
          </a:p>
          <a:p>
            <a:pPr>
              <a:buNone/>
            </a:pPr>
            <a:r>
              <a:rPr lang="ru-RU" sz="1400" dirty="0" smtClean="0"/>
              <a:t>Варианты: </a:t>
            </a:r>
          </a:p>
          <a:p>
            <a:pPr>
              <a:buNone/>
            </a:pPr>
            <a:r>
              <a:rPr lang="ru-RU" sz="1400" dirty="0" smtClean="0"/>
              <a:t>        собрать одновременно две стопки кружков по разным параметрам: одну по убывающей величине, другую — по возрастающей величине. 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Дидактические </a:t>
            </a:r>
            <a:r>
              <a:rPr lang="ru-RU" sz="1800" b="1" dirty="0" smtClean="0"/>
              <a:t>игры и упражнения на закрепление цвета.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762000"/>
            <a:ext cx="7162800" cy="5364163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«Какого цвета не стало?» </a:t>
            </a:r>
          </a:p>
          <a:p>
            <a:pPr>
              <a:buNone/>
            </a:pPr>
            <a:r>
              <a:rPr lang="ru-RU" sz="1400" dirty="0" smtClean="0"/>
              <a:t>        Детям </a:t>
            </a:r>
            <a:r>
              <a:rPr lang="ru-RU" sz="1400" dirty="0" smtClean="0"/>
              <a:t>показывают несколько флажков разного цвета. Дети называют цвета, а потом закрывают глаза. Педагог убирает один из флажков. Определить, какого цвета не стало. </a:t>
            </a:r>
          </a:p>
          <a:p>
            <a:r>
              <a:rPr lang="ru-RU" sz="1400" b="1" dirty="0" smtClean="0"/>
              <a:t>«Какого цвета предмет?» </a:t>
            </a:r>
          </a:p>
          <a:p>
            <a:pPr>
              <a:buNone/>
            </a:pPr>
            <a:r>
              <a:rPr lang="ru-RU" sz="1400" dirty="0" smtClean="0"/>
              <a:t>        Для </a:t>
            </a:r>
            <a:r>
              <a:rPr lang="ru-RU" sz="1400" dirty="0" smtClean="0"/>
              <a:t>игры необходимо иметь карточки с изображениями контуров предметов и цветные карточки. Ребенку предлагают под карточку с изображением контура предмета подложить карточку необходимого цвета. Например, под карточку с изображением помидора - красную карточку, огурца - зеленую, сливы - </a:t>
            </a:r>
            <a:r>
              <a:rPr lang="ru-RU" sz="1400" dirty="0" smtClean="0"/>
              <a:t>синюю </a:t>
            </a:r>
            <a:r>
              <a:rPr lang="ru-RU" sz="1400" dirty="0" smtClean="0"/>
              <a:t>и т. д. </a:t>
            </a:r>
          </a:p>
          <a:p>
            <a:pPr>
              <a:buNone/>
            </a:pPr>
            <a:r>
              <a:rPr lang="ru-RU" sz="1400" dirty="0" smtClean="0"/>
              <a:t>        Варианты</a:t>
            </a:r>
            <a:r>
              <a:rPr lang="ru-RU" sz="1400" dirty="0" smtClean="0"/>
              <a:t>: </a:t>
            </a:r>
          </a:p>
          <a:p>
            <a:pPr>
              <a:buNone/>
            </a:pPr>
            <a:r>
              <a:rPr lang="ru-RU" sz="1400" dirty="0" smtClean="0"/>
              <a:t>        выбрать </a:t>
            </a:r>
            <a:r>
              <a:rPr lang="ru-RU" sz="1400" dirty="0" smtClean="0"/>
              <a:t>предмет по цветовому образцу: педагог показывает карточку с изображением предмета какого-либо цвета (красные варежки, синие носочки и др.), дети должны показать карточки с изображением оттенков данного цвета. </a:t>
            </a:r>
          </a:p>
          <a:p>
            <a:pPr>
              <a:buNone/>
            </a:pPr>
            <a:r>
              <a:rPr lang="ru-RU" sz="1400" dirty="0" smtClean="0"/>
              <a:t>       </a:t>
            </a:r>
            <a:r>
              <a:rPr lang="ru-RU" sz="1400" b="1" dirty="0" smtClean="0"/>
              <a:t>«</a:t>
            </a:r>
            <a:r>
              <a:rPr lang="ru-RU" sz="1400" b="1" dirty="0" smtClean="0"/>
              <a:t>Собери гирлянду» </a:t>
            </a:r>
          </a:p>
          <a:p>
            <a:pPr>
              <a:buNone/>
            </a:pPr>
            <a:r>
              <a:rPr lang="ru-RU" sz="1400" dirty="0" smtClean="0"/>
              <a:t>        Педагог </a:t>
            </a:r>
            <a:r>
              <a:rPr lang="ru-RU" sz="1400" dirty="0" smtClean="0"/>
              <a:t>показывает элемент - образец части гирлянды, на которой дано определенное чередование цветов. Дети по памяти собирают гирлянды из разноцветных кружков в соответствии с образцом. </a:t>
            </a:r>
          </a:p>
          <a:p>
            <a:r>
              <a:rPr lang="ru-RU" sz="1400" b="1" dirty="0" smtClean="0"/>
              <a:t>«</a:t>
            </a:r>
            <a:r>
              <a:rPr lang="ru-RU" sz="1400" b="1" dirty="0" smtClean="0"/>
              <a:t>Сложи радугу» </a:t>
            </a:r>
          </a:p>
          <a:p>
            <a:pPr>
              <a:buNone/>
            </a:pPr>
            <a:r>
              <a:rPr lang="ru-RU" sz="1400" dirty="0" smtClean="0"/>
              <a:t>        Приготовьте </a:t>
            </a:r>
            <a:r>
              <a:rPr lang="ru-RU" sz="1400" dirty="0" smtClean="0"/>
              <a:t>цветные дуги, разрежьте их пополам. Одну половинку радуги соберите сами, а другую дайте собрать ребенку. Предложите назвать цвета (красный, оранжевый, желтый, зеленый, голубой, синий, фиолетовый). 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533400"/>
            <a:ext cx="71628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      (</a:t>
            </a:r>
            <a:r>
              <a:rPr lang="ru-RU" sz="1400" dirty="0" smtClean="0"/>
              <a:t>красный, оранжевый, желтый, зеленый, голубой, синий, фиолетовый). </a:t>
            </a:r>
          </a:p>
          <a:p>
            <a:r>
              <a:rPr lang="ru-RU" sz="1400" b="1" dirty="0" smtClean="0"/>
              <a:t>«Неразлучные цвета» </a:t>
            </a:r>
          </a:p>
          <a:p>
            <a:pPr>
              <a:buNone/>
            </a:pPr>
            <a:r>
              <a:rPr lang="ru-RU" sz="1400" dirty="0" smtClean="0"/>
              <a:t>        Педагог </a:t>
            </a:r>
            <a:r>
              <a:rPr lang="ru-RU" sz="1400" dirty="0" smtClean="0"/>
              <a:t>называет предмет, в котором представлены разные цвета в постоянном сочетании, дети их называют. Например, педагог говорит: «Рябина», дети отвечают: «Листья зеленые, ягоды красные». (Ромашка - лепестки белые, середина желтая, береза - ствол белый, листья зеленые и т. д.). </a:t>
            </a:r>
          </a:p>
          <a:p>
            <a:r>
              <a:rPr lang="ru-RU" sz="1400" b="1" dirty="0" smtClean="0"/>
              <a:t>«Уточним цвет предмета» </a:t>
            </a:r>
          </a:p>
          <a:p>
            <a:pPr>
              <a:buNone/>
            </a:pPr>
            <a:r>
              <a:rPr lang="ru-RU" sz="1400" dirty="0" smtClean="0"/>
              <a:t>        Педагог </a:t>
            </a:r>
            <a:r>
              <a:rPr lang="ru-RU" sz="1400" dirty="0" smtClean="0"/>
              <a:t>выставляет таблицы с изображениями двух растений, близких по цвету: помидор и морковь, мак и шиповник, незабудка и слива, роза и сирень, василек и баклажан и др. Предлагает назвать сходные цвета обоих растений: незабудки голубые, а сливы синие; мак красный, а шиповник розовый и т. д. </a:t>
            </a:r>
          </a:p>
          <a:p>
            <a:pPr>
              <a:buNone/>
            </a:pPr>
            <a:r>
              <a:rPr lang="ru-RU" sz="1400" dirty="0" smtClean="0"/>
              <a:t>       Дети </a:t>
            </a:r>
            <a:r>
              <a:rPr lang="ru-RU" sz="1400" dirty="0" smtClean="0"/>
              <a:t>учатся различать близкие цвета: красный - оранжевый, красный - розовый, синий - голубой и др. 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1748</Words>
  <Application>Microsoft Office PowerPoint</Application>
  <PresentationFormat>Экран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SkazkaForSerge</vt:lpstr>
      <vt:lpstr>Times New Roman</vt:lpstr>
      <vt:lpstr>Тема Office</vt:lpstr>
      <vt:lpstr>Дидактические игры и упражнения для сенсорного развития детей</vt:lpstr>
      <vt:lpstr>Дидактические игры на развитие тактильной чувствительности </vt:lpstr>
      <vt:lpstr>Слайд 3</vt:lpstr>
      <vt:lpstr>Дидактические игры и упражнения для закрепления понятия формы</vt:lpstr>
      <vt:lpstr>Слайд 5</vt:lpstr>
      <vt:lpstr>Дидактические игры и упражнения на закрепления понятия величины</vt:lpstr>
      <vt:lpstr>Слайд 7</vt:lpstr>
      <vt:lpstr> Дидактические игры и упражнения на закрепление цвета. </vt:lpstr>
      <vt:lpstr>Слайд 9</vt:lpstr>
    </vt:vector>
  </TitlesOfParts>
  <Company>МАОУ лицей №21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Роман</cp:lastModifiedBy>
  <cp:revision>42</cp:revision>
  <dcterms:created xsi:type="dcterms:W3CDTF">2015-04-19T15:51:03Z</dcterms:created>
  <dcterms:modified xsi:type="dcterms:W3CDTF">2020-02-13T12:12:28Z</dcterms:modified>
</cp:coreProperties>
</file>