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58" r:id="rId4"/>
    <p:sldId id="273" r:id="rId5"/>
    <p:sldId id="259" r:id="rId6"/>
    <p:sldId id="260" r:id="rId7"/>
    <p:sldId id="274" r:id="rId8"/>
    <p:sldId id="275" r:id="rId9"/>
    <p:sldId id="263" r:id="rId10"/>
    <p:sldId id="261" r:id="rId11"/>
    <p:sldId id="276" r:id="rId12"/>
    <p:sldId id="262" r:id="rId13"/>
    <p:sldId id="264" r:id="rId14"/>
    <p:sldId id="280" r:id="rId15"/>
    <p:sldId id="277" r:id="rId16"/>
    <p:sldId id="281" r:id="rId17"/>
    <p:sldId id="265" r:id="rId18"/>
    <p:sldId id="267" r:id="rId19"/>
    <p:sldId id="282" r:id="rId20"/>
    <p:sldId id="284" r:id="rId21"/>
    <p:sldId id="285" r:id="rId22"/>
    <p:sldId id="286" r:id="rId23"/>
    <p:sldId id="287" r:id="rId24"/>
    <p:sldId id="288" r:id="rId25"/>
    <p:sldId id="290" r:id="rId26"/>
    <p:sldId id="268" r:id="rId27"/>
    <p:sldId id="289" r:id="rId28"/>
    <p:sldId id="291" r:id="rId29"/>
    <p:sldId id="292" r:id="rId30"/>
    <p:sldId id="279" r:id="rId31"/>
    <p:sldId id="293" r:id="rId32"/>
    <p:sldId id="294" r:id="rId33"/>
    <p:sldId id="297" r:id="rId34"/>
    <p:sldId id="295" r:id="rId35"/>
    <p:sldId id="296" r:id="rId36"/>
    <p:sldId id="298" r:id="rId37"/>
    <p:sldId id="299" r:id="rId38"/>
    <p:sldId id="300" r:id="rId39"/>
    <p:sldId id="301" r:id="rId40"/>
    <p:sldId id="302" r:id="rId41"/>
    <p:sldId id="303" r:id="rId42"/>
    <p:sldId id="305" r:id="rId43"/>
    <p:sldId id="304" r:id="rId44"/>
    <p:sldId id="306" r:id="rId45"/>
    <p:sldId id="307" r:id="rId46"/>
    <p:sldId id="311" r:id="rId47"/>
    <p:sldId id="312" r:id="rId48"/>
    <p:sldId id="272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FC7289-A3C6-4C11-BDDB-4E41674DAE2B}" type="datetimeFigureOut">
              <a:rPr lang="ru-RU" smtClean="0"/>
              <a:t>13.01.2020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AB2567-3A5A-4485-A294-B61F7E99B7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078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AB2567-3A5A-4485-A294-B61F7E99B7E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431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E1853-F87C-443E-A4DF-853697BA3261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B6F6-028B-450A-9AF4-4D37F30282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E1853-F87C-443E-A4DF-853697BA3261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B6F6-028B-450A-9AF4-4D37F30282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E1853-F87C-443E-A4DF-853697BA3261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B6F6-028B-450A-9AF4-4D37F30282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E1853-F87C-443E-A4DF-853697BA3261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B6F6-028B-450A-9AF4-4D37F30282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E1853-F87C-443E-A4DF-853697BA3261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B6F6-028B-450A-9AF4-4D37F30282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E1853-F87C-443E-A4DF-853697BA3261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B6F6-028B-450A-9AF4-4D37F30282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E1853-F87C-443E-A4DF-853697BA3261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B6F6-028B-450A-9AF4-4D37F30282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E1853-F87C-443E-A4DF-853697BA3261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B6F6-028B-450A-9AF4-4D37F30282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E1853-F87C-443E-A4DF-853697BA3261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B6F6-028B-450A-9AF4-4D37F30282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E1853-F87C-443E-A4DF-853697BA3261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B6F6-028B-450A-9AF4-4D37F30282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E1853-F87C-443E-A4DF-853697BA3261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B6F6-028B-450A-9AF4-4D37F30282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E1853-F87C-443E-A4DF-853697BA3261}" type="datetimeFigureOut">
              <a:rPr lang="ru-RU" smtClean="0"/>
              <a:pPr/>
              <a:t>13.01.2020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3B6F6-028B-450A-9AF4-4D37F302827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slide" Target="slide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slide" Target="slide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slide" Target="slide3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5.wdp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gif"/><Relationship Id="rId3" Type="http://schemas.openxmlformats.org/officeDocument/2006/relationships/image" Target="../media/image7.jpg"/><Relationship Id="rId7" Type="http://schemas.openxmlformats.org/officeDocument/2006/relationships/image" Target="../media/image6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11.gif"/><Relationship Id="rId4" Type="http://schemas.openxmlformats.org/officeDocument/2006/relationships/image" Target="../media/image8.jpeg"/><Relationship Id="rId9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slide" Target="slide4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slide" Target="slide47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gif"/><Relationship Id="rId4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709" y="3573016"/>
            <a:ext cx="8892480" cy="2448272"/>
          </a:xfrm>
        </p:spPr>
        <p:txBody>
          <a:bodyPr>
            <a:normAutofit fontScale="77500" lnSpcReduction="20000"/>
          </a:bodyPr>
          <a:lstStyle/>
          <a:p>
            <a:r>
              <a:rPr lang="ru-RU" sz="4600" b="1" dirty="0" smtClean="0">
                <a:solidFill>
                  <a:schemeClr val="tx1"/>
                </a:solidFill>
              </a:rPr>
              <a:t>Урок-путешествие по математике в 5-6 классах</a:t>
            </a:r>
          </a:p>
          <a:p>
            <a:endParaRPr lang="ru-RU" sz="4000" dirty="0">
              <a:solidFill>
                <a:schemeClr val="tx1"/>
              </a:solidFill>
            </a:endParaRPr>
          </a:p>
          <a:p>
            <a:r>
              <a:rPr lang="ru-RU" sz="4000" dirty="0" smtClean="0">
                <a:solidFill>
                  <a:schemeClr val="tx1"/>
                </a:solidFill>
              </a:rPr>
              <a:t>Подготовила учитель </a:t>
            </a:r>
            <a:r>
              <a:rPr lang="ru-RU" sz="4000" dirty="0" smtClean="0">
                <a:solidFill>
                  <a:schemeClr val="tx1"/>
                </a:solidFill>
              </a:rPr>
              <a:t>Кадыр-Алиева </a:t>
            </a:r>
            <a:r>
              <a:rPr lang="ru-RU" sz="4000" dirty="0" smtClean="0">
                <a:solidFill>
                  <a:schemeClr val="tx1"/>
                </a:solidFill>
              </a:rPr>
              <a:t>Нияра </a:t>
            </a:r>
            <a:r>
              <a:rPr lang="ru-RU" sz="4000" dirty="0" err="1" smtClean="0">
                <a:solidFill>
                  <a:schemeClr val="tx1"/>
                </a:solidFill>
              </a:rPr>
              <a:t>Феритовна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13" y="477404"/>
            <a:ext cx="7773074" cy="2871465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2987824" y="5813387"/>
            <a:ext cx="2697251" cy="864096"/>
            <a:chOff x="2987824" y="5813387"/>
            <a:chExt cx="2697251" cy="864096"/>
          </a:xfrm>
        </p:grpSpPr>
        <p:sp>
          <p:nvSpPr>
            <p:cNvPr id="7" name="Управляющая кнопка: далее 6">
              <a:hlinkClick r:id="" action="ppaction://hlinkshowjump?jump=nextslide" highlightClick="1"/>
            </p:cNvPr>
            <p:cNvSpPr/>
            <p:nvPr/>
          </p:nvSpPr>
          <p:spPr>
            <a:xfrm>
              <a:off x="4604955" y="5813387"/>
              <a:ext cx="1080120" cy="864096"/>
            </a:xfrm>
            <a:prstGeom prst="actionButtonForwardNex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2987824" y="5813387"/>
              <a:ext cx="1605126" cy="864096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/>
                <a:t>НАЧАТЬ</a:t>
              </a:r>
              <a:endParaRPr lang="ru-RU" sz="3200" b="1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8868452"/>
              </p:ext>
            </p:extLst>
          </p:nvPr>
        </p:nvGraphicFramePr>
        <p:xfrm>
          <a:off x="2580350" y="116632"/>
          <a:ext cx="6480720" cy="6597360"/>
        </p:xfrm>
        <a:graphic>
          <a:graphicData uri="http://schemas.openxmlformats.org/drawingml/2006/table">
            <a:tbl>
              <a:tblPr/>
              <a:tblGrid>
                <a:gridCol w="414704"/>
                <a:gridCol w="414704"/>
                <a:gridCol w="414704"/>
                <a:gridCol w="414704"/>
                <a:gridCol w="440317"/>
                <a:gridCol w="418362"/>
                <a:gridCol w="480569"/>
                <a:gridCol w="418362"/>
                <a:gridCol w="393360"/>
                <a:gridCol w="473860"/>
                <a:gridCol w="440317"/>
                <a:gridCol w="414704"/>
                <a:gridCol w="483007"/>
                <a:gridCol w="414704"/>
                <a:gridCol w="444342"/>
              </a:tblGrid>
              <a:tr h="4712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latin typeface="Arial Black" pitchFamily="34" charset="0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600" b="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12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л</a:t>
                      </a:r>
                      <a:endParaRPr lang="ru-RU" sz="1600" b="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12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600" b="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12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г</a:t>
                      </a: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latin typeface="Arial Black" pitchFamily="34" charset="0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12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latin typeface="Arial Black" pitchFamily="34" charset="0"/>
                          <a:ea typeface="Times New Roman"/>
                          <a:cs typeface="Times New Roman"/>
                        </a:rPr>
                        <a:t>т</a:t>
                      </a: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latin typeface="Arial Black" pitchFamily="34" charset="0"/>
                          <a:ea typeface="Times New Roman"/>
                          <a:cs typeface="Times New Roman"/>
                        </a:rPr>
                        <a:t>у</a:t>
                      </a: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2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latin typeface="Arial Black" pitchFamily="34" charset="0"/>
                          <a:ea typeface="Times New Roman"/>
                          <a:cs typeface="Times New Roman"/>
                        </a:rPr>
                        <a:t>у</a:t>
                      </a: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м</a:t>
                      </a: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е</a:t>
                      </a:r>
                      <a:endParaRPr lang="ru-RU" sz="1600" b="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err="1">
                          <a:latin typeface="Arial Black" pitchFamily="34" charset="0"/>
                          <a:ea typeface="Times New Roman"/>
                          <a:cs typeface="Times New Roman"/>
                        </a:rPr>
                        <a:t>н</a:t>
                      </a:r>
                      <a:endParaRPr lang="ru-RU" sz="1600" b="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latin typeface="Arial Black" pitchFamily="34" charset="0"/>
                          <a:ea typeface="Times New Roman"/>
                          <a:cs typeface="Times New Roman"/>
                        </a:rPr>
                        <a:t>ь</a:t>
                      </a: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err="1">
                          <a:latin typeface="Arial Black" pitchFamily="34" charset="0"/>
                          <a:ea typeface="Times New Roman"/>
                          <a:cs typeface="Times New Roman"/>
                        </a:rPr>
                        <a:t>ш</a:t>
                      </a:r>
                      <a:endParaRPr lang="ru-RU" sz="1600" b="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600" b="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е</a:t>
                      </a: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м</a:t>
                      </a: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е</a:t>
                      </a:r>
                      <a:endParaRPr lang="ru-RU" sz="1600" b="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2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latin typeface="Arial Black" pitchFamily="34" charset="0"/>
                          <a:ea typeface="Times New Roman"/>
                          <a:cs typeface="Times New Roman"/>
                        </a:rPr>
                        <a:t>р</a:t>
                      </a: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м</a:t>
                      </a: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latin typeface="Arial Black" pitchFamily="34" charset="0"/>
                          <a:ea typeface="Times New Roman"/>
                          <a:cs typeface="Times New Roman"/>
                        </a:rPr>
                        <a:t>т</a:t>
                      </a:r>
                      <a:endParaRPr lang="ru-RU" sz="1600" b="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н</a:t>
                      </a: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712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е</a:t>
                      </a: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н</a:t>
                      </a: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latin typeface="Arial Black" pitchFamily="34" charset="0"/>
                          <a:ea typeface="Times New Roman"/>
                          <a:cs typeface="Times New Roman"/>
                        </a:rPr>
                        <a:t>т</a:t>
                      </a: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г</a:t>
                      </a: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н</a:t>
                      </a: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600" b="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12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е</a:t>
                      </a: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к</a:t>
                      </a: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ж</a:t>
                      </a: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12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н</a:t>
                      </a: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е</a:t>
                      </a:r>
                      <a:endParaRPr lang="ru-RU" sz="1600" b="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12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д</a:t>
                      </a: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е</a:t>
                      </a: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л</a:t>
                      </a: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и</a:t>
                      </a: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latin typeface="Arial Black" pitchFamily="34" charset="0"/>
                          <a:ea typeface="Times New Roman"/>
                          <a:cs typeface="Times New Roman"/>
                        </a:rPr>
                        <a:t>т</a:t>
                      </a: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е</a:t>
                      </a: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л</a:t>
                      </a: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latin typeface="Arial Black" pitchFamily="34" charset="0"/>
                          <a:ea typeface="Times New Roman"/>
                          <a:cs typeface="Times New Roman"/>
                        </a:rPr>
                        <a:t>ь</a:t>
                      </a: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err="1">
                          <a:latin typeface="Arial Black" pitchFamily="34" charset="0"/>
                          <a:ea typeface="Times New Roman"/>
                          <a:cs typeface="Times New Roman"/>
                        </a:rPr>
                        <a:t>н</a:t>
                      </a:r>
                      <a:endParaRPr lang="ru-RU" sz="1600" b="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12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н</a:t>
                      </a: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и</a:t>
                      </a:r>
                      <a:endParaRPr lang="ru-RU" sz="1600" b="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12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и</a:t>
                      </a: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е</a:t>
                      </a: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12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е</a:t>
                      </a: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latin typeface="Arial Black" pitchFamily="34" charset="0"/>
                          <a:ea typeface="Times New Roman"/>
                          <a:cs typeface="Times New Roman"/>
                        </a:rPr>
                        <a:t>р</a:t>
                      </a: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и</a:t>
                      </a: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м</a:t>
                      </a: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latin typeface="Arial Black" pitchFamily="34" charset="0"/>
                          <a:ea typeface="Times New Roman"/>
                          <a:cs typeface="Times New Roman"/>
                        </a:rPr>
                        <a:t>е</a:t>
                      </a: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latin typeface="Arial Black" pitchFamily="34" charset="0"/>
                          <a:ea typeface="Times New Roman"/>
                          <a:cs typeface="Times New Roman"/>
                        </a:rPr>
                        <a:t>т</a:t>
                      </a: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0">
                          <a:latin typeface="Arial Black" pitchFamily="34" charset="0"/>
                          <a:ea typeface="Times New Roman"/>
                          <a:cs typeface="Times New Roman"/>
                        </a:rPr>
                        <a:t>р</a:t>
                      </a: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95536" y="476672"/>
            <a:ext cx="4788024" cy="936104"/>
          </a:xfrm>
        </p:spPr>
        <p:txBody>
          <a:bodyPr>
            <a:normAutofit fontScale="92500" lnSpcReduction="10000"/>
          </a:bodyPr>
          <a:lstStyle/>
          <a:p>
            <a:pPr marL="628650" indent="-628650">
              <a:buFont typeface="Calibri" panose="020F0502020204030204" pitchFamily="34" charset="0"/>
              <a:buChar char="—"/>
            </a:pPr>
            <a:r>
              <a:rPr lang="ru-RU" dirty="0" smtClean="0"/>
              <a:t>Проверьте себя и возьмите ключ.</a:t>
            </a:r>
            <a:endParaRPr lang="ru-RU" dirty="0"/>
          </a:p>
          <a:p>
            <a:pPr>
              <a:buFont typeface="Calibri" panose="020F0502020204030204" pitchFamily="34" charset="0"/>
              <a:buChar char="—"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6792"/>
            <a:ext cx="3124961" cy="45618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8382325" cy="4752306"/>
          </a:xfrm>
          <a:prstGeom prst="rect">
            <a:avLst/>
          </a:prstGeom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0" y="5989290"/>
            <a:ext cx="1080120" cy="864096"/>
          </a:xfrm>
          <a:prstGeom prst="actionButtonForwardNex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212976"/>
            <a:ext cx="8229600" cy="2913187"/>
          </a:xfrm>
        </p:spPr>
        <p:txBody>
          <a:bodyPr>
            <a:normAutofit/>
          </a:bodyPr>
          <a:lstStyle/>
          <a:p>
            <a:pPr marL="542925" indent="-542925">
              <a:buFont typeface="Calibri" panose="020F0502020204030204" pitchFamily="34" charset="0"/>
              <a:buChar char="—"/>
            </a:pPr>
            <a:r>
              <a:rPr lang="ru-RU" sz="5400" dirty="0" smtClean="0"/>
              <a:t>Смотрите</a:t>
            </a:r>
            <a:r>
              <a:rPr lang="ru-RU" sz="5400" dirty="0"/>
              <a:t>, что это за скала там впереди.</a:t>
            </a:r>
          </a:p>
          <a:p>
            <a:pPr marL="0" indent="0">
              <a:buNone/>
            </a:pPr>
            <a:endParaRPr lang="ru-RU" sz="5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211" y="980728"/>
            <a:ext cx="2204450" cy="19748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576" y="25826"/>
            <a:ext cx="4467460" cy="3187150"/>
          </a:xfrm>
          <a:prstGeom prst="rect">
            <a:avLst/>
          </a:prstGeom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3880" y="5993904"/>
            <a:ext cx="1080120" cy="864096"/>
          </a:xfrm>
          <a:prstGeom prst="actionButtonForwardNex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37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3390" b="19585"/>
          <a:stretch/>
        </p:blipFill>
        <p:spPr>
          <a:xfrm>
            <a:off x="0" y="-41563"/>
            <a:ext cx="9144000" cy="68995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926" y="-41563"/>
            <a:ext cx="8443914" cy="2143132"/>
          </a:xfrm>
          <a:noFill/>
        </p:spPr>
        <p:txBody>
          <a:bodyPr>
            <a:noAutofit/>
          </a:bodyPr>
          <a:lstStyle/>
          <a:p>
            <a:r>
              <a:rPr lang="ru-RU" sz="88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Bolero script" pitchFamily="66" charset="0"/>
              </a:rPr>
              <a:t>Скала «Угадай-ка!»</a:t>
            </a:r>
            <a:endParaRPr lang="ru-RU" sz="88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atin typeface="Bolero script" pitchFamily="66" charset="0"/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058720" y="5993904"/>
            <a:ext cx="1080120" cy="864096"/>
          </a:xfrm>
          <a:prstGeom prst="actionButtonForwardNex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644997"/>
            <a:ext cx="8424936" cy="4608512"/>
          </a:xfrm>
        </p:spPr>
        <p:txBody>
          <a:bodyPr>
            <a:noAutofit/>
          </a:bodyPr>
          <a:lstStyle/>
          <a:p>
            <a:pPr marL="542925" indent="-542925">
              <a:buFont typeface="Calibri" panose="020F0502020204030204" pitchFamily="34" charset="0"/>
              <a:buChar char="—"/>
            </a:pPr>
            <a:r>
              <a:rPr lang="ru-RU" sz="4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Наверху на скале лежит </a:t>
            </a:r>
            <a:r>
              <a:rPr lang="ru-RU" sz="4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ключ. Кто </a:t>
            </a:r>
            <a:r>
              <a:rPr lang="ru-RU" sz="4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быстрее поднимется на эту скалу, тот и получит ключ. </a:t>
            </a:r>
            <a:r>
              <a:rPr lang="ru-RU" sz="44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Для этого </a:t>
            </a:r>
            <a:r>
              <a:rPr lang="ru-RU" sz="44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вам надо разгадать ребусы, написанные на этой скале.</a:t>
            </a: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0" y="16192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036446" y="5935128"/>
            <a:ext cx="1080120" cy="864096"/>
          </a:xfrm>
          <a:prstGeom prst="actionButtonForwardNex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357166"/>
            <a:ext cx="8640960" cy="5880146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ru-RU" sz="4000" b="1" dirty="0" smtClean="0">
                <a:ln w="0"/>
              </a:rPr>
              <a:t>Равенство</a:t>
            </a:r>
          </a:p>
          <a:p>
            <a:pPr marL="0" lvl="0" indent="0">
              <a:buNone/>
            </a:pPr>
            <a:r>
              <a:rPr lang="ru-RU" sz="1800" b="1" dirty="0" smtClean="0">
                <a:ln w="0"/>
              </a:rPr>
              <a:t> </a:t>
            </a:r>
            <a:endParaRPr lang="ru-RU" sz="1000" b="1" dirty="0" smtClean="0">
              <a:ln w="0"/>
            </a:endParaRPr>
          </a:p>
          <a:p>
            <a:pPr marL="0" lvl="0" indent="0">
              <a:buNone/>
            </a:pPr>
            <a:r>
              <a:rPr lang="ru-RU" sz="4000" b="1" dirty="0" smtClean="0">
                <a:ln w="0"/>
              </a:rPr>
              <a:t>1 </a:t>
            </a:r>
            <a:r>
              <a:rPr lang="ru-RU" sz="4000" b="1" dirty="0">
                <a:ln w="0"/>
              </a:rPr>
              <a:t>+ 1☺1 – 2 = 100 </a:t>
            </a:r>
            <a:endParaRPr lang="ru-RU" sz="4000" b="1" dirty="0" smtClean="0">
              <a:ln w="0"/>
            </a:endParaRPr>
          </a:p>
          <a:p>
            <a:pPr marL="0" lvl="0" indent="0">
              <a:buNone/>
            </a:pPr>
            <a:endParaRPr lang="ru-RU" sz="2000" b="1" dirty="0">
              <a:ln w="0"/>
            </a:endParaRPr>
          </a:p>
          <a:p>
            <a:pPr marL="0" lvl="0" indent="0">
              <a:buNone/>
            </a:pPr>
            <a:r>
              <a:rPr lang="ru-RU" sz="4000" b="1" dirty="0" smtClean="0">
                <a:ln w="0"/>
              </a:rPr>
              <a:t>является </a:t>
            </a:r>
            <a:r>
              <a:rPr lang="ru-RU" sz="4000" b="1" dirty="0">
                <a:ln w="0"/>
              </a:rPr>
              <a:t>правильным, если ☺ - это</a:t>
            </a:r>
          </a:p>
          <a:p>
            <a:pPr>
              <a:buNone/>
            </a:pPr>
            <a:r>
              <a:rPr lang="ru-RU" sz="4000" b="1" dirty="0">
                <a:ln w="0"/>
              </a:rPr>
              <a:t/>
            </a:r>
            <a:br>
              <a:rPr lang="ru-RU" sz="4000" b="1" dirty="0">
                <a:ln w="0"/>
              </a:rPr>
            </a:br>
            <a:r>
              <a:rPr lang="ru-RU" sz="4000" b="1" dirty="0" smtClean="0">
                <a:ln w="0"/>
                <a:hlinkClick r:id="" action="ppaction://hlinkshowjump?jump=nextslide"/>
              </a:rPr>
              <a:t>А) </a:t>
            </a:r>
            <a:r>
              <a:rPr lang="ru-RU" sz="4000" b="1" dirty="0">
                <a:ln w="0"/>
                <a:hlinkClick r:id="" action="ppaction://hlinkshowjump?jump=nextslide"/>
              </a:rPr>
              <a:t>+ </a:t>
            </a:r>
            <a:r>
              <a:rPr lang="ru-RU" sz="4000" b="1" dirty="0" smtClean="0">
                <a:ln w="0"/>
              </a:rPr>
              <a:t>    </a:t>
            </a:r>
            <a:r>
              <a:rPr lang="ru-RU" sz="4000" b="1" dirty="0" smtClean="0">
                <a:ln w="0"/>
                <a:hlinkClick r:id="" action="ppaction://hlinkshowjump?jump=nextslide"/>
              </a:rPr>
              <a:t>Б) </a:t>
            </a:r>
            <a:r>
              <a:rPr lang="ru-RU" sz="4000" b="1" dirty="0">
                <a:ln w="0"/>
                <a:hlinkClick r:id="" action="ppaction://hlinkshowjump?jump=nextslide"/>
              </a:rPr>
              <a:t>- </a:t>
            </a:r>
            <a:r>
              <a:rPr lang="ru-RU" sz="4000" b="1" dirty="0" smtClean="0">
                <a:ln w="0"/>
              </a:rPr>
              <a:t>    </a:t>
            </a:r>
            <a:r>
              <a:rPr lang="ru-RU" sz="4000" b="1" dirty="0" smtClean="0">
                <a:ln w="0"/>
                <a:hlinkClick r:id="" action="ppaction://hlinkshowjump?jump=nextslide"/>
              </a:rPr>
              <a:t>В) : </a:t>
            </a:r>
            <a:r>
              <a:rPr lang="ru-RU" sz="4000" b="1" dirty="0" smtClean="0">
                <a:ln w="0"/>
              </a:rPr>
              <a:t>    </a:t>
            </a:r>
            <a:r>
              <a:rPr lang="ru-RU" sz="4000" b="1" dirty="0" smtClean="0">
                <a:ln w="0"/>
                <a:hlinkClick r:id="rId3" action="ppaction://hlinksldjump"/>
              </a:rPr>
              <a:t>Г) </a:t>
            </a:r>
            <a:r>
              <a:rPr lang="ru-RU" sz="4000" b="1" dirty="0">
                <a:ln w="0"/>
                <a:hlinkClick r:id="rId3" action="ppaction://hlinksldjump"/>
              </a:rPr>
              <a:t>0</a:t>
            </a:r>
            <a:r>
              <a:rPr lang="ru-RU" sz="4000" b="1" dirty="0">
                <a:ln w="0"/>
              </a:rPr>
              <a:t> </a:t>
            </a:r>
            <a:r>
              <a:rPr lang="ru-RU" sz="4000" b="1" dirty="0" smtClean="0">
                <a:ln w="0"/>
              </a:rPr>
              <a:t>      </a:t>
            </a:r>
            <a:r>
              <a:rPr lang="ru-RU" sz="4000" b="1" dirty="0" smtClean="0">
                <a:ln w="0"/>
                <a:hlinkClick r:id="" action="ppaction://hlinkshowjump?jump=nextslide"/>
              </a:rPr>
              <a:t>Д) 1</a:t>
            </a:r>
            <a:endParaRPr lang="ru-RU" sz="4000" b="1" dirty="0">
              <a:ln w="0"/>
            </a:endParaRPr>
          </a:p>
          <a:p>
            <a:pPr marL="514350" lvl="0" indent="-514350">
              <a:buNone/>
            </a:pP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0" y="16192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44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357166"/>
            <a:ext cx="8474322" cy="3543312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514350" lvl="0" indent="-514350">
              <a:buNone/>
            </a:pPr>
            <a:r>
              <a:rPr lang="ru-RU" sz="3600" b="1" dirty="0" smtClean="0">
                <a:ln w="0"/>
              </a:rPr>
              <a:t>2. Которая </a:t>
            </a:r>
            <a:r>
              <a:rPr lang="ru-RU" sz="3600" b="1" dirty="0">
                <a:ln w="0"/>
              </a:rPr>
              <a:t>из фигур, предложенных в ответах, дополняет данную на рисунке рядом фигуру к прямоугольнику?</a:t>
            </a:r>
          </a:p>
          <a:p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355976" y="2166321"/>
            <a:ext cx="877441" cy="1390231"/>
          </a:xfrm>
          <a:prstGeom prst="rect">
            <a:avLst/>
          </a:prstGeom>
          <a:noFill/>
        </p:spPr>
      </p:pic>
      <p:pic>
        <p:nvPicPr>
          <p:cNvPr id="22531" name="Picture 3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5549"/>
          <a:stretch/>
        </p:blipFill>
        <p:spPr bwMode="auto">
          <a:xfrm>
            <a:off x="395536" y="3924856"/>
            <a:ext cx="1656184" cy="2551360"/>
          </a:xfrm>
          <a:prstGeom prst="rect">
            <a:avLst/>
          </a:prstGeom>
          <a:noFill/>
        </p:spPr>
      </p:pic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0" y="16192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Picture 3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773" r="63873"/>
          <a:stretch/>
        </p:blipFill>
        <p:spPr bwMode="auto">
          <a:xfrm>
            <a:off x="2231739" y="4022735"/>
            <a:ext cx="1692189" cy="2453481"/>
          </a:xfrm>
          <a:prstGeom prst="rect">
            <a:avLst/>
          </a:prstGeom>
          <a:noFill/>
        </p:spPr>
      </p:pic>
      <p:pic>
        <p:nvPicPr>
          <p:cNvPr id="8" name="Picture 3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820" r="44439"/>
          <a:stretch/>
        </p:blipFill>
        <p:spPr bwMode="auto">
          <a:xfrm>
            <a:off x="4103946" y="4005064"/>
            <a:ext cx="1332149" cy="2525763"/>
          </a:xfrm>
          <a:prstGeom prst="rect">
            <a:avLst/>
          </a:prstGeom>
          <a:noFill/>
        </p:spPr>
      </p:pic>
      <p:pic>
        <p:nvPicPr>
          <p:cNvPr id="9" name="Picture 3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028" r="21424"/>
          <a:stretch/>
        </p:blipFill>
        <p:spPr bwMode="auto">
          <a:xfrm>
            <a:off x="5616114" y="4005063"/>
            <a:ext cx="1523934" cy="2504137"/>
          </a:xfrm>
          <a:prstGeom prst="rect">
            <a:avLst/>
          </a:prstGeom>
          <a:noFill/>
        </p:spPr>
      </p:pic>
      <p:pic>
        <p:nvPicPr>
          <p:cNvPr id="10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5801"/>
          <a:stretch/>
        </p:blipFill>
        <p:spPr bwMode="auto">
          <a:xfrm>
            <a:off x="7320067" y="4023467"/>
            <a:ext cx="1549791" cy="24298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923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5" y="357166"/>
            <a:ext cx="8260811" cy="354331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13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Подумай!</a:t>
            </a:r>
            <a:endParaRPr lang="ru-RU" sz="13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0" y="16192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673005"/>
            <a:ext cx="3411417" cy="2454945"/>
          </a:xfrm>
          <a:prstGeom prst="rect">
            <a:avLst/>
          </a:prstGeom>
        </p:spPr>
      </p:pic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3553269" y="5877272"/>
            <a:ext cx="1716327" cy="764703"/>
          </a:xfrm>
          <a:prstGeom prst="actionButtonBackPreviou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257800" y="5877272"/>
            <a:ext cx="1906488" cy="76470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269596" y="5872534"/>
            <a:ext cx="2088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НАЗАД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0069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3000"/>
            <a:lum/>
          </a:blip>
          <a:srcRect/>
          <a:stretch>
            <a:fillRect l="-20000" t="-20000" r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8382325" cy="4752306"/>
          </a:xfrm>
          <a:prstGeom prst="rect">
            <a:avLst/>
          </a:prstGeom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063880" y="5993904"/>
            <a:ext cx="1080120" cy="864096"/>
          </a:xfrm>
          <a:prstGeom prst="actionButtonForwardNex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05" y="1505917"/>
            <a:ext cx="3888432" cy="5032089"/>
          </a:xfrm>
          <a:prstGeom prst="rect">
            <a:avLst/>
          </a:prstGeom>
          <a:effectLst>
            <a:glow rad="723900">
              <a:schemeClr val="bg1">
                <a:alpha val="81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clrChange>
              <a:clrFrom>
                <a:srgbClr val="C9C5C2"/>
              </a:clrFrom>
              <a:clrTo>
                <a:srgbClr val="C9C5C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832134"/>
            <a:ext cx="4389923" cy="5705872"/>
          </a:xfrm>
          <a:prstGeom prst="rect">
            <a:avLst/>
          </a:prstGeom>
          <a:effectLst>
            <a:glow rad="1905000">
              <a:schemeClr val="tx1">
                <a:alpha val="60000"/>
              </a:schemeClr>
            </a:glow>
          </a:effectLst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036446" y="5935128"/>
            <a:ext cx="1080120" cy="864096"/>
          </a:xfrm>
          <a:prstGeom prst="actionButtonForwardNex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ьная выноска 1"/>
          <p:cNvSpPr/>
          <p:nvPr/>
        </p:nvSpPr>
        <p:spPr>
          <a:xfrm>
            <a:off x="4126210" y="548680"/>
            <a:ext cx="4104456" cy="1368152"/>
          </a:xfrm>
          <a:prstGeom prst="wedgeEllipseCallout">
            <a:avLst>
              <a:gd name="adj1" fmla="val -42763"/>
              <a:gd name="adj2" fmla="val 675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Стойте! </a:t>
            </a:r>
            <a:r>
              <a:rPr lang="ru-RU" sz="2800" b="1" dirty="0"/>
              <a:t>Вы куда плывёте? </a:t>
            </a:r>
          </a:p>
        </p:txBody>
      </p:sp>
      <p:sp>
        <p:nvSpPr>
          <p:cNvPr id="5" name="Овальная выноска 4"/>
          <p:cNvSpPr/>
          <p:nvPr/>
        </p:nvSpPr>
        <p:spPr>
          <a:xfrm>
            <a:off x="4644008" y="3212976"/>
            <a:ext cx="4392488" cy="2369519"/>
          </a:xfrm>
          <a:prstGeom prst="wedgeEllipseCallout">
            <a:avLst>
              <a:gd name="adj1" fmla="val -68015"/>
              <a:gd name="adj2" fmla="val -260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Ключ у меня есть. Я вам его отдам, если решите мои задачи.</a:t>
            </a: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036446" y="5935128"/>
            <a:ext cx="1080120" cy="864096"/>
          </a:xfrm>
          <a:prstGeom prst="actionButtonForwardNex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clrChange>
              <a:clrFrom>
                <a:srgbClr val="C9C5C2"/>
              </a:clrFrom>
              <a:clrTo>
                <a:srgbClr val="C9C5C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800"/>
            <a:ext cx="3888432" cy="5054051"/>
          </a:xfrm>
          <a:prstGeom prst="rect">
            <a:avLst/>
          </a:prstGeom>
          <a:effectLst>
            <a:glow>
              <a:schemeClr val="tx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2680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686800" cy="584043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3900" b="1" dirty="0" smtClean="0">
                <a:latin typeface="Bolero script" pitchFamily="66" charset="0"/>
              </a:rPr>
              <a:t>Чтобы спорилось нужное дело,</a:t>
            </a:r>
          </a:p>
          <a:p>
            <a:pPr marL="0" indent="0">
              <a:buNone/>
            </a:pPr>
            <a:r>
              <a:rPr lang="ru-RU" sz="3900" b="1" dirty="0" smtClean="0">
                <a:latin typeface="Bolero script" pitchFamily="66" charset="0"/>
              </a:rPr>
              <a:t>Чтобы в жизни не знать неудач,</a:t>
            </a:r>
          </a:p>
          <a:p>
            <a:pPr marL="0" indent="0">
              <a:buNone/>
            </a:pPr>
            <a:r>
              <a:rPr lang="ru-RU" sz="3900" b="1" dirty="0" smtClean="0">
                <a:latin typeface="Bolero script" pitchFamily="66" charset="0"/>
              </a:rPr>
              <a:t>Мы в поход отправляемся смело</a:t>
            </a:r>
          </a:p>
          <a:p>
            <a:pPr marL="0" indent="0">
              <a:buNone/>
            </a:pPr>
            <a:r>
              <a:rPr lang="ru-RU" sz="3900" b="1" dirty="0" smtClean="0">
                <a:latin typeface="Bolero script" pitchFamily="66" charset="0"/>
              </a:rPr>
              <a:t>В мир загадок и сложных задач.</a:t>
            </a:r>
          </a:p>
          <a:p>
            <a:pPr marL="0" indent="0">
              <a:buNone/>
            </a:pPr>
            <a:endParaRPr lang="ru-RU" sz="3900" b="1" dirty="0">
              <a:latin typeface="Bolero script" pitchFamily="66" charset="0"/>
            </a:endParaRPr>
          </a:p>
          <a:p>
            <a:pPr marL="2155825" indent="0">
              <a:buNone/>
            </a:pPr>
            <a:r>
              <a:rPr lang="ru-RU" sz="3900" b="1" dirty="0" smtClean="0">
                <a:latin typeface="Bolero script" pitchFamily="66" charset="0"/>
              </a:rPr>
              <a:t>Не беда, что идти далеко, </a:t>
            </a:r>
          </a:p>
          <a:p>
            <a:pPr marL="2155825" indent="0">
              <a:buNone/>
            </a:pPr>
            <a:r>
              <a:rPr lang="ru-RU" sz="3900" b="1" dirty="0" smtClean="0">
                <a:latin typeface="Bolero script" pitchFamily="66" charset="0"/>
              </a:rPr>
              <a:t>Не боимся что путь будет труден.</a:t>
            </a:r>
          </a:p>
          <a:p>
            <a:pPr marL="2155825" indent="0">
              <a:buNone/>
            </a:pPr>
            <a:r>
              <a:rPr lang="ru-RU" sz="3900" b="1" dirty="0" smtClean="0">
                <a:latin typeface="Bolero script" pitchFamily="66" charset="0"/>
              </a:rPr>
              <a:t>Достижения крупные людям </a:t>
            </a:r>
          </a:p>
          <a:p>
            <a:pPr marL="2155825" indent="0">
              <a:buNone/>
            </a:pPr>
            <a:r>
              <a:rPr lang="ru-RU" sz="3900" b="1" dirty="0" smtClean="0">
                <a:latin typeface="Bolero script" pitchFamily="66" charset="0"/>
              </a:rPr>
              <a:t>Никогда не давались легко.</a:t>
            </a:r>
            <a:endParaRPr lang="ru-RU" b="1" dirty="0">
              <a:latin typeface="Bolero script" pitchFamily="66" charset="0"/>
            </a:endParaRPr>
          </a:p>
        </p:txBody>
      </p:sp>
      <p:pic>
        <p:nvPicPr>
          <p:cNvPr id="14337" name="Picture 1" descr="61d2d01ade4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357422" cy="2729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feb50eafd4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5" y="2928934"/>
            <a:ext cx="216349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Группа 4"/>
          <p:cNvGrpSpPr/>
          <p:nvPr/>
        </p:nvGrpSpPr>
        <p:grpSpPr>
          <a:xfrm>
            <a:off x="2987824" y="5813387"/>
            <a:ext cx="2697251" cy="864096"/>
            <a:chOff x="2987824" y="5813387"/>
            <a:chExt cx="2697251" cy="864096"/>
          </a:xfrm>
        </p:grpSpPr>
        <p:sp>
          <p:nvSpPr>
            <p:cNvPr id="6" name="Управляющая кнопка: далее 5">
              <a:hlinkClick r:id="" action="ppaction://hlinkshowjump?jump=nextslide" highlightClick="1"/>
            </p:cNvPr>
            <p:cNvSpPr/>
            <p:nvPr/>
          </p:nvSpPr>
          <p:spPr>
            <a:xfrm>
              <a:off x="4604955" y="5813387"/>
              <a:ext cx="1080120" cy="864096"/>
            </a:xfrm>
            <a:prstGeom prst="actionButtonForwardNex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987824" y="5813387"/>
              <a:ext cx="1605126" cy="864096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/>
                <a:t>ДАЛЕЕ</a:t>
              </a:r>
              <a:endParaRPr lang="ru-RU" sz="3200" b="1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clrChange>
              <a:clrFrom>
                <a:srgbClr val="C9C5C2"/>
              </a:clrFrom>
              <a:clrTo>
                <a:srgbClr val="C9C5C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3888432" cy="5054051"/>
          </a:xfrm>
          <a:prstGeom prst="rect">
            <a:avLst/>
          </a:prstGeom>
          <a:effectLst>
            <a:glow>
              <a:schemeClr val="tx1">
                <a:alpha val="60000"/>
              </a:schemeClr>
            </a:glow>
          </a:effectLst>
        </p:spPr>
      </p:pic>
      <p:sp>
        <p:nvSpPr>
          <p:cNvPr id="5" name="Овальная выноска 4"/>
          <p:cNvSpPr/>
          <p:nvPr/>
        </p:nvSpPr>
        <p:spPr>
          <a:xfrm>
            <a:off x="3743400" y="1556792"/>
            <a:ext cx="5400600" cy="4320480"/>
          </a:xfrm>
          <a:prstGeom prst="wedgeEllipseCallout">
            <a:avLst>
              <a:gd name="adj1" fmla="val -64706"/>
              <a:gd name="adj2" fmla="val -2814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автобусе ехали 25 человек. На первой остановке вышли 7 человек, зашли 4 человека. На следующей остановке вышли 12 человек, зашли 5 человек. На следующей остановке вышли 8 человек, зашли 6 человек. На следующей остановке вышли 2 человека, зашли 16 человек. На следующей остановке вышли 5 человек.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Сколько было остановок?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b="1" dirty="0"/>
          </a:p>
        </p:txBody>
      </p:sp>
      <p:sp>
        <p:nvSpPr>
          <p:cNvPr id="3" name="Прямоугольник 2">
            <a:hlinkClick r:id="" action="ppaction://hlinkshowjump?jump=previousslide"/>
          </p:cNvPr>
          <p:cNvSpPr/>
          <p:nvPr/>
        </p:nvSpPr>
        <p:spPr>
          <a:xfrm>
            <a:off x="4427984" y="5439469"/>
            <a:ext cx="53572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RU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>
            <a:hlinkClick r:id="" action="ppaction://hlinkshowjump?jump=nextslide"/>
          </p:cNvPr>
          <p:cNvSpPr/>
          <p:nvPr/>
        </p:nvSpPr>
        <p:spPr>
          <a:xfrm>
            <a:off x="7991872" y="5415607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ru-RU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965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clrChange>
              <a:clrFrom>
                <a:srgbClr val="C9C5C2"/>
              </a:clrFrom>
              <a:clrTo>
                <a:srgbClr val="C9C5C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556792"/>
            <a:ext cx="3888432" cy="5054051"/>
          </a:xfrm>
          <a:prstGeom prst="rect">
            <a:avLst/>
          </a:prstGeom>
          <a:effectLst>
            <a:glow>
              <a:schemeClr val="tx1">
                <a:alpha val="60000"/>
              </a:schemeClr>
            </a:glow>
          </a:effectLst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159341" y="260648"/>
            <a:ext cx="4536504" cy="4320480"/>
          </a:xfrm>
          <a:prstGeom prst="wedgeRoundRectCallout">
            <a:avLst>
              <a:gd name="adj1" fmla="val 70576"/>
              <a:gd name="adj2" fmla="val 2810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четы морских медуз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отменный вкус,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они гостей позвали,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попробовать арбуз.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обед пришёл тритон,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знакомый морской слон.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потом зашёл варан.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Лёг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кожаный диван.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зубастый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крокодил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тоже в гости заходил.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Славно было у медуз!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Съели гости весь арбуз!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Вопрос: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гостей пришло к медузам?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hlinkClick r:id="" action="ppaction://hlinkshowjump?jump=nextslide"/>
          </p:cNvPr>
          <p:cNvSpPr/>
          <p:nvPr/>
        </p:nvSpPr>
        <p:spPr>
          <a:xfrm>
            <a:off x="1115616" y="5157192"/>
            <a:ext cx="53572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RU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3635896" y="5137149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ru-RU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736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clrChange>
              <a:clrFrom>
                <a:srgbClr val="C9C5C2"/>
              </a:clrFrom>
              <a:clrTo>
                <a:srgbClr val="C9C5C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568" y="149449"/>
            <a:ext cx="3888432" cy="5054051"/>
          </a:xfrm>
          <a:prstGeom prst="rect">
            <a:avLst/>
          </a:prstGeom>
          <a:effectLst>
            <a:glow>
              <a:schemeClr val="tx1">
                <a:alpha val="60000"/>
              </a:schemeClr>
            </a:glow>
          </a:effectLst>
        </p:spPr>
      </p:pic>
      <p:sp>
        <p:nvSpPr>
          <p:cNvPr id="5" name="Выноска-облако 4"/>
          <p:cNvSpPr/>
          <p:nvPr/>
        </p:nvSpPr>
        <p:spPr>
          <a:xfrm>
            <a:off x="24036" y="1547116"/>
            <a:ext cx="5772099" cy="5256584"/>
          </a:xfrm>
          <a:prstGeom prst="cloudCallout">
            <a:avLst>
              <a:gd name="adj1" fmla="val 60587"/>
              <a:gd name="adj2" fmla="val -2641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 речкой летали 12 стрекоз.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Явились 2 друга и рыжий Барбос.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 так плескались, они так галдели,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8 стрекоз поскорей улетели.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Остались на речке только стрекозы,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Кому не страшны ребятня и барбосы.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вот что моя голова позабыла.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Скажите, пожалуйста, сколько их было? </a:t>
            </a:r>
          </a:p>
        </p:txBody>
      </p:sp>
      <p:sp>
        <p:nvSpPr>
          <p:cNvPr id="3" name="Прямоугольник 2">
            <a:hlinkClick r:id="rId4" action="ppaction://hlinksldjump"/>
          </p:cNvPr>
          <p:cNvSpPr/>
          <p:nvPr/>
        </p:nvSpPr>
        <p:spPr>
          <a:xfrm>
            <a:off x="6536386" y="5519288"/>
            <a:ext cx="53572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ru-RU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>
            <a:hlinkClick r:id="" action="ppaction://hlinkshowjump?jump=nextslide"/>
          </p:cNvPr>
          <p:cNvSpPr/>
          <p:nvPr/>
        </p:nvSpPr>
        <p:spPr>
          <a:xfrm>
            <a:off x="7636831" y="5534098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</a:t>
            </a:r>
            <a:endParaRPr lang="ru-RU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817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clrChange>
              <a:clrFrom>
                <a:srgbClr val="C9C5C2"/>
              </a:clrFrom>
              <a:clrTo>
                <a:srgbClr val="C9C5C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628800"/>
            <a:ext cx="3888432" cy="5054051"/>
          </a:xfrm>
          <a:prstGeom prst="rect">
            <a:avLst/>
          </a:prstGeom>
          <a:effectLst>
            <a:glow>
              <a:schemeClr val="tx1">
                <a:alpha val="60000"/>
              </a:schemeClr>
            </a:glow>
          </a:effectLst>
        </p:spPr>
      </p:pic>
      <p:sp>
        <p:nvSpPr>
          <p:cNvPr id="5" name="Овальная выноска 4"/>
          <p:cNvSpPr/>
          <p:nvPr/>
        </p:nvSpPr>
        <p:spPr>
          <a:xfrm>
            <a:off x="1" y="230085"/>
            <a:ext cx="4788023" cy="3198915"/>
          </a:xfrm>
          <a:prstGeom prst="wedgeEllipseCallout">
            <a:avLst>
              <a:gd name="adj1" fmla="val 56606"/>
              <a:gd name="adj2" fmla="val 3427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классе два Ивана,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Две Татьяны, два Степана,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 Катюши, три Галины,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Пять Андреев, три Полины,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Восемь Львов, 4 Саши,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Пять Ирин и две Наташи,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всего один Виталий.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всех вы посчитали</a:t>
            </a:r>
            <a:r>
              <a:rPr lang="ru-RU" dirty="0"/>
              <a:t>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hlinkClick r:id="" action="ppaction://hlinkshowjump?jump=nextslide"/>
          </p:cNvPr>
          <p:cNvSpPr/>
          <p:nvPr/>
        </p:nvSpPr>
        <p:spPr>
          <a:xfrm>
            <a:off x="755576" y="4802634"/>
            <a:ext cx="10081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40</a:t>
            </a:r>
            <a:endParaRPr lang="ru-RU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2699792" y="4797152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18</a:t>
            </a:r>
            <a:endParaRPr lang="ru-RU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465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clrChange>
              <a:clrFrom>
                <a:srgbClr val="C9C5C2"/>
              </a:clrFrom>
              <a:clrTo>
                <a:srgbClr val="C9C5C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224"/>
            <a:ext cx="5256584" cy="6832328"/>
          </a:xfrm>
          <a:prstGeom prst="rect">
            <a:avLst/>
          </a:prstGeom>
          <a:effectLst>
            <a:glow>
              <a:schemeClr val="tx1">
                <a:alpha val="60000"/>
              </a:schemeClr>
            </a:glow>
          </a:effectLst>
        </p:spPr>
      </p:pic>
      <p:sp>
        <p:nvSpPr>
          <p:cNvPr id="7" name="Выноска-облако 6"/>
          <p:cNvSpPr/>
          <p:nvPr/>
        </p:nvSpPr>
        <p:spPr>
          <a:xfrm>
            <a:off x="4932040" y="548680"/>
            <a:ext cx="4211960" cy="2889708"/>
          </a:xfrm>
          <a:prstGeom prst="cloudCallout">
            <a:avLst>
              <a:gd name="adj1" fmla="val -72732"/>
              <a:gd name="adj2" fmla="val 4569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/>
              <a:t>Эххх</a:t>
            </a:r>
            <a:r>
              <a:rPr lang="ru-RU" sz="2800" b="1" dirty="0" smtClean="0"/>
              <a:t>! Молодцы! Возьмите ваш ключ и плывите дальше.</a:t>
            </a:r>
            <a:endParaRPr lang="ru-RU" sz="28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8382325" cy="4752306"/>
          </a:xfrm>
          <a:prstGeom prst="rect">
            <a:avLst/>
          </a:prstGeom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036446" y="5935128"/>
            <a:ext cx="1080120" cy="864096"/>
          </a:xfrm>
          <a:prstGeom prst="actionButtonForwardNex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75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212976"/>
            <a:ext cx="8229600" cy="2913187"/>
          </a:xfrm>
        </p:spPr>
        <p:txBody>
          <a:bodyPr>
            <a:normAutofit fontScale="85000" lnSpcReduction="20000"/>
          </a:bodyPr>
          <a:lstStyle/>
          <a:p>
            <a:pPr marL="542925" indent="-542925">
              <a:buFont typeface="Calibri" panose="020F0502020204030204" pitchFamily="34" charset="0"/>
              <a:buChar char="—"/>
            </a:pPr>
            <a:r>
              <a:rPr lang="ru-RU" sz="5400" dirty="0"/>
              <a:t>Наконец, мы все в сборе. Задержал нас пират. Чтобы продолжить наш нелёгкий путь, давайте наловим рыбы и подкрепимся.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83968" y="439168"/>
            <a:ext cx="3096344" cy="27738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C9C5C2"/>
              </a:clrFrom>
              <a:clrTo>
                <a:srgbClr val="C9C5C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02" y="274638"/>
            <a:ext cx="1368152" cy="1778277"/>
          </a:xfrm>
          <a:prstGeom prst="rect">
            <a:avLst/>
          </a:prstGeom>
          <a:effectLst>
            <a:glow>
              <a:schemeClr val="tx1">
                <a:alpha val="60000"/>
              </a:schemeClr>
            </a:glow>
          </a:effectLst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36446" y="5935128"/>
            <a:ext cx="1080120" cy="864096"/>
          </a:xfrm>
          <a:prstGeom prst="actionButtonForwardNex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56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eeskneesCTT" pitchFamily="2" charset="0"/>
              </a:rPr>
              <a:t>Рыбалка </a:t>
            </a:r>
            <a:endParaRPr lang="ru-RU" dirty="0">
              <a:latin typeface="BeeskneesCTT" pitchFamily="2" charset="0"/>
            </a:endParaRPr>
          </a:p>
        </p:txBody>
      </p:sp>
      <p:pic>
        <p:nvPicPr>
          <p:cNvPr id="25602" name="Рисунок 2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536" b="8749"/>
          <a:stretch>
            <a:fillRect/>
          </a:stretch>
        </p:blipFill>
        <p:spPr bwMode="auto">
          <a:xfrm>
            <a:off x="1475656" y="1336675"/>
            <a:ext cx="6515100" cy="5581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036446" y="5935128"/>
            <a:ext cx="1080120" cy="864096"/>
          </a:xfrm>
          <a:prstGeom prst="actionButtonForwardNex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 fontScale="92500" lnSpcReduction="20000"/>
          </a:bodyPr>
          <a:lstStyle/>
          <a:p>
            <a:pPr marL="542925" indent="-542925">
              <a:buFont typeface="Calibri" panose="020F0502020204030204" pitchFamily="34" charset="0"/>
              <a:buChar char="—"/>
            </a:pPr>
            <a:r>
              <a:rPr lang="ru-RU" sz="5400" dirty="0"/>
              <a:t>А рыба не простая. На каждой рыбе с одной стороны задачи, а с другой стороны указана масса рыбы (100г, 200г). </a:t>
            </a:r>
            <a:r>
              <a:rPr lang="ru-RU" sz="5400" dirty="0" smtClean="0"/>
              <a:t>Мы приготовили для вас 500 г рыбы, как только наловите – получите ключ.</a:t>
            </a:r>
            <a:endParaRPr lang="ru-RU" sz="5400" dirty="0"/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036446" y="5935128"/>
            <a:ext cx="1080120" cy="864096"/>
          </a:xfrm>
          <a:prstGeom prst="actionButtonForwardNex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02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hlinkClick r:id="" action="ppaction://hlinkshowjump?jump=nextslide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82751"/>
            <a:ext cx="7704856" cy="6092498"/>
          </a:xfrm>
        </p:spPr>
      </p:pic>
      <p:sp>
        <p:nvSpPr>
          <p:cNvPr id="5" name="Прямоугольник 4"/>
          <p:cNvSpPr/>
          <p:nvPr/>
        </p:nvSpPr>
        <p:spPr>
          <a:xfrm>
            <a:off x="5476845" y="4005064"/>
            <a:ext cx="21868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i="1" cap="none" spc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200 г</a:t>
            </a:r>
            <a:endParaRPr lang="ru-RU" sz="7200" b="1" i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339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4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4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4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400" fill="hold">
                                          <p:stCondLst>
                                            <p:cond delay="9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8" y="-171400"/>
            <a:ext cx="8712968" cy="6889648"/>
          </a:xfrm>
        </p:spPr>
      </p:pic>
      <p:sp>
        <p:nvSpPr>
          <p:cNvPr id="3" name="TextBox 2"/>
          <p:cNvSpPr txBox="1"/>
          <p:nvPr/>
        </p:nvSpPr>
        <p:spPr>
          <a:xfrm>
            <a:off x="2915816" y="2420888"/>
            <a:ext cx="55446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7188"/>
            <a:r>
              <a:rPr lang="ru-RU" sz="2800" dirty="0"/>
              <a:t>У брата было 6 двухрублёвых монет, а у сестры 10 трёхрублёвых монет. Сколько своих монет сестра должна отдать брату, чтобы денег у них стало поровну?</a:t>
            </a:r>
          </a:p>
        </p:txBody>
      </p:sp>
      <p:sp>
        <p:nvSpPr>
          <p:cNvPr id="5" name="Прямоугольник 4">
            <a:hlinkClick r:id="" action="ppaction://hlinkshowjump?jump=nextslide"/>
          </p:cNvPr>
          <p:cNvSpPr/>
          <p:nvPr/>
        </p:nvSpPr>
        <p:spPr>
          <a:xfrm>
            <a:off x="3915689" y="4667657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5183422" y="465833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>
            <a:hlinkClick r:id="" action="ppaction://hlinkshowjump?jump=nextslide"/>
          </p:cNvPr>
          <p:cNvSpPr/>
          <p:nvPr/>
        </p:nvSpPr>
        <p:spPr>
          <a:xfrm>
            <a:off x="6554065" y="4623564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00416" y="655360"/>
            <a:ext cx="21868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i="1" cap="none" spc="0" dirty="0" smtClean="0">
                <a:ln w="10160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200 г</a:t>
            </a:r>
            <a:endParaRPr lang="ru-RU" sz="7200" b="1" i="1" cap="none" spc="0" dirty="0">
              <a:ln w="10160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006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4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4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4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400" fill="hold">
                                          <p:stCondLst>
                                            <p:cond delay="9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383" y="476672"/>
            <a:ext cx="8635155" cy="1143000"/>
          </a:xfrm>
        </p:spPr>
        <p:txBody>
          <a:bodyPr>
            <a:noAutofit/>
          </a:bodyPr>
          <a:lstStyle/>
          <a:p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Ребята, мы отправляемся на Остров Сокровищ за кладом. Клад лежит в сундуке и закрыт на замки. Мы поплывём на </a:t>
            </a:r>
            <a:r>
              <a:rPr lang="ru-RU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корабле </a:t>
            </a:r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 по пути вы должны собрать ключи от этих замков.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7" y="1965928"/>
            <a:ext cx="9396536" cy="4892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Группа 3"/>
          <p:cNvGrpSpPr/>
          <p:nvPr/>
        </p:nvGrpSpPr>
        <p:grpSpPr>
          <a:xfrm>
            <a:off x="6156176" y="5962426"/>
            <a:ext cx="2697251" cy="864096"/>
            <a:chOff x="2987824" y="5813387"/>
            <a:chExt cx="2697251" cy="864096"/>
          </a:xfrm>
        </p:grpSpPr>
        <p:sp>
          <p:nvSpPr>
            <p:cNvPr id="5" name="Управляющая кнопка: далее 4">
              <a:hlinkClick r:id="" action="ppaction://hlinkshowjump?jump=nextslide" highlightClick="1"/>
            </p:cNvPr>
            <p:cNvSpPr/>
            <p:nvPr/>
          </p:nvSpPr>
          <p:spPr>
            <a:xfrm>
              <a:off x="4604955" y="5813387"/>
              <a:ext cx="1080120" cy="864096"/>
            </a:xfrm>
            <a:prstGeom prst="actionButtonForwardNex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987824" y="5813387"/>
              <a:ext cx="1605126" cy="864096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/>
                <a:t>ДАЛЕЕ</a:t>
              </a:r>
              <a:endParaRPr lang="ru-RU" sz="3200" b="1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5" y="357166"/>
            <a:ext cx="8260811" cy="354331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13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Подумай!</a:t>
            </a:r>
            <a:endParaRPr lang="ru-RU" sz="13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0" y="16192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673005"/>
            <a:ext cx="3411417" cy="2454945"/>
          </a:xfrm>
          <a:prstGeom prst="rect">
            <a:avLst/>
          </a:prstGeom>
        </p:spPr>
      </p:pic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3275856" y="5445224"/>
            <a:ext cx="1705708" cy="1196752"/>
          </a:xfrm>
          <a:prstGeom prst="actionButtonBackPreviou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981564" y="5445224"/>
            <a:ext cx="1894692" cy="11967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991833" y="5724505"/>
            <a:ext cx="2088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НАЗАД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87401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hlinkClick r:id="" action="ppaction://hlinkshowjump?jump=nextslide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6672"/>
            <a:ext cx="7704856" cy="6092498"/>
          </a:xfrm>
        </p:spPr>
      </p:pic>
      <p:sp>
        <p:nvSpPr>
          <p:cNvPr id="5" name="Прямоугольник 4"/>
          <p:cNvSpPr/>
          <p:nvPr/>
        </p:nvSpPr>
        <p:spPr>
          <a:xfrm>
            <a:off x="5144203" y="4077072"/>
            <a:ext cx="21868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i="1" cap="none" spc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200 г</a:t>
            </a:r>
            <a:endParaRPr lang="ru-RU" sz="7200" b="1" i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133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4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4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4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400" fill="hold">
                                          <p:stCondLst>
                                            <p:cond delay="9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8" y="-171400"/>
            <a:ext cx="8712968" cy="6889648"/>
          </a:xfrm>
        </p:spPr>
      </p:pic>
      <p:sp>
        <p:nvSpPr>
          <p:cNvPr id="3" name="TextBox 2"/>
          <p:cNvSpPr txBox="1"/>
          <p:nvPr/>
        </p:nvSpPr>
        <p:spPr>
          <a:xfrm>
            <a:off x="2915816" y="2420888"/>
            <a:ext cx="5544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7188"/>
            <a:r>
              <a:rPr lang="ru-RU" sz="3200" dirty="0">
                <a:latin typeface="+mj-lt"/>
                <a:ea typeface="Times New Roman" panose="02020603050405020304" pitchFamily="18" charset="0"/>
              </a:rPr>
              <a:t>У отца 6 сыновей. Каждый сын имеет одну сестру. Сколько всего детей у отца? </a:t>
            </a:r>
            <a:endParaRPr lang="ru-RU" sz="3200" dirty="0">
              <a:latin typeface="+mj-lt"/>
            </a:endParaRPr>
          </a:p>
        </p:txBody>
      </p:sp>
      <p:sp>
        <p:nvSpPr>
          <p:cNvPr id="5" name="Прямоугольник 4">
            <a:hlinkClick r:id="" action="ppaction://hlinkshowjump?jump=nextslide"/>
          </p:cNvPr>
          <p:cNvSpPr/>
          <p:nvPr/>
        </p:nvSpPr>
        <p:spPr>
          <a:xfrm>
            <a:off x="3915689" y="4667657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6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5183422" y="465833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7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>
            <a:hlinkClick r:id="" action="ppaction://hlinkshowjump?jump=nextslide"/>
          </p:cNvPr>
          <p:cNvSpPr/>
          <p:nvPr/>
        </p:nvSpPr>
        <p:spPr>
          <a:xfrm>
            <a:off x="6554064" y="462356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8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00416" y="655360"/>
            <a:ext cx="21868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i="1" cap="none" spc="0" dirty="0" smtClean="0">
                <a:ln w="10160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200 г</a:t>
            </a:r>
            <a:endParaRPr lang="ru-RU" sz="7200" b="1" i="1" cap="none" spc="0" dirty="0">
              <a:ln w="10160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150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4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4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4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400" fill="hold">
                                          <p:stCondLst>
                                            <p:cond delay="9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5" y="357166"/>
            <a:ext cx="8260811" cy="354331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13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Подумай!</a:t>
            </a:r>
            <a:endParaRPr lang="ru-RU" sz="13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0" y="16192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673005"/>
            <a:ext cx="3411417" cy="2454945"/>
          </a:xfrm>
          <a:prstGeom prst="rect">
            <a:avLst/>
          </a:prstGeom>
        </p:spPr>
      </p:pic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3563888" y="5658878"/>
            <a:ext cx="1705708" cy="983097"/>
          </a:xfrm>
          <a:prstGeom prst="actionButtonBackPreviou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269596" y="5658878"/>
            <a:ext cx="1894692" cy="9830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269596" y="5765705"/>
            <a:ext cx="2088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НАЗАД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63078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hlinkClick r:id="" action="ppaction://hlinkshowjump?jump=nextslide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8779"/>
            <a:ext cx="8053566" cy="4243610"/>
          </a:xfrm>
        </p:spPr>
      </p:pic>
      <p:sp>
        <p:nvSpPr>
          <p:cNvPr id="5" name="Прямоугольник 4"/>
          <p:cNvSpPr/>
          <p:nvPr/>
        </p:nvSpPr>
        <p:spPr>
          <a:xfrm>
            <a:off x="2699792" y="2732727"/>
            <a:ext cx="21868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i="1" cap="none" spc="0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100 г</a:t>
            </a:r>
            <a:endParaRPr lang="ru-RU" sz="7200" b="1" i="1" cap="none" spc="0" dirty="0">
              <a:ln w="10160">
                <a:solidFill>
                  <a:srgbClr val="FF0000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281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8779"/>
            <a:ext cx="8053566" cy="4243610"/>
          </a:xfrm>
        </p:spPr>
      </p:pic>
      <p:sp>
        <p:nvSpPr>
          <p:cNvPr id="5" name="Прямоугольник 4"/>
          <p:cNvSpPr/>
          <p:nvPr/>
        </p:nvSpPr>
        <p:spPr>
          <a:xfrm>
            <a:off x="1355138" y="3933056"/>
            <a:ext cx="185178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i="1" cap="none" spc="0" dirty="0" smtClean="0">
                <a:ln w="10160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100 г</a:t>
            </a:r>
            <a:endParaRPr lang="ru-RU" sz="6000" b="1" i="1" cap="none" spc="0" dirty="0">
              <a:ln w="10160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27784" y="2962989"/>
            <a:ext cx="5677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Тройка лошадей бежала со скоростью 12 </a:t>
            </a:r>
            <a:r>
              <a:rPr lang="ru-RU" sz="2000" b="1" dirty="0" smtClean="0"/>
              <a:t>км/ч. </a:t>
            </a:r>
          </a:p>
          <a:p>
            <a:r>
              <a:rPr lang="ru-RU" sz="2000" b="1" dirty="0" smtClean="0"/>
              <a:t>С </a:t>
            </a:r>
            <a:r>
              <a:rPr lang="ru-RU" sz="2000" b="1" dirty="0"/>
              <a:t>какой скоростью бежала каждая лошадь? </a:t>
            </a:r>
          </a:p>
        </p:txBody>
      </p:sp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3493062" y="5339223"/>
            <a:ext cx="116570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12 </a:t>
            </a:r>
          </a:p>
          <a:p>
            <a:pPr algn="ctr"/>
            <a:r>
              <a:rPr lang="ru-RU" sz="3600" b="1" cap="none" spc="0" dirty="0" smtClean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км/ч</a:t>
            </a:r>
            <a:endParaRPr lang="ru-RU" sz="3600" b="1" cap="none" spc="0" dirty="0">
              <a:ln w="9525">
                <a:solidFill>
                  <a:srgbClr val="C00000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>
            <a:hlinkClick r:id="" action="ppaction://hlinkshowjump?jump=nextslide"/>
          </p:cNvPr>
          <p:cNvSpPr/>
          <p:nvPr/>
        </p:nvSpPr>
        <p:spPr>
          <a:xfrm>
            <a:off x="5362191" y="5339222"/>
            <a:ext cx="116570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24 </a:t>
            </a:r>
          </a:p>
          <a:p>
            <a:pPr algn="ctr"/>
            <a:r>
              <a:rPr lang="ru-RU" sz="3600" b="1" cap="none" spc="0" dirty="0" smtClean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км/ч</a:t>
            </a:r>
            <a:endParaRPr lang="ru-RU" sz="3600" b="1" cap="none" spc="0" dirty="0">
              <a:ln w="9525">
                <a:solidFill>
                  <a:srgbClr val="C00000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>
            <a:hlinkClick r:id="" action="ppaction://hlinkshowjump?jump=nextslide"/>
          </p:cNvPr>
          <p:cNvSpPr/>
          <p:nvPr/>
        </p:nvSpPr>
        <p:spPr>
          <a:xfrm>
            <a:off x="7234960" y="5340419"/>
            <a:ext cx="116570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36 </a:t>
            </a:r>
          </a:p>
          <a:p>
            <a:pPr algn="ctr"/>
            <a:r>
              <a:rPr lang="ru-RU" sz="3600" b="1" cap="none" spc="0" dirty="0" smtClean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км/ч</a:t>
            </a:r>
            <a:endParaRPr lang="ru-RU" sz="3600" b="1" cap="none" spc="0" dirty="0">
              <a:ln w="9525">
                <a:solidFill>
                  <a:srgbClr val="C00000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751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5" y="357166"/>
            <a:ext cx="8260811" cy="354331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13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Подумай!</a:t>
            </a:r>
            <a:endParaRPr lang="ru-RU" sz="13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0" y="16192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673005"/>
            <a:ext cx="3411417" cy="2454945"/>
          </a:xfrm>
          <a:prstGeom prst="rect">
            <a:avLst/>
          </a:prstGeom>
        </p:spPr>
      </p:pic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3563888" y="5658878"/>
            <a:ext cx="1705708" cy="983097"/>
          </a:xfrm>
          <a:prstGeom prst="actionButtonBackPreviou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269596" y="5658878"/>
            <a:ext cx="1894692" cy="9830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269596" y="5724505"/>
            <a:ext cx="2088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НАЗАД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1095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3"/>
          <a:stretch/>
        </p:blipFill>
        <p:spPr>
          <a:xfrm>
            <a:off x="2195736" y="274638"/>
            <a:ext cx="4392488" cy="639209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" y="548680"/>
            <a:ext cx="8229600" cy="1143000"/>
          </a:xfrm>
        </p:spPr>
        <p:txBody>
          <a:bodyPr>
            <a:noAutofit/>
          </a:bodyPr>
          <a:lstStyle/>
          <a:p>
            <a:r>
              <a:rPr lang="ru-RU" sz="8800" b="1" dirty="0" smtClean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Молодцы!</a:t>
            </a:r>
            <a:endParaRPr lang="ru-RU" sz="8800" b="1" dirty="0"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" y="1848739"/>
            <a:ext cx="8382325" cy="4752306"/>
          </a:xfrm>
          <a:prstGeom prst="rect">
            <a:avLst/>
          </a:prstGeom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-8633" y="6003007"/>
            <a:ext cx="1080120" cy="864096"/>
          </a:xfrm>
          <a:prstGeom prst="actionButtonForwardNex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53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276872"/>
            <a:ext cx="8229600" cy="2223120"/>
          </a:xfrm>
        </p:spPr>
        <p:txBody>
          <a:bodyPr>
            <a:noAutofit/>
          </a:bodyPr>
          <a:lstStyle/>
          <a:p>
            <a:r>
              <a:rPr lang="ru-RU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Пока мы ловили рыбу, заблудились. Куда плыть? Как найти правильный путь? </a:t>
            </a: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036446" y="5935128"/>
            <a:ext cx="1080120" cy="864096"/>
          </a:xfrm>
          <a:prstGeom prst="actionButtonForwardNex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42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5" y="476672"/>
            <a:ext cx="6480720" cy="2223120"/>
          </a:xfrm>
        </p:spPr>
        <p:txBody>
          <a:bodyPr>
            <a:noAutofit/>
          </a:bodyPr>
          <a:lstStyle/>
          <a:p>
            <a:r>
              <a:rPr lang="ru-RU" sz="5400" dirty="0">
                <a:ea typeface="Times New Roman" panose="02020603050405020304" pitchFamily="18" charset="0"/>
              </a:rPr>
              <a:t>Но что это там впереди? Маяк!!! Мы спасены! </a:t>
            </a:r>
            <a:endParaRPr lang="ru-RU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05" y="2924944"/>
            <a:ext cx="2791911" cy="3613062"/>
          </a:xfrm>
          <a:prstGeom prst="rect">
            <a:avLst/>
          </a:prstGeom>
          <a:effectLst>
            <a:glow rad="723900">
              <a:schemeClr val="bg1">
                <a:alpha val="81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501"/>
          <a:stretch/>
        </p:blipFill>
        <p:spPr>
          <a:xfrm>
            <a:off x="4813940" y="911602"/>
            <a:ext cx="4388407" cy="4351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4" r="36010" b="10670"/>
          <a:stretch/>
        </p:blipFill>
        <p:spPr>
          <a:xfrm>
            <a:off x="5796136" y="1484784"/>
            <a:ext cx="936104" cy="1980027"/>
          </a:xfrm>
          <a:prstGeom prst="rect">
            <a:avLst/>
          </a:prstGeom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36446" y="5935128"/>
            <a:ext cx="1080120" cy="864096"/>
          </a:xfrm>
          <a:prstGeom prst="actionButtonForwardNex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09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" y="492968"/>
            <a:ext cx="8919719" cy="6336570"/>
          </a:xfrm>
          <a:prstGeom prst="cloud">
            <a:avLst/>
          </a:prstGeom>
        </p:spPr>
      </p:pic>
      <p:sp>
        <p:nvSpPr>
          <p:cNvPr id="5" name="Выгнутая вверх стрелка 4"/>
          <p:cNvSpPr/>
          <p:nvPr/>
        </p:nvSpPr>
        <p:spPr>
          <a:xfrm>
            <a:off x="2256836" y="542756"/>
            <a:ext cx="5067035" cy="1234741"/>
          </a:xfrm>
          <a:prstGeom prst="curvedDownArrow">
            <a:avLst>
              <a:gd name="adj1" fmla="val 27790"/>
              <a:gd name="adj2" fmla="val 73113"/>
              <a:gd name="adj3" fmla="val 3775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effectLst>
                <a:glow rad="1041400">
                  <a:schemeClr val="bg1">
                    <a:alpha val="92000"/>
                  </a:schemeClr>
                </a:glow>
              </a:effectLst>
            </a:endParaRPr>
          </a:p>
        </p:txBody>
      </p:sp>
      <p:sp>
        <p:nvSpPr>
          <p:cNvPr id="9" name="Выгнутая вправо стрелка 8"/>
          <p:cNvSpPr/>
          <p:nvPr/>
        </p:nvSpPr>
        <p:spPr>
          <a:xfrm rot="2208821">
            <a:off x="6602947" y="2617306"/>
            <a:ext cx="1775359" cy="3897009"/>
          </a:xfrm>
          <a:prstGeom prst="curved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43" b="17857"/>
          <a:stretch/>
        </p:blipFill>
        <p:spPr>
          <a:xfrm>
            <a:off x="476814" y="-9190"/>
            <a:ext cx="3050388" cy="23386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742" b="77238" l="9422" r="72805">
                        <a14:foregroundMark x1="59743" y1="42199" x2="59743" y2="42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49" t="9397" r="27336" b="20998"/>
          <a:stretch/>
        </p:blipFill>
        <p:spPr>
          <a:xfrm>
            <a:off x="6194826" y="526764"/>
            <a:ext cx="2736304" cy="259228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900493" y="2436569"/>
            <a:ext cx="273837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Остров </a:t>
            </a:r>
          </a:p>
          <a:p>
            <a:pPr algn="ctr"/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Разгадай-ка!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352" y="3981990"/>
            <a:ext cx="6146779" cy="3200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031" y="-103653"/>
            <a:ext cx="3099308" cy="22110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483" y="1662010"/>
            <a:ext cx="1864855" cy="2413341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866532" y="5604811"/>
            <a:ext cx="224933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Остров </a:t>
            </a:r>
          </a:p>
          <a:p>
            <a:pPr algn="ctr"/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Сокровищ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52535" y="1981170"/>
            <a:ext cx="169950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Остров </a:t>
            </a:r>
          </a:p>
          <a:p>
            <a:pPr algn="ctr"/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Школа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6" name="Рисунок 25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536" b="8749"/>
          <a:stretch>
            <a:fillRect/>
          </a:stretch>
        </p:blipFill>
        <p:spPr bwMode="auto">
          <a:xfrm>
            <a:off x="6959287" y="4136171"/>
            <a:ext cx="1002982" cy="85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5" r="29571" b="12653"/>
          <a:stretch/>
        </p:blipFill>
        <p:spPr>
          <a:xfrm>
            <a:off x="4703611" y="4075351"/>
            <a:ext cx="967802" cy="13209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5542" y="1767420"/>
            <a:ext cx="914400" cy="819150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6452746" y="6165304"/>
            <a:ext cx="2697251" cy="636734"/>
            <a:chOff x="2987824" y="5813387"/>
            <a:chExt cx="2697251" cy="864096"/>
          </a:xfrm>
        </p:grpSpPr>
        <p:sp>
          <p:nvSpPr>
            <p:cNvPr id="19" name="Управляющая кнопка: далее 18">
              <a:hlinkClick r:id="" action="ppaction://hlinkshowjump?jump=nextslide" highlightClick="1"/>
            </p:cNvPr>
            <p:cNvSpPr/>
            <p:nvPr/>
          </p:nvSpPr>
          <p:spPr>
            <a:xfrm>
              <a:off x="4604955" y="5813387"/>
              <a:ext cx="1080120" cy="864096"/>
            </a:xfrm>
            <a:prstGeom prst="actionButtonForwardNex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2987824" y="5813387"/>
              <a:ext cx="1605126" cy="864096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/>
                <a:t>ДАЛЕЕ</a:t>
              </a:r>
              <a:endParaRPr lang="ru-RU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7327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b="4851"/>
          <a:stretch/>
        </p:blipFill>
        <p:spPr>
          <a:xfrm>
            <a:off x="-201810" y="0"/>
            <a:ext cx="934581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5" y="476672"/>
            <a:ext cx="5645745" cy="1728192"/>
          </a:xfrm>
        </p:spPr>
        <p:txBody>
          <a:bodyPr>
            <a:noAutofit/>
          </a:bodyPr>
          <a:lstStyle/>
          <a:p>
            <a:r>
              <a:rPr lang="ru-RU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ea typeface="Times New Roman" panose="02020603050405020304" pitchFamily="18" charset="0"/>
              </a:rPr>
              <a:t>Только он не светит…</a:t>
            </a:r>
            <a:endParaRPr lang="ru-RU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8520" y="2991762"/>
            <a:ext cx="2791911" cy="3613062"/>
          </a:xfrm>
          <a:prstGeom prst="rect">
            <a:avLst/>
          </a:prstGeom>
          <a:effectLst/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3880" y="5993904"/>
            <a:ext cx="1080120" cy="864096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57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Чтобы зажечь маяк, решите задачу: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435280" cy="262088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Машу пригласила подруга в гости и сказала: «Поднимись на 9 этаж, увидишь 3 двери, наша не самая левая, но левее двери Кузнецовых». Помогите Маше выбрать верную дверь!</a:t>
            </a:r>
            <a:endParaRPr lang="ru-RU" dirty="0"/>
          </a:p>
        </p:txBody>
      </p:sp>
      <p:pic>
        <p:nvPicPr>
          <p:cNvPr id="5" name="Рисунок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645024"/>
            <a:ext cx="4067944" cy="3050958"/>
          </a:xfrm>
          <a:prstGeom prst="rect">
            <a:avLst/>
          </a:prstGeom>
        </p:spPr>
      </p:pic>
      <p:pic>
        <p:nvPicPr>
          <p:cNvPr id="6" name="Рисунок 5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17"/>
          <a:stretch/>
        </p:blipFill>
        <p:spPr>
          <a:xfrm>
            <a:off x="1859757" y="3803023"/>
            <a:ext cx="2208187" cy="3050958"/>
          </a:xfrm>
          <a:prstGeom prst="rect">
            <a:avLst/>
          </a:prstGeom>
        </p:spPr>
      </p:pic>
      <p:pic>
        <p:nvPicPr>
          <p:cNvPr id="7" name="Рисунок 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17"/>
          <a:stretch/>
        </p:blipFill>
        <p:spPr>
          <a:xfrm>
            <a:off x="395623" y="3952725"/>
            <a:ext cx="2208187" cy="305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5" y="357166"/>
            <a:ext cx="8260811" cy="354331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13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Подумай!</a:t>
            </a:r>
            <a:endParaRPr lang="ru-RU" sz="13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0" y="16192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673005"/>
            <a:ext cx="3411417" cy="2454945"/>
          </a:xfrm>
          <a:prstGeom prst="rect">
            <a:avLst/>
          </a:prstGeom>
        </p:spPr>
      </p:pic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3275856" y="5782023"/>
            <a:ext cx="1705708" cy="917471"/>
          </a:xfrm>
          <a:prstGeom prst="actionButtonBackPreviou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81564" y="5798518"/>
            <a:ext cx="1894692" cy="91747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24024" y="5798518"/>
            <a:ext cx="2088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prstClr val="black"/>
                </a:solidFill>
              </a:rPr>
              <a:t>НАЗАД </a:t>
            </a:r>
            <a:endParaRPr lang="ru-RU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05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" b="3384"/>
          <a:stretch/>
        </p:blipFill>
        <p:spPr>
          <a:xfrm>
            <a:off x="-36513" y="0"/>
            <a:ext cx="9180513" cy="6886599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77180" y="152297"/>
            <a:ext cx="8363272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ea typeface="Times New Roman" panose="02020603050405020304" pitchFamily="18" charset="0"/>
              </a:rPr>
              <a:t>Ура!! Маяк зажегся! А вот и ключ!</a:t>
            </a:r>
            <a:endParaRPr lang="ru-RU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" y="1848739"/>
            <a:ext cx="8382325" cy="4752306"/>
          </a:xfrm>
          <a:prstGeom prst="rect">
            <a:avLst/>
          </a:prstGeom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-23491" y="5993904"/>
            <a:ext cx="1080120" cy="864096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07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 вот и Остров Сокровищ!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1628800"/>
            <a:ext cx="9767459" cy="5085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028384" y="5949280"/>
            <a:ext cx="1080120" cy="864096"/>
          </a:xfrm>
          <a:prstGeom prst="actionButtonForwardNex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62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872"/>
            <a:ext cx="9144001" cy="668833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220500"/>
            <a:ext cx="8964488" cy="25202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Перед вами сундук с сокровищами, но он заперт. </a:t>
            </a:r>
            <a:br>
              <a:rPr lang="ru-RU" dirty="0" smtClean="0"/>
            </a:br>
            <a:r>
              <a:rPr lang="ru-RU" dirty="0" smtClean="0"/>
              <a:t>Вот тут нам и пригодятся ключи! А ну-ка, вспомните, сколько у вас ключей.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648" y="3429000"/>
            <a:ext cx="3956709" cy="3287266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159369" y="3683178"/>
            <a:ext cx="1276887" cy="1350370"/>
            <a:chOff x="235934" y="3014737"/>
            <a:chExt cx="1276887" cy="1350370"/>
          </a:xfrm>
        </p:grpSpPr>
        <p:pic>
          <p:nvPicPr>
            <p:cNvPr id="7" name="Picture 2" descr="1238700382logotip_ob_yavleniya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3206" t="18163" r="5289" b="24786"/>
            <a:stretch>
              <a:fillRect/>
            </a:stretch>
          </p:blipFill>
          <p:spPr bwMode="auto">
            <a:xfrm rot="5400000">
              <a:off x="549431" y="3401716"/>
              <a:ext cx="1313552" cy="613229"/>
            </a:xfrm>
            <a:prstGeom prst="rect">
              <a:avLst/>
            </a:prstGeom>
            <a:noFill/>
            <a:effectLst>
              <a:glow rad="101600">
                <a:srgbClr val="FFC000">
                  <a:alpha val="60000"/>
                </a:srgbClr>
              </a:glow>
            </a:effectLst>
          </p:spPr>
        </p:pic>
        <p:sp>
          <p:nvSpPr>
            <p:cNvPr id="10" name="Прямоугольник 9">
              <a:hlinkClick r:id="rId7" action="ppaction://hlinksldjump"/>
            </p:cNvPr>
            <p:cNvSpPr/>
            <p:nvPr/>
          </p:nvSpPr>
          <p:spPr>
            <a:xfrm>
              <a:off x="235934" y="3014737"/>
              <a:ext cx="676585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8000" b="0" cap="none" spc="0" dirty="0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5</a:t>
              </a:r>
              <a:endParaRPr lang="ru-RU" sz="80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1642924" y="3212976"/>
            <a:ext cx="1272801" cy="1393503"/>
            <a:chOff x="1744913" y="2971604"/>
            <a:chExt cx="1272801" cy="1393503"/>
          </a:xfrm>
        </p:grpSpPr>
        <p:pic>
          <p:nvPicPr>
            <p:cNvPr id="8" name="Picture 2" descr="1238700382logotip_ob_yavleniya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3206" t="18163" r="5289" b="24786"/>
            <a:stretch>
              <a:fillRect/>
            </a:stretch>
          </p:blipFill>
          <p:spPr bwMode="auto">
            <a:xfrm rot="5400000">
              <a:off x="2054324" y="3401716"/>
              <a:ext cx="1313552" cy="613229"/>
            </a:xfrm>
            <a:prstGeom prst="rect">
              <a:avLst/>
            </a:prstGeom>
            <a:noFill/>
            <a:effectLst>
              <a:glow rad="101600">
                <a:srgbClr val="FFC000">
                  <a:alpha val="60000"/>
                </a:srgbClr>
              </a:glow>
            </a:effectLst>
          </p:spPr>
        </p:pic>
        <p:sp>
          <p:nvSpPr>
            <p:cNvPr id="12" name="Прямоугольник 11">
              <a:hlinkClick r:id="" action="ppaction://hlinkshowjump?jump=nextslide"/>
            </p:cNvPr>
            <p:cNvSpPr/>
            <p:nvPr/>
          </p:nvSpPr>
          <p:spPr>
            <a:xfrm>
              <a:off x="1744913" y="2971604"/>
              <a:ext cx="676585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8000" b="0" cap="none" spc="0" dirty="0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6</a:t>
              </a:r>
              <a:endParaRPr lang="ru-RU" sz="80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079179" y="2926941"/>
            <a:ext cx="1268135" cy="1332231"/>
            <a:chOff x="3290512" y="2985485"/>
            <a:chExt cx="1268135" cy="1332231"/>
          </a:xfrm>
        </p:grpSpPr>
        <p:pic>
          <p:nvPicPr>
            <p:cNvPr id="9" name="Picture 2" descr="1238700382logotip_ob_yavleniya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3206" t="18163" r="5289" b="24786"/>
            <a:stretch>
              <a:fillRect/>
            </a:stretch>
          </p:blipFill>
          <p:spPr bwMode="auto">
            <a:xfrm rot="5400000">
              <a:off x="3595257" y="3335646"/>
              <a:ext cx="1313552" cy="613229"/>
            </a:xfrm>
            <a:prstGeom prst="rect">
              <a:avLst/>
            </a:prstGeom>
            <a:noFill/>
            <a:effectLst>
              <a:glow rad="101600">
                <a:srgbClr val="FFC000">
                  <a:alpha val="60000"/>
                </a:srgbClr>
              </a:glow>
            </a:effectLst>
          </p:spPr>
        </p:pic>
        <p:sp>
          <p:nvSpPr>
            <p:cNvPr id="13" name="Прямоугольник 12">
              <a:hlinkClick r:id="" action="ppaction://hlinkshowjump?jump=nextslide"/>
            </p:cNvPr>
            <p:cNvSpPr/>
            <p:nvPr/>
          </p:nvSpPr>
          <p:spPr>
            <a:xfrm>
              <a:off x="3290512" y="2994277"/>
              <a:ext cx="676585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8000" b="0" cap="none" spc="0" dirty="0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7</a:t>
              </a:r>
              <a:endParaRPr lang="ru-RU" sz="80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686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872"/>
            <a:ext cx="9144001" cy="66883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648" y="3429000"/>
            <a:ext cx="3956709" cy="3287266"/>
          </a:xfrm>
          <a:prstGeom prst="rect">
            <a:avLst/>
          </a:prstGeom>
        </p:spPr>
      </p:pic>
      <p:sp>
        <p:nvSpPr>
          <p:cNvPr id="16" name="Содержимое 2"/>
          <p:cNvSpPr>
            <a:spLocks noGrp="1"/>
          </p:cNvSpPr>
          <p:nvPr>
            <p:ph idx="1"/>
          </p:nvPr>
        </p:nvSpPr>
        <p:spPr>
          <a:xfrm>
            <a:off x="395535" y="357166"/>
            <a:ext cx="8260811" cy="354331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13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Подумай!</a:t>
            </a:r>
            <a:endParaRPr lang="ru-RU" sz="13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673005"/>
            <a:ext cx="3411417" cy="2454945"/>
          </a:xfrm>
          <a:prstGeom prst="rect">
            <a:avLst/>
          </a:prstGeom>
        </p:spPr>
      </p:pic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467908" y="5733256"/>
            <a:ext cx="1705708" cy="908720"/>
          </a:xfrm>
          <a:prstGeom prst="actionButtonBackPreviou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173616" y="5733256"/>
            <a:ext cx="1894692" cy="9087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Назад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82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872"/>
            <a:ext cx="9144001" cy="668833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28600" y="122948"/>
            <a:ext cx="8964488" cy="1408300"/>
          </a:xfrm>
        </p:spPr>
        <p:txBody>
          <a:bodyPr>
            <a:normAutofit/>
          </a:bodyPr>
          <a:lstStyle/>
          <a:p>
            <a:r>
              <a:rPr lang="ru-RU" sz="7200" dirty="0" smtClean="0"/>
              <a:t>Теперь клад ваш! </a:t>
            </a:r>
            <a:endParaRPr lang="ru-RU" sz="7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726487"/>
            <a:ext cx="5104996" cy="4964608"/>
          </a:xfrm>
          <a:prstGeom prst="rect">
            <a:avLst/>
          </a:prstGeom>
        </p:spPr>
      </p:pic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18801" y="5961070"/>
            <a:ext cx="1080120" cy="864096"/>
          </a:xfrm>
          <a:prstGeom prst="actionButtonForwardNex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0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872"/>
            <a:ext cx="9144001" cy="6688337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89"/>
            <a:ext cx="6635080" cy="5842857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39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olero script" pitchFamily="66" charset="0"/>
              </a:rPr>
              <a:t>Окончена игра, но не грустите,</a:t>
            </a:r>
          </a:p>
          <a:p>
            <a:pPr>
              <a:buNone/>
            </a:pPr>
            <a:r>
              <a:rPr lang="ru-RU" sz="39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olero script" pitchFamily="66" charset="0"/>
              </a:rPr>
              <a:t>Хоть проиграли или выиграли сейчас -</a:t>
            </a:r>
          </a:p>
          <a:p>
            <a:pPr>
              <a:buNone/>
            </a:pPr>
            <a:r>
              <a:rPr lang="ru-RU" sz="39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olero script" pitchFamily="66" charset="0"/>
              </a:rPr>
              <a:t>Будут в вашей жизни успехи</a:t>
            </a:r>
          </a:p>
          <a:p>
            <a:pPr>
              <a:buNone/>
            </a:pPr>
            <a:r>
              <a:rPr lang="ru-RU" sz="39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olero script" pitchFamily="66" charset="0"/>
              </a:rPr>
              <a:t>И победы ещё не раз.</a:t>
            </a:r>
          </a:p>
          <a:p>
            <a:pPr marL="2786063">
              <a:buNone/>
            </a:pPr>
            <a:r>
              <a:rPr lang="ru-RU" sz="39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olero script" pitchFamily="66" charset="0"/>
              </a:rPr>
              <a:t>Главное</a:t>
            </a:r>
            <a:r>
              <a:rPr lang="ru-RU" sz="39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olero script" pitchFamily="66" charset="0"/>
              </a:rPr>
              <a:t>, не забывайте:</a:t>
            </a:r>
          </a:p>
          <a:p>
            <a:pPr marL="2786063">
              <a:buNone/>
            </a:pPr>
            <a:r>
              <a:rPr lang="ru-RU" sz="39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olero script" pitchFamily="66" charset="0"/>
              </a:rPr>
              <a:t>Чтоб врачом, моряком</a:t>
            </a:r>
          </a:p>
          <a:p>
            <a:pPr marL="2786063">
              <a:buNone/>
            </a:pPr>
            <a:r>
              <a:rPr lang="ru-RU" sz="39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olero script" pitchFamily="66" charset="0"/>
              </a:rPr>
              <a:t>Или лётчиком стать,</a:t>
            </a:r>
          </a:p>
          <a:p>
            <a:pPr marL="2786063">
              <a:buNone/>
            </a:pPr>
            <a:r>
              <a:rPr lang="ru-RU" sz="39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olero script" pitchFamily="66" charset="0"/>
              </a:rPr>
              <a:t>Нужно прежде всего</a:t>
            </a:r>
          </a:p>
          <a:p>
            <a:pPr marL="2786063">
              <a:buNone/>
            </a:pPr>
            <a:r>
              <a:rPr lang="ru-RU" sz="39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olero script" pitchFamily="66" charset="0"/>
              </a:rPr>
              <a:t>Математику знать.</a:t>
            </a:r>
          </a:p>
          <a:p>
            <a:pPr marL="0" indent="0">
              <a:buNone/>
            </a:pPr>
            <a:endParaRPr lang="ru-RU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52936"/>
            <a:ext cx="2828278" cy="41287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clrChange>
              <a:clrFrom>
                <a:srgbClr val="C9C5C2"/>
              </a:clrFrom>
              <a:clrTo>
                <a:srgbClr val="C9C5C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571" y="3424683"/>
            <a:ext cx="2517525" cy="3272193"/>
          </a:xfrm>
          <a:prstGeom prst="rect">
            <a:avLst/>
          </a:prstGeom>
          <a:effectLst>
            <a:glow>
              <a:schemeClr val="tx1">
                <a:alpha val="60000"/>
              </a:schemeClr>
            </a:glow>
          </a:effectLst>
        </p:spPr>
      </p:pic>
      <p:sp>
        <p:nvSpPr>
          <p:cNvPr id="8" name="Управляющая кнопка: настраиваемая 7">
            <a:hlinkClick r:id="" action="ppaction://hlinkshowjump?jump=endshow" highlightClick="1"/>
          </p:cNvPr>
          <p:cNvSpPr/>
          <p:nvPr/>
        </p:nvSpPr>
        <p:spPr>
          <a:xfrm>
            <a:off x="3635896" y="6205480"/>
            <a:ext cx="2376264" cy="535888"/>
          </a:xfrm>
          <a:prstGeom prst="actionButtonBlank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КОНЕЦ</a:t>
            </a:r>
            <a:endParaRPr lang="ru-RU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9646" y="-30262"/>
            <a:ext cx="5864354" cy="1032373"/>
          </a:xfrm>
        </p:spPr>
        <p:txBody>
          <a:bodyPr>
            <a:noAutofit/>
          </a:bodyPr>
          <a:lstStyle/>
          <a:p>
            <a:r>
              <a:rPr lang="ru-RU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Итак, в путь!</a:t>
            </a:r>
            <a:endParaRPr lang="ru-RU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43" b="17857"/>
          <a:stretch/>
        </p:blipFill>
        <p:spPr>
          <a:xfrm>
            <a:off x="107504" y="-47839"/>
            <a:ext cx="3595773" cy="2756759"/>
          </a:xfrm>
          <a:prstGeom prst="rect">
            <a:avLst/>
          </a:prstGeom>
          <a:effectLst>
            <a:glow rad="127000">
              <a:schemeClr val="accent1">
                <a:alpha val="35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28" y="877848"/>
            <a:ext cx="7038211" cy="59801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57414" y="3212976"/>
            <a:ext cx="1939822" cy="2510358"/>
          </a:xfrm>
          <a:prstGeom prst="rect">
            <a:avLst/>
          </a:prstGeom>
          <a:effectLst/>
        </p:spPr>
      </p:pic>
      <p:grpSp>
        <p:nvGrpSpPr>
          <p:cNvPr id="9" name="Группа 8"/>
          <p:cNvGrpSpPr/>
          <p:nvPr/>
        </p:nvGrpSpPr>
        <p:grpSpPr>
          <a:xfrm>
            <a:off x="6444209" y="6165304"/>
            <a:ext cx="2699792" cy="692696"/>
            <a:chOff x="2987824" y="5813387"/>
            <a:chExt cx="2697251" cy="864096"/>
          </a:xfrm>
        </p:grpSpPr>
        <p:sp>
          <p:nvSpPr>
            <p:cNvPr id="10" name="Управляющая кнопка: далее 9">
              <a:hlinkClick r:id="" action="ppaction://hlinkshowjump?jump=nextslide" highlightClick="1"/>
            </p:cNvPr>
            <p:cNvSpPr/>
            <p:nvPr/>
          </p:nvSpPr>
          <p:spPr>
            <a:xfrm>
              <a:off x="4604955" y="5813387"/>
              <a:ext cx="1080120" cy="864096"/>
            </a:xfrm>
            <a:prstGeom prst="actionButtonForwardNex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2987824" y="5813387"/>
              <a:ext cx="1605126" cy="864096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/>
                <a:t>ДАЛЕЕ</a:t>
              </a:r>
              <a:endParaRPr lang="ru-RU" sz="3200" b="1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000240"/>
            <a:ext cx="8229600" cy="300039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sz="6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eeskneesCTT" pitchFamily="2" charset="0"/>
              </a:rPr>
              <a:t>Остров </a:t>
            </a:r>
            <a:br>
              <a:rPr lang="ru-RU" sz="6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eeskneesCTT" pitchFamily="2" charset="0"/>
              </a:rPr>
            </a:br>
            <a:r>
              <a:rPr lang="ru-RU" sz="6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eeskneesCTT" pitchFamily="2" charset="0"/>
              </a:rPr>
              <a:t>«Разгадай-ка!»</a:t>
            </a:r>
            <a:endParaRPr lang="ru-RU" sz="6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BeeskneesCTT" pitchFamily="2" charset="0"/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4067944" y="5805264"/>
            <a:ext cx="1080120" cy="864096"/>
          </a:xfrm>
          <a:prstGeom prst="actionButtonForwardNex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2520280"/>
          </a:xfrm>
        </p:spPr>
        <p:txBody>
          <a:bodyPr>
            <a:normAutofit/>
          </a:bodyPr>
          <a:lstStyle/>
          <a:p>
            <a:r>
              <a:rPr lang="ru-RU" dirty="0"/>
              <a:t>Ребята, </a:t>
            </a:r>
            <a:r>
              <a:rPr lang="ru-RU" dirty="0" smtClean="0"/>
              <a:t>смотрите, </a:t>
            </a:r>
            <a:r>
              <a:rPr lang="ru-RU" dirty="0"/>
              <a:t>перед нами </a:t>
            </a:r>
            <a:r>
              <a:rPr lang="ru-RU" b="1" i="1" dirty="0"/>
              <a:t>остров «Разгадай-ка».</a:t>
            </a:r>
            <a:r>
              <a:rPr lang="ru-RU" dirty="0"/>
              <a:t> Нас кто-то встречает.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742" b="77238" l="9422" r="72805">
                        <a14:foregroundMark x1="59743" y1="42199" x2="59743" y2="42199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49" t="9397" r="27336" b="20998"/>
          <a:stretch/>
        </p:blipFill>
        <p:spPr>
          <a:xfrm>
            <a:off x="2699792" y="2348880"/>
            <a:ext cx="4896544" cy="4638831"/>
          </a:xfrm>
          <a:prstGeom prst="rect">
            <a:avLst/>
          </a:prstGeom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7783364" y="5877272"/>
            <a:ext cx="1080120" cy="864096"/>
          </a:xfrm>
          <a:prstGeom prst="actionButtonForwardNex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04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3969" y="-1611560"/>
            <a:ext cx="10153128" cy="1015312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29062" y="2349929"/>
            <a:ext cx="4788024" cy="4454302"/>
          </a:xfrm>
        </p:spPr>
        <p:txBody>
          <a:bodyPr>
            <a:normAutofit lnSpcReduction="10000"/>
          </a:bodyPr>
          <a:lstStyle/>
          <a:p>
            <a:pPr marL="628650" indent="-628650">
              <a:buFont typeface="Calibri" panose="020F0502020204030204" pitchFamily="34" charset="0"/>
              <a:buChar char="—"/>
            </a:pPr>
            <a:r>
              <a:rPr lang="ru-RU" dirty="0"/>
              <a:t>Здравствуйте. Я принцесса этого острова. Я отдам вам ключ, но он у меня один. </a:t>
            </a:r>
            <a:endParaRPr lang="ru-RU" dirty="0" smtClean="0"/>
          </a:p>
          <a:p>
            <a:pPr marL="628650" indent="-628650">
              <a:buFont typeface="Calibri" panose="020F0502020204030204" pitchFamily="34" charset="0"/>
              <a:buChar char="—"/>
            </a:pPr>
            <a:r>
              <a:rPr lang="ru-RU" dirty="0" smtClean="0"/>
              <a:t>Как </a:t>
            </a:r>
            <a:r>
              <a:rPr lang="ru-RU" dirty="0"/>
              <a:t>мне быть?! Придумала! Я отдам ключ тем, кто быстрее разгадает кроссворд.</a:t>
            </a:r>
          </a:p>
          <a:p>
            <a:pPr>
              <a:buFont typeface="Calibri" panose="020F0502020204030204" pitchFamily="34" charset="0"/>
              <a:buChar char="—"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" y="2492896"/>
            <a:ext cx="3124961" cy="4561840"/>
          </a:xfrm>
          <a:prstGeom prst="rect">
            <a:avLst/>
          </a:prstGeom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3789002" y="6028729"/>
            <a:ext cx="1080120" cy="864096"/>
          </a:xfrm>
          <a:prstGeom prst="actionButtonForwardNex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09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40972" y="2060848"/>
            <a:ext cx="4253217" cy="5330066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2109950"/>
              </p:ext>
            </p:extLst>
          </p:nvPr>
        </p:nvGraphicFramePr>
        <p:xfrm>
          <a:off x="1794402" y="2060848"/>
          <a:ext cx="4718330" cy="4077073"/>
        </p:xfrm>
        <a:graphic>
          <a:graphicData uri="http://schemas.openxmlformats.org/drawingml/2006/table">
            <a:tbl>
              <a:tblPr/>
              <a:tblGrid>
                <a:gridCol w="303315"/>
                <a:gridCol w="303315"/>
                <a:gridCol w="303315"/>
                <a:gridCol w="303315"/>
                <a:gridCol w="322049"/>
                <a:gridCol w="305991"/>
                <a:gridCol w="351488"/>
                <a:gridCol w="305991"/>
                <a:gridCol w="303315"/>
                <a:gridCol w="330970"/>
                <a:gridCol w="322049"/>
                <a:gridCol w="303315"/>
                <a:gridCol w="353272"/>
                <a:gridCol w="303315"/>
                <a:gridCol w="303315"/>
              </a:tblGrid>
              <a:tr h="3050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73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50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73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50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0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3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050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73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73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50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73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735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50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39552" y="131152"/>
            <a:ext cx="3528392" cy="230832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ru-RU" b="1" i="1" dirty="0"/>
              <a:t>По горизонтали: </a:t>
            </a:r>
            <a:endParaRPr lang="ru-RU" dirty="0"/>
          </a:p>
          <a:p>
            <a:r>
              <a:rPr lang="ru-RU" dirty="0"/>
              <a:t>1. Число, из которого вычитают.</a:t>
            </a:r>
          </a:p>
          <a:p>
            <a:r>
              <a:rPr lang="ru-RU" dirty="0"/>
              <a:t>2. Число, на которое делят.</a:t>
            </a:r>
          </a:p>
          <a:p>
            <a:r>
              <a:rPr lang="ru-RU" dirty="0"/>
              <a:t>3. Сумма длин всех сторон треугольника.</a:t>
            </a:r>
          </a:p>
          <a:p>
            <a:r>
              <a:rPr lang="ru-RU" dirty="0"/>
              <a:t>4. Как называют фигуру, изображённую на рисунке</a:t>
            </a:r>
            <a:r>
              <a:rPr lang="ru-RU" dirty="0" smtClean="0"/>
              <a:t>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21514" name="AutoShape 10"/>
          <p:cNvSpPr>
            <a:spLocks noChangeArrowheads="1"/>
          </p:cNvSpPr>
          <p:nvPr/>
        </p:nvSpPr>
        <p:spPr bwMode="auto">
          <a:xfrm>
            <a:off x="755576" y="2204864"/>
            <a:ext cx="889471" cy="787846"/>
          </a:xfrm>
          <a:prstGeom prst="pentagon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239189" y="131152"/>
            <a:ext cx="35283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/>
              <a:t>По вертикали: </a:t>
            </a:r>
            <a:endParaRPr lang="ru-RU" dirty="0"/>
          </a:p>
          <a:p>
            <a:r>
              <a:rPr lang="ru-RU" dirty="0"/>
              <a:t>1. Что это такое: 2х - 6 = 2?</a:t>
            </a:r>
          </a:p>
          <a:p>
            <a:r>
              <a:rPr lang="ru-RU" dirty="0"/>
              <a:t>5. Число, которое прибавляют.</a:t>
            </a:r>
          </a:p>
          <a:p>
            <a:r>
              <a:rPr lang="ru-RU" dirty="0"/>
              <a:t>6. 23 : 4 = 5 (3); 3 - это.....</a:t>
            </a:r>
          </a:p>
          <a:p>
            <a:r>
              <a:rPr lang="ru-RU" dirty="0"/>
              <a:t>7. Арифметическое действие.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2228166" y="6279032"/>
            <a:ext cx="4022046" cy="584187"/>
            <a:chOff x="2987824" y="5813387"/>
            <a:chExt cx="2685246" cy="864096"/>
          </a:xfrm>
        </p:grpSpPr>
        <p:sp>
          <p:nvSpPr>
            <p:cNvPr id="8" name="Управляющая кнопка: далее 7">
              <a:hlinkClick r:id="" action="ppaction://hlinkshowjump?jump=nextslide" highlightClick="1"/>
            </p:cNvPr>
            <p:cNvSpPr/>
            <p:nvPr/>
          </p:nvSpPr>
          <p:spPr>
            <a:xfrm>
              <a:off x="4592950" y="5813387"/>
              <a:ext cx="1080120" cy="864096"/>
            </a:xfrm>
            <a:prstGeom prst="actionButtonForwardNex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987824" y="5813387"/>
              <a:ext cx="1605126" cy="864096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200" b="1" dirty="0" smtClean="0"/>
                <a:t>ПРОВЕРИТЬ</a:t>
              </a:r>
              <a:endParaRPr lang="ru-RU" sz="3200" b="1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2417</TotalTime>
  <Words>976</Words>
  <Application>Microsoft Office PowerPoint</Application>
  <PresentationFormat>Экран (4:3)</PresentationFormat>
  <Paragraphs>222</Paragraphs>
  <Slides>48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5" baseType="lpstr">
      <vt:lpstr>Arial</vt:lpstr>
      <vt:lpstr>Arial Black</vt:lpstr>
      <vt:lpstr>BeeskneesCTT</vt:lpstr>
      <vt:lpstr>Bolero script</vt:lpstr>
      <vt:lpstr>Calibri</vt:lpstr>
      <vt:lpstr>Times New Roman</vt:lpstr>
      <vt:lpstr>Тема Office</vt:lpstr>
      <vt:lpstr>Презентация PowerPoint</vt:lpstr>
      <vt:lpstr>Презентация PowerPoint</vt:lpstr>
      <vt:lpstr>Ребята, мы отправляемся на Остров Сокровищ за кладом. Клад лежит в сундуке и закрыт на замки. Мы поплывём на корабле и по пути вы должны собрать ключи от этих замков.</vt:lpstr>
      <vt:lpstr>Презентация PowerPoint</vt:lpstr>
      <vt:lpstr>Итак, в путь!</vt:lpstr>
      <vt:lpstr>Остров  «Разгадай-ка!»</vt:lpstr>
      <vt:lpstr>Ребята, смотрите, перед нами остров «Разгадай-ка». Нас кто-то встречает. </vt:lpstr>
      <vt:lpstr>Презентация PowerPoint</vt:lpstr>
      <vt:lpstr>Презентация PowerPoint</vt:lpstr>
      <vt:lpstr>Презентация PowerPoint</vt:lpstr>
      <vt:lpstr>Презентация PowerPoint</vt:lpstr>
      <vt:lpstr>Скала «Угадай-ка!»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Рыбалка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Молодцы!</vt:lpstr>
      <vt:lpstr>Пока мы ловили рыбу, заблудились. Куда плыть? Как найти правильный путь? </vt:lpstr>
      <vt:lpstr>Но что это там впереди? Маяк!!! Мы спасены! </vt:lpstr>
      <vt:lpstr>Только он не светит…</vt:lpstr>
      <vt:lpstr>Чтобы зажечь маяк, решите задачу:</vt:lpstr>
      <vt:lpstr>Презентация PowerPoint</vt:lpstr>
      <vt:lpstr>Презентация PowerPoint</vt:lpstr>
      <vt:lpstr>А вот и Остров Сокровищ!</vt:lpstr>
      <vt:lpstr>Перед вами сундук с сокровищами, но он заперт.  Вот тут нам и пригодятся ключи! А ну-ка, вспомните, сколько у вас ключей.</vt:lpstr>
      <vt:lpstr>Презентация PowerPoint</vt:lpstr>
      <vt:lpstr>Теперь клад ваш! 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Остров сокровищ</dc:title>
  <dc:creator>Admin</dc:creator>
  <cp:lastModifiedBy>Нияра Кадыр-Алиева</cp:lastModifiedBy>
  <cp:revision>73</cp:revision>
  <dcterms:created xsi:type="dcterms:W3CDTF">2010-12-14T18:53:10Z</dcterms:created>
  <dcterms:modified xsi:type="dcterms:W3CDTF">2020-01-12T22:11:33Z</dcterms:modified>
</cp:coreProperties>
</file>