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-718942"/>
            <a:ext cx="8008655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Bashk" pitchFamily="18" charset="-52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effectLst/>
                <a:latin typeface="TimBashk" pitchFamily="18" charset="-52"/>
                <a:ea typeface="Calibri" pitchFamily="34" charset="0"/>
                <a:cs typeface="Times New Roman" pitchFamily="18" charset="0"/>
              </a:rPr>
              <a:t>Фәнни-эҙләнеү эше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Bashk" pitchFamily="18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e-BY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effectLst/>
                <a:latin typeface="TimBashk" pitchFamily="18" charset="-52"/>
                <a:ea typeface="Calibri" pitchFamily="34" charset="0"/>
                <a:cs typeface="Times New Roman" pitchFamily="18" charset="0"/>
              </a:rPr>
              <a:t>емаһы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Bashk" pitchFamily="18" charset="-52"/>
                <a:ea typeface="Calibri" pitchFamily="34" charset="0"/>
                <a:cs typeface="Times New Roman" pitchFamily="18" charset="0"/>
              </a:rPr>
              <a:t>Башҡортостанда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Bashk" pitchFamily="18" charset="-52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Bashk" pitchFamily="18" charset="-52"/>
                <a:ea typeface="Calibri" pitchFamily="34" charset="0"/>
                <a:cs typeface="Times New Roman" pitchFamily="18" charset="0"/>
              </a:rPr>
              <a:t>ҡулланылған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Bashk" pitchFamily="18" charset="-52"/>
                <a:ea typeface="Calibri" pitchFamily="34" charset="0"/>
                <a:cs typeface="Times New Roman" pitchFamily="18" charset="0"/>
              </a:rPr>
              <a:t>дарыу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Bashk" pitchFamily="18" charset="-52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Bashk" pitchFamily="18" charset="-52"/>
                <a:ea typeface="Calibri" pitchFamily="34" charset="0"/>
                <a:cs typeface="Times New Roman" pitchFamily="18" charset="0"/>
              </a:rPr>
              <a:t>үләндәре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Bashk" pitchFamily="18" charset="-52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2800" b="1" dirty="0" err="1" smtClean="0">
                <a:latin typeface="TimBashk" pitchFamily="18" charset="-52"/>
              </a:rPr>
              <a:t>Башҡар</a:t>
            </a:r>
            <a:r>
              <a:rPr lang="ba-RU" sz="2800" b="1" dirty="0" smtClean="0">
                <a:latin typeface="TimBashk" pitchFamily="18" charset="-52"/>
              </a:rPr>
              <a:t>ҙ</a:t>
            </a:r>
            <a:r>
              <a:rPr lang="ru-RU" sz="2800" b="1" dirty="0" smtClean="0">
                <a:latin typeface="TimBashk" pitchFamily="18" charset="-52"/>
              </a:rPr>
              <a:t>ы</a:t>
            </a:r>
            <a:r>
              <a:rPr lang="ru-RU" sz="2800" b="1" dirty="0" smtClean="0">
                <a:latin typeface="+mj-lt"/>
              </a:rPr>
              <a:t>:</a:t>
            </a:r>
            <a:r>
              <a:rPr lang="ru-RU" sz="2800" b="1" dirty="0" smtClean="0">
                <a:latin typeface="TimBashk" pitchFamily="18" charset="-52"/>
              </a:rPr>
              <a:t>  </a:t>
            </a:r>
          </a:p>
          <a:p>
            <a:pPr algn="just"/>
            <a:r>
              <a:rPr lang="ru-RU" sz="2000" dirty="0" smtClean="0">
                <a:latin typeface="a_Helver Bashkir" pitchFamily="34" charset="0"/>
              </a:rPr>
              <a:t>                    </a:t>
            </a:r>
            <a:r>
              <a:rPr lang="ru-RU" sz="2800" dirty="0" err="1" smtClean="0">
                <a:latin typeface="a_Helver Bashkir" pitchFamily="34" charset="0"/>
              </a:rPr>
              <a:t>Садртдинова</a:t>
            </a:r>
            <a:r>
              <a:rPr lang="ru-RU" sz="2800" dirty="0" smtClean="0">
                <a:latin typeface="a_Helver Bashkir" pitchFamily="34" charset="0"/>
              </a:rPr>
              <a:t> </a:t>
            </a:r>
            <a:r>
              <a:rPr lang="ru-RU" sz="2800" dirty="0" err="1" smtClean="0">
                <a:latin typeface="a_Helver Bashkir" pitchFamily="34" charset="0"/>
              </a:rPr>
              <a:t>Айгөл</a:t>
            </a:r>
            <a:r>
              <a:rPr lang="ru-RU" sz="2000" dirty="0" err="1" smtClean="0">
                <a:latin typeface="a_Helver Bashkir" pitchFamily="34" charset="0"/>
              </a:rPr>
              <a:t>, </a:t>
            </a:r>
            <a:r>
              <a:rPr lang="ru-RU" sz="2800" dirty="0" smtClean="0">
                <a:latin typeface="a_Helver Bashkir" pitchFamily="34" charset="0"/>
              </a:rPr>
              <a:t>5-се класс, </a:t>
            </a:r>
          </a:p>
          <a:p>
            <a:pPr algn="just"/>
            <a:r>
              <a:rPr lang="ru-RU" sz="2000" dirty="0" smtClean="0">
                <a:latin typeface="a_Helver Bashkir" pitchFamily="34" charset="0"/>
              </a:rPr>
              <a:t>                    </a:t>
            </a:r>
            <a:r>
              <a:rPr lang="ru-RU" sz="2000" dirty="0" err="1" smtClean="0">
                <a:latin typeface="a_Helver Bashkir" pitchFamily="34" charset="0"/>
              </a:rPr>
              <a:t>Башҡортостан  Республикаһы </a:t>
            </a:r>
            <a:r>
              <a:rPr lang="ru-RU" sz="2000" dirty="0" err="1" smtClean="0">
                <a:latin typeface="a_Helver Bashkir" pitchFamily="34" charset="0"/>
              </a:rPr>
              <a:t>Ҡыйғы  </a:t>
            </a:r>
            <a:r>
              <a:rPr lang="ru-RU" sz="2000" dirty="0" smtClean="0">
                <a:latin typeface="a_Helver Bashkir" pitchFamily="34" charset="0"/>
              </a:rPr>
              <a:t>районы </a:t>
            </a:r>
          </a:p>
          <a:p>
            <a:pPr algn="just"/>
            <a:r>
              <a:rPr lang="ru-RU" sz="2000" dirty="0" smtClean="0">
                <a:latin typeface="a_Helver Bashkir" pitchFamily="34" charset="0"/>
              </a:rPr>
              <a:t>                    </a:t>
            </a:r>
            <a:r>
              <a:rPr lang="ru-RU" sz="2000" dirty="0" err="1" smtClean="0">
                <a:latin typeface="a_Helver Bashkir" pitchFamily="34" charset="0"/>
              </a:rPr>
              <a:t>Үрге Ҡыйғы </a:t>
            </a:r>
            <a:r>
              <a:rPr lang="ru-RU" sz="2000" dirty="0" err="1" smtClean="0">
                <a:latin typeface="a_Helver Bashkir" pitchFamily="34" charset="0"/>
              </a:rPr>
              <a:t>лицейы</a:t>
            </a:r>
            <a:endParaRPr lang="ru-RU" sz="2000" dirty="0" smtClean="0">
              <a:latin typeface="a_Helver Bashkir" pitchFamily="34" charset="0"/>
            </a:endParaRPr>
          </a:p>
          <a:p>
            <a:pPr algn="just"/>
            <a:r>
              <a:rPr lang="ru-RU" sz="2800" b="1" dirty="0" err="1" smtClean="0">
                <a:latin typeface="a_Helver Bashkir" pitchFamily="34" charset="0"/>
                <a:ea typeface="Calibri" pitchFamily="34" charset="0"/>
                <a:cs typeface="Times New Roman" pitchFamily="18" charset="0"/>
              </a:rPr>
              <a:t>Етәксеһе:</a:t>
            </a:r>
            <a:r>
              <a:rPr lang="ru-RU" sz="2800" b="1" dirty="0" smtClean="0">
                <a:latin typeface="a_Helver Bashkir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lang="ru-RU" sz="2800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Низамова</a:t>
            </a:r>
            <a:r>
              <a:rPr lang="ru-RU" sz="28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lang="ru-RU" sz="2800" dirty="0" err="1" smtClean="0">
                <a:latin typeface="TimBashk" pitchFamily="18" charset="-52"/>
                <a:ea typeface="Calibri" pitchFamily="34" charset="0"/>
                <a:cs typeface="Times New Roman" pitchFamily="18" charset="0"/>
              </a:rPr>
              <a:t>әзилә Хәсән </a:t>
            </a:r>
            <a:r>
              <a:rPr lang="ru-RU" sz="2800" dirty="0" err="1" smtClean="0">
                <a:latin typeface="TimBashk" pitchFamily="18" charset="-52"/>
                <a:ea typeface="Calibri" pitchFamily="34" charset="0"/>
                <a:cs typeface="Times New Roman" pitchFamily="18" charset="0"/>
              </a:rPr>
              <a:t>ҡыҙы</a:t>
            </a:r>
            <a:r>
              <a:rPr lang="ru-RU" sz="2800" dirty="0" err="1" smtClean="0">
                <a:latin typeface="TimBashk" pitchFamily="18" charset="-52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Arial" pitchFamily="34" charset="0"/>
              </a:rPr>
              <a:t> </a:t>
            </a:r>
          </a:p>
          <a:p>
            <a:pPr algn="just"/>
            <a:r>
              <a:rPr lang="ru-RU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ru-RU" sz="2000" dirty="0" err="1" smtClean="0">
                <a:latin typeface="TimBashk" pitchFamily="18" charset="-52"/>
                <a:ea typeface="Calibri" pitchFamily="34" charset="0"/>
                <a:cs typeface="Times New Roman" pitchFamily="18" charset="0"/>
              </a:rPr>
              <a:t>башҡорт </a:t>
            </a:r>
            <a:r>
              <a:rPr lang="ru-RU" sz="2000" dirty="0" smtClean="0">
                <a:latin typeface="TimBashk" pitchFamily="18" charset="-52"/>
                <a:ea typeface="Calibri" pitchFamily="34" charset="0"/>
                <a:cs typeface="Times New Roman" pitchFamily="18" charset="0"/>
              </a:rPr>
              <a:t>теле  </a:t>
            </a:r>
            <a:r>
              <a:rPr lang="ru-RU" sz="2000" dirty="0" err="1" smtClean="0">
                <a:latin typeface="TimBashk" pitchFamily="18" charset="-52"/>
                <a:ea typeface="Calibri" pitchFamily="34" charset="0"/>
                <a:cs typeface="Times New Roman" pitchFamily="18" charset="0"/>
              </a:rPr>
              <a:t>һәм </a:t>
            </a:r>
            <a:r>
              <a:rPr lang="ru-RU" sz="2000" smtClean="0">
                <a:latin typeface="TimBashk" pitchFamily="18" charset="-52"/>
                <a:ea typeface="Calibri" pitchFamily="34" charset="0"/>
                <a:cs typeface="Times New Roman" pitchFamily="18" charset="0"/>
              </a:rPr>
              <a:t>әҙәбиәте </a:t>
            </a:r>
            <a:r>
              <a:rPr lang="ru-RU" sz="2000" dirty="0" err="1" smtClean="0">
                <a:latin typeface="TimBashk" pitchFamily="18" charset="-52"/>
                <a:ea typeface="Calibri" pitchFamily="34" charset="0"/>
                <a:cs typeface="Times New Roman" pitchFamily="18" charset="0"/>
              </a:rPr>
              <a:t>уҡытыусыһы</a:t>
            </a:r>
            <a:endParaRPr lang="ru-RU" sz="2000" dirty="0" smtClean="0">
              <a:latin typeface="Arial" pitchFamily="34" charset="0"/>
            </a:endParaRPr>
          </a:p>
          <a:p>
            <a:endParaRPr lang="ru-RU" sz="1600" dirty="0" smtClean="0">
              <a:latin typeface="TimBashk" pitchFamily="18" charset="-52"/>
            </a:endParaRPr>
          </a:p>
          <a:p>
            <a:endParaRPr lang="ru-RU" sz="1600" dirty="0" smtClean="0">
              <a:latin typeface="TimBashk" pitchFamily="18" charset="-52"/>
            </a:endParaRPr>
          </a:p>
          <a:p>
            <a:endParaRPr lang="ru-RU" sz="1600" dirty="0" smtClean="0">
              <a:latin typeface="TimBashk" pitchFamily="18" charset="-52"/>
            </a:endParaRPr>
          </a:p>
          <a:p>
            <a:endParaRPr lang="ru-RU" sz="1600" dirty="0" smtClean="0">
              <a:latin typeface="TimBashk" pitchFamily="18" charset="-52"/>
            </a:endParaRPr>
          </a:p>
          <a:p>
            <a:endParaRPr lang="ru-RU" sz="1600" dirty="0" smtClean="0">
              <a:latin typeface="TimBashk" pitchFamily="18" charset="-52"/>
            </a:endParaRPr>
          </a:p>
          <a:p>
            <a:endParaRPr lang="ru-RU" sz="1600" dirty="0" smtClean="0">
              <a:latin typeface="TimBashk" pitchFamily="18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Bashk" pitchFamily="18" charset="-52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TimBashk" pitchFamily="18" charset="-52"/>
              </a:rPr>
              <a:t>ШИФА  -  </a:t>
            </a:r>
            <a:r>
              <a:rPr lang="ru-RU" dirty="0" smtClean="0">
                <a:solidFill>
                  <a:srgbClr val="FFFF00"/>
                </a:solidFill>
                <a:latin typeface="TimBashk" pitchFamily="18" charset="-52"/>
              </a:rPr>
              <a:t>АЯҠ АҪТЫНДА</a:t>
            </a:r>
            <a:endParaRPr lang="ru-RU" dirty="0">
              <a:solidFill>
                <a:srgbClr val="FFFF00"/>
              </a:solidFill>
              <a:latin typeface="TimBashk" pitchFamily="18" charset="-52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b="0" dirty="0" err="1" smtClean="0"/>
              <a:t>Т</a:t>
            </a:r>
            <a:r>
              <a:rPr lang="ru-RU" sz="3600" b="0" dirty="0" err="1" smtClean="0">
                <a:latin typeface="TimBashk" pitchFamily="18" charset="-52"/>
              </a:rPr>
              <a:t>өймәлек </a:t>
            </a:r>
            <a:r>
              <a:rPr lang="ru-RU" sz="3600" b="0" dirty="0" smtClean="0">
                <a:latin typeface="TimBashk" pitchFamily="18" charset="-52"/>
              </a:rPr>
              <a:t>/пижма/</a:t>
            </a:r>
            <a:endParaRPr lang="ru-RU" sz="3600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0" dirty="0" err="1" smtClean="0">
                <a:latin typeface="TimBashk" pitchFamily="18" charset="-52"/>
              </a:rPr>
              <a:t>Бәпембә</a:t>
            </a:r>
            <a:endParaRPr lang="ru-RU" sz="3600" b="0" dirty="0">
              <a:latin typeface="TimBashk" pitchFamily="18" charset="-52"/>
            </a:endParaRPr>
          </a:p>
        </p:txBody>
      </p:sp>
      <p:pic>
        <p:nvPicPr>
          <p:cNvPr id="20482" name="Picture 2" descr="C:\Documents and Settings\Admin\Рабочий стол\пиж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2286000"/>
            <a:ext cx="3679722" cy="3733800"/>
          </a:xfrm>
          <a:prstGeom prst="rect">
            <a:avLst/>
          </a:prstGeom>
          <a:noFill/>
        </p:spPr>
      </p:pic>
      <p:pic>
        <p:nvPicPr>
          <p:cNvPr id="20483" name="Picture 3" descr="C:\Documents and Settings\Admin\Рабочий стол\одуванчик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85999"/>
            <a:ext cx="3505199" cy="3810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Иммунитетты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нығытыу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өсөн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  <a:latin typeface="TimBashk" pitchFamily="18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0" dirty="0" err="1" smtClean="0">
                <a:latin typeface="TimBashk" pitchFamily="18" charset="-52"/>
              </a:rPr>
              <a:t>Гөлйемеш</a:t>
            </a:r>
            <a:endParaRPr lang="ru-RU" sz="3600" b="0" dirty="0">
              <a:latin typeface="TimBashk" pitchFamily="18" charset="-52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3600" b="0" dirty="0" err="1" smtClean="0">
                <a:latin typeface="TimBashk" pitchFamily="18" charset="-52"/>
              </a:rPr>
              <a:t>Андыҙ </a:t>
            </a:r>
            <a:r>
              <a:rPr lang="ru-RU" sz="3600" b="0" dirty="0" smtClean="0">
                <a:latin typeface="TimBashk" pitchFamily="18" charset="-52"/>
              </a:rPr>
              <a:t>/девясил/</a:t>
            </a:r>
            <a:endParaRPr lang="ru-RU" sz="3600" b="0" dirty="0">
              <a:latin typeface="TimBashk" pitchFamily="18" charset="-52"/>
            </a:endParaRPr>
          </a:p>
        </p:txBody>
      </p:sp>
      <p:pic>
        <p:nvPicPr>
          <p:cNvPr id="21506" name="Picture 2" descr="C:\Documents and Settings\Admin\Рабочий стол\шиповни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72518"/>
            <a:ext cx="3810000" cy="3952081"/>
          </a:xfrm>
          <a:prstGeom prst="rect">
            <a:avLst/>
          </a:prstGeom>
          <a:noFill/>
        </p:spPr>
      </p:pic>
      <p:pic>
        <p:nvPicPr>
          <p:cNvPr id="21507" name="Picture 3" descr="C:\Documents and Settings\Admin\Рабочий стол\девясил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372518"/>
            <a:ext cx="3733800" cy="39520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Bashk" pitchFamily="18" charset="-52"/>
              </a:rPr>
              <a:t>ШИФА  -  </a:t>
            </a:r>
            <a:r>
              <a:rPr lang="ru-RU" sz="4000" dirty="0" smtClean="0">
                <a:solidFill>
                  <a:srgbClr val="FFFF00"/>
                </a:solidFill>
                <a:latin typeface="TimBashk" pitchFamily="18" charset="-52"/>
              </a:rPr>
              <a:t>АЯҠ АҪТЫНДА</a:t>
            </a:r>
            <a:r>
              <a:rPr lang="ru-RU" sz="4000" dirty="0" smtClean="0">
                <a:solidFill>
                  <a:srgbClr val="FFFF00"/>
                </a:solidFill>
                <a:latin typeface="TimBashk" pitchFamily="18" charset="-52"/>
              </a:rPr>
              <a:t>. </a:t>
            </a:r>
            <a:r>
              <a:rPr lang="ru-RU" sz="4000" dirty="0" smtClean="0">
                <a:solidFill>
                  <a:srgbClr val="FFFF00"/>
                </a:solidFill>
                <a:latin typeface="TimBashk" pitchFamily="18" charset="-52"/>
              </a:rPr>
              <a:t>САМАҺЫН БЕЛҺӘҢ- </a:t>
            </a:r>
            <a:r>
              <a:rPr lang="ru-RU" sz="4000" dirty="0" smtClean="0">
                <a:solidFill>
                  <a:srgbClr val="FFFF00"/>
                </a:solidFill>
                <a:latin typeface="TimBashk" pitchFamily="18" charset="-52"/>
              </a:rPr>
              <a:t>ДАРЫУ, </a:t>
            </a:r>
            <a:r>
              <a:rPr lang="ru-RU" sz="4000" dirty="0" smtClean="0">
                <a:solidFill>
                  <a:srgbClr val="FFFF00"/>
                </a:solidFill>
                <a:latin typeface="TimBashk" pitchFamily="18" charset="-52"/>
              </a:rPr>
              <a:t>БЕЛМӘҺӘҢ- АҒЫУ</a:t>
            </a:r>
            <a:r>
              <a:rPr lang="ru-RU" sz="4000" dirty="0" smtClean="0">
                <a:solidFill>
                  <a:srgbClr val="FFFF00"/>
                </a:solidFill>
                <a:latin typeface="TimBashk" pitchFamily="18" charset="-52"/>
              </a:rPr>
              <a:t/>
            </a:r>
            <a:br>
              <a:rPr lang="ru-RU" sz="4000" dirty="0" smtClean="0">
                <a:solidFill>
                  <a:srgbClr val="FFFF00"/>
                </a:solidFill>
                <a:latin typeface="TimBashk" pitchFamily="18" charset="-52"/>
              </a:rPr>
            </a:br>
            <a:r>
              <a:rPr lang="ru-RU" sz="4000" dirty="0" smtClean="0">
                <a:solidFill>
                  <a:srgbClr val="FFFF00"/>
                </a:solidFill>
                <a:latin typeface="TimBashk" pitchFamily="18" charset="-52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C:\Documents and Settings\Admin\Рабочий стол\девяси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0"/>
            <a:ext cx="4724400" cy="4191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>
                <a:latin typeface="a_Helver Bashkir" pitchFamily="34" charset="0"/>
              </a:rPr>
              <a:t>Иғтибарығыҙ </a:t>
            </a:r>
            <a:r>
              <a:rPr lang="ru-RU" sz="3600" dirty="0" err="1" smtClean="0">
                <a:latin typeface="a_Helver Bashkir" pitchFamily="34" charset="0"/>
              </a:rPr>
              <a:t>өсөн </a:t>
            </a:r>
            <a:r>
              <a:rPr lang="ru-RU" sz="3600" dirty="0" err="1" smtClean="0">
                <a:latin typeface="a_Helver Bashkir" pitchFamily="34" charset="0"/>
              </a:rPr>
              <a:t>рәхмәт,</a:t>
            </a:r>
            <a:r>
              <a:rPr lang="ru-RU" sz="3600" dirty="0" smtClean="0">
                <a:latin typeface="a_Helver Bashkir" pitchFamily="34" charset="0"/>
              </a:rPr>
              <a:t/>
            </a:r>
            <a:br>
              <a:rPr lang="ru-RU" sz="3600" dirty="0" smtClean="0">
                <a:latin typeface="a_Helver Bashkir" pitchFamily="34" charset="0"/>
              </a:rPr>
            </a:br>
            <a:r>
              <a:rPr lang="ru-RU" sz="3600" dirty="0" err="1" smtClean="0">
                <a:latin typeface="a_Helver Bashkir" pitchFamily="34" charset="0"/>
              </a:rPr>
              <a:t>үлән </a:t>
            </a:r>
            <a:r>
              <a:rPr lang="ru-RU" sz="3600" dirty="0" err="1" smtClean="0">
                <a:latin typeface="a_Helver Bashkir" pitchFamily="34" charset="0"/>
              </a:rPr>
              <a:t>сәйҙәрен онотмайыҡ!</a:t>
            </a:r>
            <a:endParaRPr lang="ru-RU" sz="3600" dirty="0">
              <a:latin typeface="a_Helver Bashkir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14500"/>
            <a:ext cx="64008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ba-RU" sz="3600" b="1" dirty="0" smtClean="0">
                <a:solidFill>
                  <a:srgbClr val="FFFF00"/>
                </a:solidFill>
              </a:rPr>
              <a:t>Тикшеренеү объекты:</a:t>
            </a:r>
            <a:r>
              <a:rPr lang="ba-RU" sz="3600" dirty="0" smtClean="0">
                <a:solidFill>
                  <a:srgbClr val="FFFF00"/>
                </a:solidFill>
              </a:rPr>
              <a:t> </a:t>
            </a:r>
            <a:r>
              <a:rPr lang="ba-RU" sz="3600" dirty="0" smtClean="0"/>
              <a:t>дарыу үләндәре.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ba-RU" sz="3600" b="1" dirty="0" smtClean="0">
                <a:solidFill>
                  <a:srgbClr val="FFFF00"/>
                </a:solidFill>
              </a:rPr>
              <a:t>Тикшеренеү предметы</a:t>
            </a:r>
            <a:r>
              <a:rPr lang="ba-RU" sz="3600" dirty="0" smtClean="0">
                <a:solidFill>
                  <a:srgbClr val="FFFF00"/>
                </a:solidFill>
              </a:rPr>
              <a:t>:  </a:t>
            </a:r>
            <a:r>
              <a:rPr lang="ba-RU" sz="3600" dirty="0" smtClean="0"/>
              <a:t>халыҡ араһында ниндәй дарыу үләне иң күп файҙаланыла (иң беренсе тора).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ba-RU" sz="3600" b="1" dirty="0" smtClean="0">
                <a:solidFill>
                  <a:srgbClr val="FFFF00"/>
                </a:solidFill>
              </a:rPr>
              <a:t>Эштең актуаллеге</a:t>
            </a:r>
            <a:r>
              <a:rPr lang="ba-RU" sz="3600" dirty="0" smtClean="0">
                <a:solidFill>
                  <a:srgbClr val="FFFF00"/>
                </a:solidFill>
              </a:rPr>
              <a:t>: </a:t>
            </a:r>
            <a:r>
              <a:rPr lang="ba-RU" sz="3600" dirty="0" smtClean="0"/>
              <a:t>бөгөнгө көндә аптека дарыуҙарына бик ышанып бөтөп булмай, улар бик ҡиммәт тора. Ә халыҡ берәй ауырыу менән сирләп китһә, аптекаға бармаған.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ba-RU" sz="3600" dirty="0" smtClean="0"/>
              <a:t>Ул элек-электән тәбиғәткә мөрәжәғәт иткән, үлән менән дауаланған.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ba-RU" sz="4000" b="1" dirty="0" smtClean="0">
                <a:solidFill>
                  <a:srgbClr val="FFFF00"/>
                </a:solidFill>
              </a:rPr>
              <a:t>Эшемдең маҡсаты</a:t>
            </a:r>
            <a:r>
              <a:rPr lang="ba-RU" sz="4000" dirty="0" smtClean="0">
                <a:solidFill>
                  <a:srgbClr val="FFFF00"/>
                </a:solidFill>
              </a:rPr>
              <a:t>: 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ba-RU" sz="4000" dirty="0" smtClean="0"/>
              <a:t>хәҙерге ваҡытта кешеләр ниндәй дарыу үләндәрен беләләр һәм уларҙың ҡайһыһын йыш ҡулланалар икәнен асыҡлау. Тәбиғәткә ҡыҙыҡһыныуҙы уятыу, уны һаҡлау.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ba-RU" sz="4000" b="1" dirty="0" smtClean="0">
                <a:solidFill>
                  <a:srgbClr val="FFFF00"/>
                </a:solidFill>
              </a:rPr>
              <a:t>Эштең бурыстары: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</a:t>
            </a:r>
            <a:r>
              <a:rPr lang="ba-RU" sz="3600" dirty="0" smtClean="0"/>
              <a:t>Башҡортостандағы дарыу үләндәрен</a:t>
            </a:r>
            <a:r>
              <a:rPr lang="ru-RU" sz="3600" dirty="0" smtClean="0"/>
              <a:t> </a:t>
            </a:r>
            <a:r>
              <a:rPr lang="ba-RU" sz="3600" dirty="0" smtClean="0"/>
              <a:t>өйрәнеү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</a:t>
            </a:r>
            <a:r>
              <a:rPr lang="ba-RU" sz="3600" dirty="0" smtClean="0"/>
              <a:t>Халыҡ араһында йыш ҡулланылған үләндәрҙе асыҡлау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</a:t>
            </a:r>
            <a:r>
              <a:rPr lang="ba-RU" sz="3600" dirty="0" smtClean="0"/>
              <a:t>Иң күп файҙаланылған дарыу үләндәрен билдәләү өсөн тикшереү үткәреү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696200" cy="2362199"/>
          </a:xfrm>
        </p:spPr>
        <p:txBody>
          <a:bodyPr>
            <a:normAutofit/>
          </a:bodyPr>
          <a:lstStyle/>
          <a:p>
            <a:r>
              <a:rPr lang="ba-RU" sz="3600" dirty="0" smtClean="0">
                <a:solidFill>
                  <a:srgbClr val="FFFF00"/>
                </a:solidFill>
              </a:rPr>
              <a:t>Дарыу үләндәрен иртә яҙҙан алып ҡара көҙгә тиклем йыялар. </a:t>
            </a:r>
            <a:endParaRPr lang="ru-RU" sz="3600" dirty="0">
              <a:solidFill>
                <a:srgbClr val="FFFF00"/>
              </a:solidFill>
              <a:latin typeface="TimBashk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9800" y="3962400"/>
            <a:ext cx="4495800" cy="1676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30" name="Picture 2" descr="C:\Documents and Settings\Admin\Рабочий стол\i[10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819400"/>
            <a:ext cx="48006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a-RU" sz="3600" b="1" dirty="0" smtClean="0"/>
              <a:t>Мәтрүшкә /душица/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6386" name="Picture 2" descr="C:\Documents and Settings\Admin\Рабочий стол\душ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92200"/>
            <a:ext cx="6553200" cy="49332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a-RU" sz="3600" b="1" dirty="0" smtClean="0"/>
              <a:t>Һары мәтрүшкә /зверобой/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7410" name="Picture 2" descr="C:\Documents and Settings\Admin\Рабочий стол\звероб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847725"/>
            <a:ext cx="6667500" cy="5162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/>
              <a:t>Юлъяпра</a:t>
            </a:r>
            <a:r>
              <a:rPr lang="ba-RU" sz="3600" b="1" dirty="0" smtClean="0"/>
              <a:t>ҡ </a:t>
            </a:r>
            <a:r>
              <a:rPr lang="ba-RU" sz="3600" b="1" dirty="0" smtClean="0"/>
              <a:t>/подорожник/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8434" name="Picture 2" descr="C:\Documents and Settings\Admin\Рабочий стол\подорожни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92200"/>
            <a:ext cx="6400800" cy="469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a-RU" sz="3600" b="1" dirty="0" smtClean="0"/>
              <a:t>Аҡсәскә /</a:t>
            </a:r>
            <a:r>
              <a:rPr lang="ru-RU" sz="3600" b="1" dirty="0" smtClean="0"/>
              <a:t>ромашка</a:t>
            </a:r>
            <a:r>
              <a:rPr lang="ba-RU" sz="3600" dirty="0" smtClean="0"/>
              <a:t>/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9458" name="Picture 2" descr="C:\Documents and Settings\Admin\Рабочий стол\ррома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6477000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103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            Тикшеренеү объекты: дарыу үләндәре.  Тикшеренеү предметы:  халыҡ араһында ниндәй дарыу үләне иң күп файҙаланыла (иң беренсе тора). Эштең актуаллеге: бөгөнгө көндә аптека дарыуҙарына бик ышанып бөтөп булмай, улар бик ҡиммәт тора. Ә халыҡ берәй ауырыу менән сирләп китһә, аптекаға бармаған.   Ул элек-электән тәбиғәткә мөрәжәғәт иткән, үлән менән дауаланған. </vt:lpstr>
      <vt:lpstr>        Эшемдең маҡсаты:   хәҙерге ваҡытта кешеләр ниндәй дарыу үләндәрен беләләр һәм уларҙың ҡайһыһын йыш ҡулланалар икәнен асыҡлау. Тәбиғәткә ҡыҙыҡһыныуҙы уятыу, уны һаҡлау. </vt:lpstr>
      <vt:lpstr>        Эштең бурыстары:    -Башҡортостандағы дарыу үләндәрен өйрәнеү -Халыҡ араһында йыш ҡулланылған үләндәрҙе асыҡлау -Иң күп файҙаланылған дарыу үләндәрен билдәләү өсөн тикшереү үткәреү </vt:lpstr>
      <vt:lpstr>Дарыу үләндәрен иртә яҙҙан алып ҡара көҙгә тиклем йыялар. </vt:lpstr>
      <vt:lpstr>Мәтрүшкә /душица/ </vt:lpstr>
      <vt:lpstr>Һары мәтрүшкә /зверобой/ </vt:lpstr>
      <vt:lpstr>Юлъяпраҡ /подорожник/ </vt:lpstr>
      <vt:lpstr>Аҡсәскә /ромашка/ </vt:lpstr>
      <vt:lpstr>ШИФА  -  АЯҠ АҪТЫНДА</vt:lpstr>
      <vt:lpstr>Иммунитетты нығытыу өсөн </vt:lpstr>
      <vt:lpstr>ШИФА  -  АЯҠ АҪТЫНДА. САМАҺЫН БЕЛҺӘҢ- ДАРЫУ, БЕЛМӘҺӘҢ- АҒЫУ   </vt:lpstr>
      <vt:lpstr>Иғтибарығыҙ өсөн рәхмәт, үлән сәйҙәрен онотмайыҡ!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ДАРЫУ !Л»НД»РЕ</dc:title>
  <dc:creator>Lenovo B570e</dc:creator>
  <cp:lastModifiedBy>Lenovo B570e</cp:lastModifiedBy>
  <cp:revision>22</cp:revision>
  <dcterms:modified xsi:type="dcterms:W3CDTF">2020-02-17T06:24:06Z</dcterms:modified>
</cp:coreProperties>
</file>