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1" r:id="rId6"/>
    <p:sldId id="272" r:id="rId7"/>
    <p:sldId id="273" r:id="rId8"/>
    <p:sldId id="274" r:id="rId9"/>
    <p:sldId id="275" r:id="rId10"/>
    <p:sldId id="265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C0D"/>
    <a:srgbClr val="E06724"/>
    <a:srgbClr val="5F2987"/>
    <a:srgbClr val="FF8205"/>
    <a:srgbClr val="FF5050"/>
    <a:srgbClr val="E2DE22"/>
    <a:srgbClr val="A6FF05"/>
    <a:srgbClr val="31FF15"/>
    <a:srgbClr val="FF01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82D-0188-48D4-9C2C-9EF9A81814D7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67C5-79B5-4FFA-9DB4-DF7CF8AC5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975380"/>
      </p:ext>
    </p:extLst>
  </p:cSld>
  <p:clrMapOvr>
    <a:masterClrMapping/>
  </p:clrMapOvr>
  <p:transition spd="med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7705-B4C0-4F27-93B7-FD71176818AB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241E-CBB3-42C4-8744-69A06E412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84836"/>
      </p:ext>
    </p:extLst>
  </p:cSld>
  <p:clrMapOvr>
    <a:masterClrMapping/>
  </p:clrMapOvr>
  <p:transition spd="med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98F8-C7E9-4B1B-899F-7EF789EB464F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D275-B2D3-4A32-99C5-776178761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179590"/>
      </p:ext>
    </p:extLst>
  </p:cSld>
  <p:clrMapOvr>
    <a:masterClrMapping/>
  </p:clrMapOvr>
  <p:transition spd="med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3312-C627-429A-B500-5D743452B76E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273D1-754E-4DBD-8022-93D01D790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440736"/>
      </p:ext>
    </p:extLst>
  </p:cSld>
  <p:clrMapOvr>
    <a:masterClrMapping/>
  </p:clrMapOvr>
  <p:transition spd="med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C081-3ACD-4680-B174-EC69B32FDC7D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BA05-C8E1-499E-A975-6B7935189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666854"/>
      </p:ext>
    </p:extLst>
  </p:cSld>
  <p:clrMapOvr>
    <a:masterClrMapping/>
  </p:clrMapOvr>
  <p:transition spd="med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A929-52B2-4AE8-B846-029485AF58D1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483B-D394-4585-A2DF-5809E8604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827440"/>
      </p:ext>
    </p:extLst>
  </p:cSld>
  <p:clrMapOvr>
    <a:masterClrMapping/>
  </p:clrMapOvr>
  <p:transition spd="med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36EC-3CA4-4752-A50D-32D005BAD614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2938A-5E49-48E1-A3D8-F1AF9F669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693911"/>
      </p:ext>
    </p:extLst>
  </p:cSld>
  <p:clrMapOvr>
    <a:masterClrMapping/>
  </p:clrMapOvr>
  <p:transition spd="med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9E82-AA92-4EC0-AAFD-9AA82C56D7EA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2244-2686-47CB-9FBB-F90BB95F5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571703"/>
      </p:ext>
    </p:extLst>
  </p:cSld>
  <p:clrMapOvr>
    <a:masterClrMapping/>
  </p:clrMapOvr>
  <p:transition spd="med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C751-7195-48C9-9C62-8318A0500890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482F-8AA5-4AB7-B60E-E5780100A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99941"/>
      </p:ext>
    </p:extLst>
  </p:cSld>
  <p:clrMapOvr>
    <a:masterClrMapping/>
  </p:clrMapOvr>
  <p:transition spd="med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5C91-453D-4D17-93D0-C550BD0AA257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CCB7-5008-488E-8598-E5CB13822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093153"/>
      </p:ext>
    </p:extLst>
  </p:cSld>
  <p:clrMapOvr>
    <a:masterClrMapping/>
  </p:clrMapOvr>
  <p:transition spd="med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BC07-4FCB-4175-AF66-6F0E61C3EC45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EDE2-58F5-4586-9A77-FEA158A66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176333"/>
      </p:ext>
    </p:extLst>
  </p:cSld>
  <p:clrMapOvr>
    <a:masterClrMapping/>
  </p:clrMapOvr>
  <p:transition spd="med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1FA0D-A971-48F8-B62F-E552C77EEF7D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2C4301-695B-44C8-B06B-5E8902D38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wedg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media" Target="../media/media1.mp3"/><Relationship Id="rId2" Type="http://schemas.openxmlformats.org/officeDocument/2006/relationships/video" Target="NULL" TargetMode="External"/><Relationship Id="rId1" Type="http://schemas.openxmlformats.org/officeDocument/2006/relationships/audio" Target="file:///D:\&#1084;&#1091;&#1083;&#1100;&#1090;&#1080;&#1082;&#1080;\&#1047;&#1072;&#1075;&#1088;&#1091;&#1079;&#1082;&#1080;\&#1044;&#1077;&#1090;&#1089;&#1082;&#1080;&#1081;%20&#1093;&#1086;&#1088;%20&#1042;&#1077;&#1083;&#1080;&#1082;&#1072;&#1085;%20-%20&#1055;&#1088;&#1086;&#1089;&#1090;&#1086;,%20&#1087;&#1088;&#1086;&#1089;&#1090;&#1086;...%20%20&#1084;&#1099;%20&#1084;&#1072;&#1083;&#1077;&#1085;&#1100;&#1082;&#1080;&#1077;%20%20&#1079;&#1074;&#1077;&#1079;&#1076;&#1099;%20(zaycev.net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46" y="0"/>
            <a:ext cx="10787865" cy="69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52035" y="914400"/>
            <a:ext cx="7425949" cy="923330"/>
          </a:xfrm>
          <a:prstGeom prst="rect">
            <a:avLst/>
          </a:prstGeom>
          <a:noFill/>
          <a:effectLst>
            <a:glow rad="88900">
              <a:srgbClr val="FFE525">
                <a:alpha val="40000"/>
              </a:srgbClr>
            </a:glow>
            <a:outerShdw blurRad="50800" dist="63500" dir="5400000" algn="ctr" rotWithShape="0">
              <a:srgbClr val="000000">
                <a:alpha val="76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endParaRPr lang="ru-RU" sz="5400" b="1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4683" y="2967335"/>
            <a:ext cx="630301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9BC3FF">
                <a:alpha val="95686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</a:t>
            </a:r>
            <a:endParaRPr lang="ru-RU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13" y="5051425"/>
            <a:ext cx="274434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0"/>
                <a:solidFill>
                  <a:srgbClr val="5821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0"/>
              <a:solidFill>
                <a:srgbClr val="58218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88964" y="2280491"/>
            <a:ext cx="6883809" cy="179574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родителей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7" name="Детский хор Великан - Просто, просто...  мы маленькие  звезды 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895582" y="5269786"/>
            <a:ext cx="304800" cy="304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014" y="3621760"/>
            <a:ext cx="2309048" cy="2692767"/>
          </a:xfrm>
          <a:prstGeom prst="rect">
            <a:avLst/>
          </a:prstGeom>
        </p:spPr>
      </p:pic>
      <p:pic>
        <p:nvPicPr>
          <p:cNvPr id="3" name="Детские песни из мультфильмов - Все Мы Делим Пополам_(Inkompmusic.ru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620233" y="47163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vide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756" y="36146"/>
            <a:ext cx="10387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7333" y="2967335"/>
            <a:ext cx="484428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55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</a:t>
            </a:r>
            <a:endParaRPr lang="ru-RU" sz="5400" b="1" dirty="0">
              <a:ln w="0"/>
              <a:solidFill>
                <a:srgbClr val="FF6600"/>
              </a:soli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1760" y="719192"/>
            <a:ext cx="6274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50" y="-11017"/>
            <a:ext cx="1052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52035" y="914400"/>
            <a:ext cx="7425949" cy="923330"/>
          </a:xfrm>
          <a:prstGeom prst="rect">
            <a:avLst/>
          </a:prstGeom>
          <a:noFill/>
          <a:effectLst>
            <a:glow rad="88900">
              <a:srgbClr val="FFE525">
                <a:alpha val="40000"/>
              </a:srgbClr>
            </a:glow>
            <a:outerShdw blurRad="50800" dist="63500" dir="5400000" algn="ctr" rotWithShape="0">
              <a:srgbClr val="000000">
                <a:alpha val="76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endParaRPr lang="ru-RU" sz="5400" b="1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4683" y="2967335"/>
            <a:ext cx="630301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9BC3FF">
                <a:alpha val="95686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</a:t>
            </a:r>
            <a:endParaRPr lang="ru-RU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13" y="5051425"/>
            <a:ext cx="274434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0"/>
                <a:solidFill>
                  <a:srgbClr val="5821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0"/>
              <a:solidFill>
                <a:srgbClr val="58218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236" y="909192"/>
            <a:ext cx="7563147" cy="3541621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5F2987"/>
                </a:solidFill>
              </a:rPr>
              <a:t>Уважаемые родители!</a:t>
            </a:r>
            <a:br>
              <a:rPr lang="ru-RU" sz="2400" b="1" dirty="0" smtClean="0">
                <a:solidFill>
                  <a:srgbClr val="5F2987"/>
                </a:solidFill>
              </a:rPr>
            </a:br>
            <a:r>
              <a:rPr lang="ru-RU" sz="2400" b="1" dirty="0" smtClean="0">
                <a:solidFill>
                  <a:srgbClr val="5F2987"/>
                </a:solidFill>
              </a:rPr>
              <a:t> Ещё  совсем немного и закончатся каникулы у ваших деток и опять вам придется расставаться с ними и отправлять их на обучение в нашу школу, где их с </a:t>
            </a:r>
            <a:r>
              <a:rPr lang="ru-RU" sz="2400" b="1" dirty="0" smtClean="0">
                <a:solidFill>
                  <a:srgbClr val="5F2987"/>
                </a:solidFill>
              </a:rPr>
              <a:t>           нетерпение </a:t>
            </a:r>
            <a:r>
              <a:rPr lang="ru-RU" sz="2400" b="1" dirty="0" smtClean="0">
                <a:solidFill>
                  <a:srgbClr val="5F2987"/>
                </a:solidFill>
              </a:rPr>
              <a:t>ждем МЫ!!!</a:t>
            </a:r>
            <a:br>
              <a:rPr lang="ru-RU" sz="2400" b="1" dirty="0" smtClean="0">
                <a:solidFill>
                  <a:srgbClr val="5F2987"/>
                </a:solidFill>
              </a:rPr>
            </a:br>
            <a:r>
              <a:rPr lang="ru-RU" sz="2400" b="1" dirty="0" smtClean="0">
                <a:solidFill>
                  <a:srgbClr val="5F2987"/>
                </a:solidFill>
              </a:rPr>
              <a:t>От </a:t>
            </a:r>
            <a:r>
              <a:rPr lang="ru-RU" sz="2400" b="1" dirty="0" smtClean="0">
                <a:solidFill>
                  <a:srgbClr val="5F2987"/>
                </a:solidFill>
              </a:rPr>
              <a:t>вас, </a:t>
            </a:r>
            <a:r>
              <a:rPr lang="ru-RU" sz="2400" b="1" dirty="0" smtClean="0">
                <a:solidFill>
                  <a:srgbClr val="5F2987"/>
                </a:solidFill>
              </a:rPr>
              <a:t>дорогие </a:t>
            </a:r>
            <a:r>
              <a:rPr lang="ru-RU" sz="2400" b="1" dirty="0" smtClean="0">
                <a:solidFill>
                  <a:srgbClr val="5F2987"/>
                </a:solidFill>
              </a:rPr>
              <a:t>родители, зависит  то, </a:t>
            </a:r>
            <a:r>
              <a:rPr lang="ru-RU" sz="2400" b="1" dirty="0" smtClean="0">
                <a:solidFill>
                  <a:srgbClr val="5F2987"/>
                </a:solidFill>
              </a:rPr>
              <a:t>с каким настроением ваши детки приедут в школу.  Я  хочу предложить вам рекомендации с помощью </a:t>
            </a:r>
            <a:r>
              <a:rPr lang="ru-RU" sz="2400" b="1" dirty="0" smtClean="0">
                <a:solidFill>
                  <a:srgbClr val="5F2987"/>
                </a:solidFill>
              </a:rPr>
              <a:t>которых, </a:t>
            </a:r>
            <a:r>
              <a:rPr lang="ru-RU" sz="2400" b="1" dirty="0" smtClean="0">
                <a:solidFill>
                  <a:srgbClr val="5F2987"/>
                </a:solidFill>
              </a:rPr>
              <a:t>настрой ваших деток значительно </a:t>
            </a:r>
            <a:r>
              <a:rPr lang="ru-RU" sz="2400" b="1" dirty="0" smtClean="0">
                <a:solidFill>
                  <a:srgbClr val="5F2987"/>
                </a:solidFill>
              </a:rPr>
              <a:t>улучшится</a:t>
            </a:r>
            <a:r>
              <a:rPr lang="ru-RU" sz="2400" b="1" dirty="0" smtClean="0">
                <a:solidFill>
                  <a:srgbClr val="5F2987"/>
                </a:solidFill>
              </a:rPr>
              <a:t>!!!</a:t>
            </a:r>
            <a:endParaRPr lang="ru-RU" sz="2400" b="1" dirty="0">
              <a:solidFill>
                <a:srgbClr val="5F2987"/>
              </a:solidFill>
            </a:endParaRPr>
          </a:p>
        </p:txBody>
      </p:sp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73" y="0"/>
            <a:ext cx="1052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52035" y="914400"/>
            <a:ext cx="7425949" cy="923330"/>
          </a:xfrm>
          <a:prstGeom prst="rect">
            <a:avLst/>
          </a:prstGeom>
          <a:noFill/>
          <a:effectLst>
            <a:glow rad="88900">
              <a:srgbClr val="FFE525">
                <a:alpha val="40000"/>
              </a:srgbClr>
            </a:glow>
            <a:outerShdw blurRad="50800" dist="63500" dir="5400000" algn="ctr" rotWithShape="0">
              <a:srgbClr val="000000">
                <a:alpha val="76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endParaRPr lang="ru-RU" sz="5400" b="1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4683" y="2967335"/>
            <a:ext cx="630301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9BC3FF">
                <a:alpha val="95686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</a:t>
            </a:r>
            <a:endParaRPr lang="ru-RU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13" y="5051425"/>
            <a:ext cx="274434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0"/>
                <a:solidFill>
                  <a:srgbClr val="5821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0"/>
              <a:solidFill>
                <a:srgbClr val="58218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6126" y="2116476"/>
            <a:ext cx="2630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5199" y="1033206"/>
            <a:ext cx="7959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C0D"/>
                </a:solidFill>
                <a:latin typeface="PT Sans"/>
              </a:rPr>
              <a:t>Не </a:t>
            </a:r>
            <a:r>
              <a:rPr lang="ru-RU" b="1" dirty="0">
                <a:solidFill>
                  <a:srgbClr val="006C0D"/>
                </a:solidFill>
                <a:latin typeface="PT Sans"/>
              </a:rPr>
              <a:t>отзывайтесь при ребенке плохо </a:t>
            </a:r>
            <a:r>
              <a:rPr lang="ru-RU" b="1" dirty="0" smtClean="0">
                <a:solidFill>
                  <a:srgbClr val="006C0D"/>
                </a:solidFill>
                <a:latin typeface="PT Sans"/>
              </a:rPr>
              <a:t>о школе </a:t>
            </a:r>
            <a:r>
              <a:rPr lang="ru-RU" b="1" dirty="0">
                <a:solidFill>
                  <a:srgbClr val="006C0D"/>
                </a:solidFill>
                <a:latin typeface="PT Sans"/>
              </a:rPr>
              <a:t>и учителях. </a:t>
            </a:r>
            <a:endParaRPr lang="ru-RU" b="1" dirty="0" smtClean="0">
              <a:solidFill>
                <a:srgbClr val="006C0D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rgbClr val="006C0D"/>
                </a:solidFill>
                <a:latin typeface="PT Sans"/>
              </a:rPr>
              <a:t>Не </a:t>
            </a:r>
            <a:r>
              <a:rPr lang="ru-RU" b="1" dirty="0">
                <a:solidFill>
                  <a:srgbClr val="006C0D"/>
                </a:solidFill>
                <a:latin typeface="PT Sans"/>
              </a:rPr>
              <a:t>сравнивайте </a:t>
            </a:r>
            <a:r>
              <a:rPr lang="ru-RU" b="1" dirty="0" smtClean="0">
                <a:solidFill>
                  <a:srgbClr val="006C0D"/>
                </a:solidFill>
                <a:latin typeface="PT Sans"/>
              </a:rPr>
              <a:t>школу  с каким либо другим учреждением. </a:t>
            </a:r>
            <a:endParaRPr lang="ru-RU" b="1" dirty="0" smtClean="0">
              <a:solidFill>
                <a:srgbClr val="006C0D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rgbClr val="006C0D"/>
                </a:solidFill>
                <a:latin typeface="PT Sans"/>
              </a:rPr>
              <a:t>Не </a:t>
            </a:r>
            <a:r>
              <a:rPr lang="ru-RU" b="1" dirty="0">
                <a:solidFill>
                  <a:srgbClr val="006C0D"/>
                </a:solidFill>
                <a:latin typeface="PT Sans"/>
              </a:rPr>
              <a:t>говорите, что вас что-то настораживает или смущает — это поубавит в </a:t>
            </a:r>
            <a:r>
              <a:rPr lang="ru-RU" b="1" dirty="0" smtClean="0">
                <a:solidFill>
                  <a:srgbClr val="006C0D"/>
                </a:solidFill>
                <a:latin typeface="PT Sans"/>
              </a:rPr>
              <a:t>ребёнке</a:t>
            </a:r>
            <a:r>
              <a:rPr lang="ru-RU" b="1" dirty="0" smtClean="0">
                <a:solidFill>
                  <a:srgbClr val="006C0D"/>
                </a:solidFill>
                <a:latin typeface="PT Sans"/>
              </a:rPr>
              <a:t> </a:t>
            </a:r>
            <a:r>
              <a:rPr lang="ru-RU" b="1" dirty="0">
                <a:solidFill>
                  <a:srgbClr val="006C0D"/>
                </a:solidFill>
                <a:latin typeface="PT Sans"/>
              </a:rPr>
              <a:t>уверенности. </a:t>
            </a:r>
            <a:endParaRPr lang="ru-RU" b="1" dirty="0" smtClean="0">
              <a:solidFill>
                <a:srgbClr val="006C0D"/>
              </a:solidFill>
              <a:latin typeface="PT Sans"/>
            </a:endParaRPr>
          </a:p>
          <a:p>
            <a:pPr algn="ctr"/>
            <a:r>
              <a:rPr lang="ru-RU" b="1" dirty="0" smtClean="0">
                <a:solidFill>
                  <a:srgbClr val="006C0D"/>
                </a:solidFill>
                <a:latin typeface="PT Sans"/>
              </a:rPr>
              <a:t>Говорите </a:t>
            </a:r>
            <a:r>
              <a:rPr lang="ru-RU" b="1" dirty="0">
                <a:solidFill>
                  <a:srgbClr val="006C0D"/>
                </a:solidFill>
                <a:latin typeface="PT Sans"/>
              </a:rPr>
              <a:t>с </a:t>
            </a:r>
            <a:r>
              <a:rPr lang="ru-RU" b="1" dirty="0" smtClean="0">
                <a:solidFill>
                  <a:srgbClr val="006C0D"/>
                </a:solidFill>
                <a:latin typeface="PT Sans"/>
              </a:rPr>
              <a:t>ребёнком</a:t>
            </a:r>
            <a:r>
              <a:rPr lang="ru-RU" b="1" dirty="0" smtClean="0">
                <a:solidFill>
                  <a:srgbClr val="006C0D"/>
                </a:solidFill>
                <a:latin typeface="PT Sans"/>
              </a:rPr>
              <a:t> </a:t>
            </a:r>
            <a:r>
              <a:rPr lang="ru-RU" b="1" dirty="0">
                <a:solidFill>
                  <a:srgbClr val="006C0D"/>
                </a:solidFill>
                <a:latin typeface="PT Sans"/>
              </a:rPr>
              <a:t>о </a:t>
            </a:r>
            <a:r>
              <a:rPr lang="ru-RU" b="1" dirty="0" smtClean="0">
                <a:solidFill>
                  <a:srgbClr val="006C0D"/>
                </a:solidFill>
                <a:latin typeface="PT Sans"/>
              </a:rPr>
              <a:t>его </a:t>
            </a:r>
            <a:r>
              <a:rPr lang="ru-RU" b="1" dirty="0" smtClean="0">
                <a:solidFill>
                  <a:srgbClr val="006C0D"/>
                </a:solidFill>
                <a:latin typeface="PT Sans"/>
              </a:rPr>
              <a:t>успехах и </a:t>
            </a:r>
            <a:r>
              <a:rPr lang="ru-RU" b="1" dirty="0" smtClean="0">
                <a:solidFill>
                  <a:srgbClr val="006C0D"/>
                </a:solidFill>
                <a:latin typeface="PT Sans"/>
              </a:rPr>
              <a:t>о том, что вы верите в него. </a:t>
            </a:r>
          </a:p>
          <a:p>
            <a:pPr algn="ctr"/>
            <a:r>
              <a:rPr lang="ru-RU" b="1" dirty="0" smtClean="0">
                <a:solidFill>
                  <a:srgbClr val="006C0D"/>
                </a:solidFill>
                <a:latin typeface="PT Sans"/>
              </a:rPr>
              <a:t>Если </a:t>
            </a:r>
            <a:r>
              <a:rPr lang="ru-RU" b="1" dirty="0" smtClean="0">
                <a:solidFill>
                  <a:srgbClr val="006C0D"/>
                </a:solidFill>
                <a:latin typeface="PT Sans"/>
              </a:rPr>
              <a:t>же у вас есть какие-либо сомнения или вопросы, вы всегда сможете связаться с директором школы, завучами, психологом, социальным педагогом и воспитателем.  </a:t>
            </a:r>
            <a:endParaRPr lang="ru-RU" b="1" dirty="0">
              <a:solidFill>
                <a:srgbClr val="006C0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6110" y="3341531"/>
            <a:ext cx="5719756" cy="3037236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27" y="173051"/>
            <a:ext cx="1052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16530" y="914400"/>
            <a:ext cx="4661454" cy="923330"/>
          </a:xfrm>
          <a:prstGeom prst="rect">
            <a:avLst/>
          </a:prstGeom>
          <a:noFill/>
          <a:effectLst>
            <a:glow rad="88900">
              <a:srgbClr val="FFE525">
                <a:alpha val="40000"/>
              </a:srgbClr>
            </a:glow>
            <a:outerShdw blurRad="50800" dist="63500" dir="5400000" algn="ctr" rotWithShape="0">
              <a:srgbClr val="000000">
                <a:alpha val="76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endParaRPr lang="ru-RU" sz="5400" b="1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4683" y="2967335"/>
            <a:ext cx="630301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9BC3FF">
                <a:alpha val="95686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</a:t>
            </a:r>
            <a:endParaRPr lang="ru-RU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13" y="5051425"/>
            <a:ext cx="274434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0"/>
                <a:solidFill>
                  <a:srgbClr val="5821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0"/>
              <a:solidFill>
                <a:srgbClr val="58218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6430" y="1450636"/>
            <a:ext cx="8736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6C0D"/>
                </a:solidFill>
                <a:latin typeface="PT Sans"/>
              </a:rPr>
              <a:t>Дайте </a:t>
            </a:r>
            <a:r>
              <a:rPr lang="ru-RU" sz="2000" dirty="0">
                <a:solidFill>
                  <a:srgbClr val="006C0D"/>
                </a:solidFill>
                <a:latin typeface="PT Sans"/>
              </a:rPr>
              <a:t>понять, что обсудите любую проблему, возникшую в </a:t>
            </a:r>
            <a:r>
              <a:rPr lang="ru-RU" sz="2000" dirty="0" smtClean="0">
                <a:solidFill>
                  <a:srgbClr val="006C0D"/>
                </a:solidFill>
                <a:latin typeface="PT Sans"/>
              </a:rPr>
              <a:t> школе</a:t>
            </a:r>
            <a:r>
              <a:rPr lang="ru-RU" sz="2000" dirty="0">
                <a:solidFill>
                  <a:srgbClr val="006C0D"/>
                </a:solidFill>
                <a:latin typeface="PT Sans"/>
              </a:rPr>
              <a:t>. </a:t>
            </a:r>
            <a:endParaRPr lang="ru-RU" sz="2000" dirty="0" smtClean="0">
              <a:solidFill>
                <a:srgbClr val="006C0D"/>
              </a:solidFill>
              <a:latin typeface="PT Sans"/>
            </a:endParaRPr>
          </a:p>
          <a:p>
            <a:pPr algn="ctr"/>
            <a:r>
              <a:rPr lang="ru-RU" sz="2000" dirty="0" smtClean="0">
                <a:solidFill>
                  <a:srgbClr val="006C0D"/>
                </a:solidFill>
                <a:latin typeface="PT Sans"/>
              </a:rPr>
              <a:t>Для </a:t>
            </a:r>
            <a:r>
              <a:rPr lang="ru-RU" sz="2000" dirty="0">
                <a:solidFill>
                  <a:srgbClr val="006C0D"/>
                </a:solidFill>
                <a:latin typeface="PT Sans"/>
              </a:rPr>
              <a:t>того, чтобы ребенок делился своими переживаниями, необходимо создать атмосферу доверия в семье, свести к минимуму конфликты и ссоры. </a:t>
            </a:r>
            <a:endParaRPr lang="ru-RU" sz="2000" dirty="0" smtClean="0">
              <a:solidFill>
                <a:srgbClr val="006C0D"/>
              </a:solidFill>
              <a:latin typeface="PT Sans"/>
            </a:endParaRPr>
          </a:p>
          <a:p>
            <a:pPr algn="ctr"/>
            <a:r>
              <a:rPr lang="ru-RU" sz="2000" dirty="0" smtClean="0">
                <a:solidFill>
                  <a:srgbClr val="006C0D"/>
                </a:solidFill>
                <a:latin typeface="PT Sans"/>
              </a:rPr>
              <a:t>Обнимайте </a:t>
            </a:r>
            <a:r>
              <a:rPr lang="ru-RU" sz="2000" dirty="0">
                <a:solidFill>
                  <a:srgbClr val="006C0D"/>
                </a:solidFill>
                <a:latin typeface="PT Sans"/>
              </a:rPr>
              <a:t>ребенка, устраивайте семейные </a:t>
            </a:r>
            <a:r>
              <a:rPr lang="ru-RU" sz="2000" dirty="0" smtClean="0">
                <a:solidFill>
                  <a:srgbClr val="006C0D"/>
                </a:solidFill>
                <a:latin typeface="PT Sans"/>
              </a:rPr>
              <a:t>праздники, </a:t>
            </a:r>
            <a:r>
              <a:rPr lang="ru-RU" sz="2000" dirty="0">
                <a:solidFill>
                  <a:srgbClr val="006C0D"/>
                </a:solidFill>
                <a:latin typeface="PT Sans"/>
              </a:rPr>
              <a:t>радуйте его развлечениями или вкусностями «просто так». </a:t>
            </a:r>
            <a:endParaRPr lang="ru-RU" sz="2000" dirty="0" smtClean="0">
              <a:solidFill>
                <a:srgbClr val="006C0D"/>
              </a:solidFill>
              <a:latin typeface="PT Sans"/>
            </a:endParaRPr>
          </a:p>
          <a:p>
            <a:pPr algn="ctr"/>
            <a:r>
              <a:rPr lang="ru-RU" sz="2000" dirty="0" smtClean="0">
                <a:solidFill>
                  <a:srgbClr val="006C0D"/>
                </a:solidFill>
                <a:latin typeface="PT Sans"/>
              </a:rPr>
              <a:t>Положительные </a:t>
            </a:r>
            <a:r>
              <a:rPr lang="ru-RU" sz="2000" dirty="0">
                <a:solidFill>
                  <a:srgbClr val="006C0D"/>
                </a:solidFill>
                <a:latin typeface="PT Sans"/>
              </a:rPr>
              <a:t>эмоции, поддержка родителей придадут </a:t>
            </a:r>
            <a:r>
              <a:rPr lang="ru-RU" sz="2000" dirty="0" smtClean="0">
                <a:solidFill>
                  <a:srgbClr val="006C0D"/>
                </a:solidFill>
                <a:latin typeface="PT Sans"/>
              </a:rPr>
              <a:t>уверенность. </a:t>
            </a:r>
            <a:r>
              <a:rPr lang="ru-RU" sz="2000" dirty="0">
                <a:solidFill>
                  <a:srgbClr val="006C0D"/>
                </a:solidFill>
                <a:latin typeface="PT Sans"/>
              </a:rPr>
              <a:t>себе.</a:t>
            </a:r>
            <a:endParaRPr lang="ru-RU" sz="2000" dirty="0">
              <a:solidFill>
                <a:srgbClr val="006C0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92" b="8002"/>
          <a:stretch/>
        </p:blipFill>
        <p:spPr>
          <a:xfrm>
            <a:off x="4634264" y="3719965"/>
            <a:ext cx="2269475" cy="266292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346" y="0"/>
            <a:ext cx="1052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24782" y="914400"/>
            <a:ext cx="2853202" cy="923330"/>
          </a:xfrm>
          <a:prstGeom prst="rect">
            <a:avLst/>
          </a:prstGeom>
          <a:noFill/>
          <a:effectLst>
            <a:glow rad="88900">
              <a:srgbClr val="FFE525">
                <a:alpha val="40000"/>
              </a:srgbClr>
            </a:glow>
            <a:outerShdw blurRad="50800" dist="63500" dir="5400000" algn="ctr" rotWithShape="0">
              <a:srgbClr val="000000">
                <a:alpha val="76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endParaRPr lang="ru-RU" sz="5400" b="1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4683" y="2967335"/>
            <a:ext cx="630301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9BC3FF">
                <a:alpha val="95686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</a:t>
            </a:r>
            <a:endParaRPr lang="ru-RU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13" y="5051425"/>
            <a:ext cx="274434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0"/>
                <a:solidFill>
                  <a:srgbClr val="5821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0"/>
              <a:solidFill>
                <a:srgbClr val="58218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8892" y="1413063"/>
            <a:ext cx="77448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C0D"/>
                </a:solidFill>
                <a:latin typeface="PT Sans"/>
              </a:rPr>
              <a:t>Вы всегда можете связаться с педагогом школы по средствам различных </a:t>
            </a:r>
            <a:r>
              <a:rPr lang="ru-RU" sz="2400" dirty="0" err="1" smtClean="0">
                <a:solidFill>
                  <a:srgbClr val="006C0D"/>
                </a:solidFill>
                <a:latin typeface="PT Sans"/>
              </a:rPr>
              <a:t>мессенджеров</a:t>
            </a:r>
            <a:r>
              <a:rPr lang="ru-RU" sz="2400" dirty="0" smtClean="0">
                <a:solidFill>
                  <a:srgbClr val="006C0D"/>
                </a:solidFill>
                <a:latin typeface="PT Sans"/>
              </a:rPr>
              <a:t> </a:t>
            </a:r>
            <a:r>
              <a:rPr lang="ru-RU" sz="2400" dirty="0" smtClean="0">
                <a:solidFill>
                  <a:srgbClr val="006C0D"/>
                </a:solidFill>
                <a:latin typeface="PT Sans"/>
              </a:rPr>
              <a:t>для общения с  учителем, где вы сможете выразить </a:t>
            </a:r>
            <a:r>
              <a:rPr lang="ru-RU" sz="2400" dirty="0">
                <a:solidFill>
                  <a:srgbClr val="006C0D"/>
                </a:solidFill>
                <a:latin typeface="PT Sans"/>
              </a:rPr>
              <a:t>готовность участвовать в жизни </a:t>
            </a:r>
            <a:r>
              <a:rPr lang="ru-RU" sz="2400" dirty="0" smtClean="0">
                <a:solidFill>
                  <a:srgbClr val="006C0D"/>
                </a:solidFill>
                <a:latin typeface="PT Sans"/>
              </a:rPr>
              <a:t>ребенка. </a:t>
            </a:r>
            <a:endParaRPr lang="ru-RU" sz="2400" dirty="0" smtClean="0">
              <a:solidFill>
                <a:srgbClr val="006C0D"/>
              </a:solidFill>
              <a:latin typeface="PT Sans"/>
            </a:endParaRPr>
          </a:p>
          <a:p>
            <a:pPr algn="ctr"/>
            <a:r>
              <a:rPr lang="ru-RU" sz="2400" dirty="0" smtClean="0">
                <a:solidFill>
                  <a:srgbClr val="006C0D"/>
                </a:solidFill>
                <a:latin typeface="PT Sans"/>
              </a:rPr>
              <a:t>Расскажите </a:t>
            </a:r>
            <a:r>
              <a:rPr lang="ru-RU" sz="2400" dirty="0">
                <a:solidFill>
                  <a:srgbClr val="006C0D"/>
                </a:solidFill>
                <a:latin typeface="PT Sans"/>
              </a:rPr>
              <a:t>об особенностях вашего </a:t>
            </a:r>
            <a:r>
              <a:rPr lang="ru-RU" sz="2400" dirty="0" smtClean="0">
                <a:solidFill>
                  <a:srgbClr val="006C0D"/>
                </a:solidFill>
                <a:latin typeface="PT Sans"/>
              </a:rPr>
              <a:t>ребенка, которые уже наверняка знает ваш педагог, но для полной уверенности вы сможете это продублировать</a:t>
            </a:r>
            <a:endParaRPr lang="ru-RU" sz="2400" dirty="0">
              <a:solidFill>
                <a:srgbClr val="006C0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0530" y="4142287"/>
            <a:ext cx="4779576" cy="2341495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0"/>
            <a:ext cx="1052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52035" y="914400"/>
            <a:ext cx="7425949" cy="923330"/>
          </a:xfrm>
          <a:prstGeom prst="rect">
            <a:avLst/>
          </a:prstGeom>
          <a:noFill/>
          <a:effectLst>
            <a:glow rad="88900">
              <a:srgbClr val="FFE525">
                <a:alpha val="40000"/>
              </a:srgbClr>
            </a:glow>
            <a:outerShdw blurRad="50800" dist="63500" dir="5400000" algn="ctr" rotWithShape="0">
              <a:srgbClr val="000000">
                <a:alpha val="76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endParaRPr lang="ru-RU" sz="5400" b="1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4683" y="2967335"/>
            <a:ext cx="630301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9BC3FF">
                <a:alpha val="95686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</a:t>
            </a:r>
            <a:endParaRPr lang="ru-RU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13" y="5051425"/>
            <a:ext cx="274434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0"/>
                <a:solidFill>
                  <a:srgbClr val="5821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0"/>
              <a:solidFill>
                <a:srgbClr val="58218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7783" y="1419661"/>
            <a:ext cx="82736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C0D"/>
                </a:solidFill>
                <a:latin typeface="PT Sans"/>
              </a:rPr>
              <a:t>Не акцентируйте внимание на успеваемости первое время после </a:t>
            </a:r>
            <a:r>
              <a:rPr lang="ru-RU" sz="2000" b="1" dirty="0" smtClean="0">
                <a:solidFill>
                  <a:srgbClr val="006C0D"/>
                </a:solidFill>
                <a:latin typeface="PT Sans"/>
              </a:rPr>
              <a:t>приезда ребенка в школу, </a:t>
            </a:r>
            <a:r>
              <a:rPr lang="ru-RU" sz="2000" b="1" dirty="0">
                <a:solidFill>
                  <a:srgbClr val="006C0D"/>
                </a:solidFill>
                <a:latin typeface="PT Sans"/>
              </a:rPr>
              <a:t>не требуйте от ребенка прежних результатов в учебе. Расспрашивайте об одноклассниках, учителях, кто ему симпатичен и почему, а кого он недолюбливает. Что интересного, смешного, необычного произошло за </a:t>
            </a:r>
            <a:r>
              <a:rPr lang="ru-RU" sz="2000" b="1" dirty="0" smtClean="0">
                <a:solidFill>
                  <a:srgbClr val="006C0D"/>
                </a:solidFill>
                <a:latin typeface="PT Sans"/>
              </a:rPr>
              <a:t>день. </a:t>
            </a:r>
          </a:p>
          <a:p>
            <a:pPr algn="ctr"/>
            <a:r>
              <a:rPr lang="ru-RU" sz="2000" b="1" dirty="0" smtClean="0">
                <a:solidFill>
                  <a:srgbClr val="E06724"/>
                </a:solidFill>
                <a:latin typeface="PT Sans"/>
              </a:rPr>
              <a:t>Ребенок должен чувствовать себя </a:t>
            </a:r>
            <a:r>
              <a:rPr lang="ru-RU" sz="2000" b="1" dirty="0">
                <a:solidFill>
                  <a:srgbClr val="E06724"/>
                </a:solidFill>
                <a:latin typeface="PT Sans"/>
              </a:rPr>
              <a:t>любимым</a:t>
            </a:r>
            <a:endParaRPr lang="ru-RU" sz="2000" b="1" dirty="0">
              <a:solidFill>
                <a:srgbClr val="E06724"/>
              </a:solidFill>
            </a:endParaRPr>
          </a:p>
          <a:p>
            <a:pPr algn="ctr"/>
            <a:r>
              <a:rPr lang="ru-RU" sz="2000" b="1" dirty="0">
                <a:solidFill>
                  <a:srgbClr val="E06724"/>
                </a:solidFill>
                <a:latin typeface="PT Sans"/>
              </a:rPr>
              <a:t> </a:t>
            </a:r>
            <a:r>
              <a:rPr lang="ru-RU" sz="2000" b="1" dirty="0" smtClean="0">
                <a:solidFill>
                  <a:srgbClr val="E06724"/>
                </a:solidFill>
                <a:latin typeface="PT Sans"/>
              </a:rPr>
              <a:t>и нужным!!!</a:t>
            </a:r>
            <a:endParaRPr lang="ru-RU" sz="2000" b="1" dirty="0">
              <a:solidFill>
                <a:srgbClr val="E0672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13" y="3983808"/>
            <a:ext cx="4652388" cy="2363117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49" y="0"/>
            <a:ext cx="1052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52035" y="914400"/>
            <a:ext cx="7425949" cy="923330"/>
          </a:xfrm>
          <a:prstGeom prst="rect">
            <a:avLst/>
          </a:prstGeom>
          <a:noFill/>
          <a:effectLst>
            <a:glow rad="88900">
              <a:srgbClr val="FFE525">
                <a:alpha val="40000"/>
              </a:srgbClr>
            </a:glow>
            <a:outerShdw blurRad="50800" dist="63500" dir="5400000" algn="ctr" rotWithShape="0">
              <a:srgbClr val="000000">
                <a:alpha val="76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endParaRPr lang="ru-RU" sz="5400" b="1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4683" y="2967335"/>
            <a:ext cx="630301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9BC3FF">
                <a:alpha val="95686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</a:t>
            </a:r>
            <a:endParaRPr lang="ru-RU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13" y="5051425"/>
            <a:ext cx="274434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0"/>
                <a:solidFill>
                  <a:srgbClr val="5821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n w="0"/>
              <a:solidFill>
                <a:srgbClr val="58218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7782" y="1259175"/>
            <a:ext cx="8361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6C0D"/>
              </a:solidFill>
              <a:latin typeface="PT Sans"/>
            </a:endParaRPr>
          </a:p>
          <a:p>
            <a:pPr algn="ctr"/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Общайтесь с родителями в общем чате. </a:t>
            </a:r>
            <a:endParaRPr lang="ru-RU" sz="2400" b="1" dirty="0" smtClean="0">
              <a:solidFill>
                <a:srgbClr val="006C0D"/>
              </a:solidFill>
              <a:latin typeface="PT Sans"/>
            </a:endParaRPr>
          </a:p>
          <a:p>
            <a:pPr algn="ctr"/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Включайте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в вашу групповую беседу классного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руководителя.</a:t>
            </a:r>
          </a:p>
          <a:p>
            <a:pPr algn="ctr"/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Е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сли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же вам нужна будет помощь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специалистов, таких как: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психолог, социальный педагог,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логопед,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классный руководитель добавит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их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в группу для обсуждения волнующего </a:t>
            </a:r>
            <a:r>
              <a:rPr lang="ru-RU" sz="2400" b="1" dirty="0" smtClean="0">
                <a:solidFill>
                  <a:srgbClr val="006C0D"/>
                </a:solidFill>
                <a:latin typeface="PT Sans"/>
              </a:rPr>
              <a:t>вас вопроса.</a:t>
            </a:r>
            <a:endParaRPr lang="ru-RU" sz="2400" b="1" dirty="0">
              <a:solidFill>
                <a:srgbClr val="006C0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12" y="4306163"/>
            <a:ext cx="4696457" cy="1984468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785" y="132203"/>
            <a:ext cx="10730429" cy="66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200" y="2139013"/>
            <a:ext cx="7171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C0D"/>
                </a:solidFill>
                <a:latin typeface="inherit"/>
              </a:rPr>
              <a:t>Демонстрируйте положительные результаты своего труда, чтобы ребёнку хотелось вам подражать.</a:t>
            </a:r>
            <a:endParaRPr lang="ru-RU" sz="3600" b="1" dirty="0">
              <a:solidFill>
                <a:srgbClr val="006C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087532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785" y="132203"/>
            <a:ext cx="10730429" cy="66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200" y="2139013"/>
            <a:ext cx="7171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C0D"/>
                </a:solidFill>
                <a:latin typeface="inherit"/>
              </a:rPr>
              <a:t>И помните, что мы вместе с вами переживаем за успехи и трудности ваших детей!!!</a:t>
            </a:r>
          </a:p>
          <a:p>
            <a:pPr algn="ctr"/>
            <a:r>
              <a:rPr lang="ru-RU" sz="3600" b="1" dirty="0" smtClean="0">
                <a:solidFill>
                  <a:srgbClr val="006C0D"/>
                </a:solidFill>
                <a:latin typeface="inherit"/>
              </a:rPr>
              <a:t>И круглосуточно находимся рядом с ними!!!</a:t>
            </a:r>
            <a:endParaRPr lang="ru-RU" sz="3600" b="1" dirty="0">
              <a:solidFill>
                <a:srgbClr val="006C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691370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355</Words>
  <Application>Microsoft Office PowerPoint</Application>
  <PresentationFormat>Произвольный</PresentationFormat>
  <Paragraphs>49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Рекомендации  для   родителей </vt:lpstr>
      <vt:lpstr>Уважаемые родители!  Ещё  совсем немного и закончатся каникулы у ваших деток и опять вам придется расставаться с ними и отправлять их на обучение в нашу школу, где их с            нетерпение ждем МЫ!!! От вас, дорогие родители, зависит  то, с каким настроением ваши детки приедут в школу.  Я  хочу предложить вам рекомендации с помощью которых, настрой ваших деток значительно улучшится!!!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Milena Tavkazahova</dc:creator>
  <cp:lastModifiedBy>Admin</cp:lastModifiedBy>
  <cp:revision>69</cp:revision>
  <dcterms:created xsi:type="dcterms:W3CDTF">2015-02-10T14:59:10Z</dcterms:created>
  <dcterms:modified xsi:type="dcterms:W3CDTF">2020-11-12T12:22:08Z</dcterms:modified>
</cp:coreProperties>
</file>