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7" r:id="rId4"/>
    <p:sldId id="260" r:id="rId5"/>
    <p:sldId id="273" r:id="rId6"/>
    <p:sldId id="272" r:id="rId7"/>
    <p:sldId id="262" r:id="rId8"/>
    <p:sldId id="269" r:id="rId9"/>
    <p:sldId id="263" r:id="rId10"/>
    <p:sldId id="265" r:id="rId11"/>
    <p:sldId id="264" r:id="rId12"/>
    <p:sldId id="266" r:id="rId13"/>
    <p:sldId id="274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072DE8-A88C-4803-ABAC-FDC3F36EA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9A5EF3E-89F3-43D6-942F-DCF34E61B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309875-8AE2-4389-8224-B6FD3A78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6E2E43-8356-41AB-80EE-0D8B201C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10AF067-1205-4A70-AA36-6C246442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61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3C9BC0-4253-46FA-828E-8A887916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A4AA95-AA90-4584-B487-0E16514BA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0A5F2B-3550-4EB8-8219-D39299E6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D6CD47C-9FFE-469E-B276-121C359A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330B96-E9B0-40A3-9AE1-D7197758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B4672C9-134E-4B76-86B4-4704AE5BB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0B6642B-15EC-4B04-9272-01EA47E75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4252B-876A-40C7-891C-95876AE3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76B2A5-5826-45CF-9181-25A79F08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4A0727-96D2-4E61-ACF0-01E119B2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9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B8F6FD-AF72-4353-AB25-5CFD964E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61227-1436-4DAD-A76B-87414F961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2DE787-B9C0-4B22-903E-F77261AB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EA8255-EAB5-4A28-9400-5DD363CC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F554EE-11E3-4733-8DD0-61C9EC0B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70F13D-192B-4F2C-AF3F-BB242F36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5F3127-74E9-4772-B7D8-89A932BB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56BFD7-9463-4B66-8855-1CBB86D0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C4CF67-3EFE-4A11-9F85-13240C24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3C5563-5862-4A57-815A-7732C08B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6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E19977-D53A-4F86-BB98-1529D60B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456477-D77D-4E55-9600-1BEA71ADA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CF4FC9F-3ADF-4E86-BDF7-9114776D6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34F3915-CBF6-4F09-A5B8-7B043EB8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2F68D9-AEF8-40A9-A9C0-CD20E21A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3C9F6A0-95FE-4673-A31D-DC614D17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8CD5B5-B773-4EB1-B3AD-D507A41F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78E26E-EB45-4C78-A5DB-2DBF0579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96F750-B3DD-4CBE-B3BF-36F38BEFE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4071751-B312-41E7-86F2-99A36CAE8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AEE4A3F-B9C0-4EEB-A040-D5034F3F5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BBF12B9-9C0F-4057-AE96-9E08B7DB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A5A6B66-E9D3-4340-B6B5-D5465D61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AF5264C-68BA-42A9-909A-051F5494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52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1CFDB8-44A5-40A5-8926-A22236D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21496EB-0FEA-423A-BC06-B6CB2C3D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9A95018-A377-49AC-A2C3-B93FA8A3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D26844-F983-408E-9F5C-5CF7B739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3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50006A6-DD65-4D23-B85D-364223CA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7958EA8-F390-41F9-B3FD-978A7622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F2803D-BA4E-4BAB-A0B6-B2D6C15F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3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A92F40-C29A-40EE-AF2C-C1BA6AF3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38809-CA2C-4B5C-80E4-529A8D6F8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3BE285-F735-4E89-BB92-2667E17DE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3C2354-DCE5-4B66-83AA-E0F306A1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859F03-7EB2-42C6-8F6A-16997BD8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014F59-7BA0-4522-A0CD-3265D0B2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23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C8F755-E21F-49E7-B57E-67A80186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6305421-DCC1-4FC5-A01F-15C150831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8FFFAFB-40EB-4E2C-BAFF-857703AA4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21435FA-8362-49ED-A78A-E40D151C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A2C4AEC-79D7-4CDC-AA00-2536E7E8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A52110-F679-4DDE-B5C9-94A56FE6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5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9F6F32-12E3-416A-A9BA-92A42CB5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43D1F7-B66B-4594-BDDA-EDF45534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665FF1-89C9-4D78-AEC5-B2779F5A6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9E8C-551C-49C6-807B-62390F97FCE2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8DC629-DE43-4555-825E-5BEE27A15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47EE8C-5058-4950-995D-D6C2E5F1A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45F76-5CAA-4AFC-A1FD-BE56D0DD6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5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arn2010/ba6sdtz69tnpo2l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pKp1l5oFMQTABfmtKXscfAZWq_vqxzMFPnORt-XYvXM/edit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" TargetMode="External"/><Relationship Id="rId2" Type="http://schemas.openxmlformats.org/officeDocument/2006/relationships/hyperlink" Target="https://uch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erneturok.ru/" TargetMode="External"/><Relationship Id="rId5" Type="http://schemas.openxmlformats.org/officeDocument/2006/relationships/hyperlink" Target="https://www.youtube.com/" TargetMode="External"/><Relationship Id="rId4" Type="http://schemas.openxmlformats.org/officeDocument/2006/relationships/hyperlink" Target="https://www.yaklass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i/l392YbXyYFf_Sg" TargetMode="External"/><Relationship Id="rId2" Type="http://schemas.openxmlformats.org/officeDocument/2006/relationships/hyperlink" Target="https://yadi.sk/i/na31danskuIMlw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yadi.sk/i/zT2yaPKg5Z58R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3024622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ilddevelop.ru/generator/letters/cross.html#CR24049CC3F" TargetMode="External"/><Relationship Id="rId2" Type="http://schemas.openxmlformats.org/officeDocument/2006/relationships/hyperlink" Target="https://childdevelop.ru/html/temp/161678/CR24049CC3F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design/DAEOawArNqM/IQsNyAVPYE2j5K_5mQEbGQ/edit" TargetMode="External"/><Relationship Id="rId2" Type="http://schemas.openxmlformats.org/officeDocument/2006/relationships/hyperlink" Target="https://www.canva.com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&#1086;&#1073;&#1083;&#1072;&#1082;&#1086;&#1089;&#1083;&#1086;&#1074;.&#1088;&#1092;/oblako/%d0%9c%d0%90%d0%9c%d0%9e%d0%a7%d0%9a%d0%90_637418198384476913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FF2E4-B027-45EE-B2DA-4113279FA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975714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b="1" dirty="0"/>
              <a:t>Итоговая работа по модулю 4 «Дистанционные образовательные технологии в организации учебного процесса»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1A8A64-EA12-4AA8-B00B-B0953D571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1805" y="4007480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err="1" smtClean="0"/>
              <a:t>Сержантова</a:t>
            </a:r>
            <a:r>
              <a:rPr lang="ru-RU" dirty="0" smtClean="0"/>
              <a:t> Марина Александровна</a:t>
            </a:r>
            <a:endParaRPr lang="ru-RU" dirty="0"/>
          </a:p>
          <a:p>
            <a:pPr algn="r"/>
            <a:r>
              <a:rPr lang="ru-RU" dirty="0" smtClean="0"/>
              <a:t>учитель начальных классов</a:t>
            </a:r>
            <a:endParaRPr lang="ru-RU" dirty="0"/>
          </a:p>
          <a:p>
            <a:pPr algn="r"/>
            <a:r>
              <a:rPr lang="ru-RU" dirty="0" smtClean="0"/>
              <a:t>МБОУ «Лопатинская СОШ»</a:t>
            </a:r>
            <a:endParaRPr lang="ru-RU" dirty="0"/>
          </a:p>
          <a:p>
            <a:pPr algn="r"/>
            <a:r>
              <a:rPr lang="ru-RU" dirty="0" smtClean="0"/>
              <a:t>Ленинский </a:t>
            </a:r>
            <a:r>
              <a:rPr lang="ru-RU" dirty="0" err="1" smtClean="0"/>
              <a:t>г.о</a:t>
            </a:r>
            <a:r>
              <a:rPr lang="ru-RU" dirty="0" smtClean="0"/>
              <a:t>.</a:t>
            </a:r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26A738D-D972-4F6C-8CEB-F94E2CD966C0}"/>
              </a:ext>
            </a:extLst>
          </p:cNvPr>
          <p:cNvSpPr txBox="1"/>
          <p:nvPr/>
        </p:nvSpPr>
        <p:spPr>
          <a:xfrm>
            <a:off x="5662740" y="5930837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10.12.2020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75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2154"/>
            <a:ext cx="12192000" cy="609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Доска </a:t>
            </a:r>
            <a:r>
              <a:rPr lang="en-US" sz="3600" b="1" dirty="0"/>
              <a:t>Padlet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Скриншот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padlet.com/marn2010/ba6sdtz69tnpo2lx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hlinkClick r:id="rId2"/>
              </a:rPr>
              <a:t>Времена года (</a:t>
            </a:r>
            <a:r>
              <a:rPr lang="en-US" dirty="0">
                <a:hlinkClick r:id="rId2"/>
              </a:rPr>
              <a:t>padlet.com)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C66BFED1-A904-4A4E-B465-6C25FB4AA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32630" y="1109995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Времена года</a:t>
            </a:r>
          </a:p>
          <a:p>
            <a:pPr marL="0" indent="0">
              <a:buNone/>
            </a:pPr>
            <a:r>
              <a:rPr lang="ru-RU" sz="1800" dirty="0" smtClean="0"/>
              <a:t>Изменения в природе </a:t>
            </a:r>
          </a:p>
          <a:p>
            <a:pPr marL="0" indent="0">
              <a:buNone/>
            </a:pPr>
            <a:r>
              <a:rPr lang="ru-RU" sz="1800" dirty="0" smtClean="0"/>
              <a:t>Добавить на доску признаки данных времен года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404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80" y="595338"/>
            <a:ext cx="12192000" cy="609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Викторина </a:t>
            </a:r>
            <a:r>
              <a:rPr lang="en-US" sz="3600" b="1" dirty="0"/>
              <a:t>Kahoot </a:t>
            </a:r>
            <a:r>
              <a:rPr lang="ru-RU" sz="3600" b="1" dirty="0"/>
              <a:t>/ </a:t>
            </a:r>
            <a:r>
              <a:rPr lang="en-US" sz="3600" b="1" dirty="0"/>
              <a:t>Quizizz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Скриншот </a:t>
            </a:r>
          </a:p>
          <a:p>
            <a:pPr marL="0" indent="0">
              <a:buNone/>
            </a:pPr>
            <a:r>
              <a:rPr lang="ru-RU" dirty="0" smtClean="0"/>
              <a:t>Не использую</a:t>
            </a:r>
          </a:p>
          <a:p>
            <a:pPr marL="0" indent="0">
              <a:buNone/>
            </a:pPr>
            <a:r>
              <a:rPr lang="ru-RU" dirty="0" smtClean="0"/>
              <a:t>В сети достаточно викторин для скачивания, в том числе и интерактивных.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4DF31ADA-2AC3-4FDE-B6F9-E87DB270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2" y="1345973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/>
              <a:t>(тема, цель и задачи, контингент, на каком этапе занятия и для чего будете использовать, результат)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530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2154"/>
            <a:ext cx="12192000" cy="609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Карточки </a:t>
            </a:r>
            <a:r>
              <a:rPr lang="en-US" sz="3600" b="1" dirty="0"/>
              <a:t>Quizlet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Скриншот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8E862748-5358-4459-9886-9D814E4BF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2" y="1371025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/>
              <a:t>(тема, цель и задачи, контингент, на каком этапе занятия и для чего будете использовать, результат)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232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2154"/>
            <a:ext cx="12192000" cy="609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Сервис </a:t>
            </a:r>
            <a:r>
              <a:rPr lang="en-US" sz="3600" b="1" dirty="0" err="1"/>
              <a:t>Learnis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Скриншот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8E862748-5358-4459-9886-9D814E4BF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2" y="1371025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/>
              <a:t>(тема, цель и задачи, контингент, на каком этапе занятия и для чего будете использовать, результат)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800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490AC8C-C31F-4CF4-8D9B-0121ED0B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/>
          </a:bodyPr>
          <a:lstStyle/>
          <a:p>
            <a:r>
              <a:rPr lang="ru-RU" sz="3600" dirty="0"/>
              <a:t>Обобщенный вывод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568A902-2E38-4432-B7C2-71712F9CF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485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В своей педагогической деятельности часто использую платформы и сайты, которые отражены в третьем слайде. </a:t>
            </a:r>
          </a:p>
          <a:p>
            <a:pPr marL="0" indent="0">
              <a:buNone/>
            </a:pPr>
            <a:r>
              <a:rPr lang="ru-RU" sz="2400" i="1" dirty="0" smtClean="0"/>
              <a:t>При необходимости допускаю использование конструкторов кроссвордов и ментальных  графиков и создание </a:t>
            </a:r>
            <a:r>
              <a:rPr lang="ru-RU" sz="2400" i="1" dirty="0" err="1" smtClean="0"/>
              <a:t>гугл</a:t>
            </a:r>
            <a:r>
              <a:rPr lang="ru-RU" sz="2400" i="1" dirty="0" smtClean="0"/>
              <a:t>-форм, но гораздо реже. </a:t>
            </a:r>
          </a:p>
          <a:p>
            <a:pPr marL="0" indent="0">
              <a:buNone/>
            </a:pPr>
            <a:r>
              <a:rPr lang="ru-RU" sz="2400" i="1" dirty="0" smtClean="0"/>
              <a:t>С предложенными сервисами я познакомилась и постараюсь находить время на их использование. </a:t>
            </a:r>
          </a:p>
        </p:txBody>
      </p:sp>
    </p:spTree>
    <p:extLst>
      <p:ext uri="{BB962C8B-B14F-4D97-AF65-F5344CB8AC3E}">
        <p14:creationId xmlns:p14="http://schemas.microsoft.com/office/powerpoint/2010/main" val="160036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6992"/>
            <a:ext cx="12192000" cy="609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Использование Гугл-форм для дистанционных заданий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BC85BE9-4686-452E-B02D-734D3FF7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1887" y="1605067"/>
            <a:ext cx="10996550" cy="49221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	Описание применения:</a:t>
            </a:r>
          </a:p>
          <a:p>
            <a:pPr marL="722313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sz="2400" b="1" dirty="0"/>
              <a:t>Тесты</a:t>
            </a:r>
            <a:r>
              <a:rPr lang="ru-RU" sz="2400" dirty="0"/>
              <a:t> использую в качестве быстрой автоматической проверки знаний </a:t>
            </a:r>
            <a:r>
              <a:rPr lang="ru-RU" sz="2400" dirty="0" smtClean="0"/>
              <a:t>учеников</a:t>
            </a:r>
            <a:r>
              <a:rPr lang="ru-RU" sz="2400" dirty="0" smtClean="0"/>
              <a:t> </a:t>
            </a:r>
            <a:r>
              <a:rPr lang="ru-RU" sz="2400" dirty="0"/>
              <a:t>по материалам темы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722313" indent="0" algn="just">
              <a:lnSpc>
                <a:spcPct val="120000"/>
              </a:lnSpc>
              <a:buNone/>
            </a:pPr>
            <a:r>
              <a:rPr lang="ru-RU" sz="2000" dirty="0">
                <a:hlinkClick r:id="rId2"/>
              </a:rPr>
              <a:t>Новая форма - </a:t>
            </a:r>
            <a:r>
              <a:rPr lang="en-US" sz="2000" dirty="0">
                <a:hlinkClick r:id="rId2"/>
              </a:rPr>
              <a:t>Google </a:t>
            </a:r>
            <a:r>
              <a:rPr lang="ru-RU" sz="2000" dirty="0">
                <a:hlinkClick r:id="rId2"/>
              </a:rPr>
              <a:t>Формы</a:t>
            </a:r>
            <a:endParaRPr lang="en-US" sz="2400" dirty="0" smtClean="0"/>
          </a:p>
          <a:p>
            <a:pPr marL="722313" indent="0" algn="just">
              <a:lnSpc>
                <a:spcPct val="120000"/>
              </a:lnSpc>
              <a:buFont typeface="+mj-lt"/>
              <a:buAutoNum type="arabicPeriod"/>
            </a:pPr>
            <a:r>
              <a:rPr lang="ru-RU" sz="2400" b="1" dirty="0" smtClean="0"/>
              <a:t>Опросы</a:t>
            </a:r>
            <a:r>
              <a:rPr lang="ru-RU" sz="2400" dirty="0" smtClean="0"/>
              <a:t> </a:t>
            </a:r>
            <a:r>
              <a:rPr lang="ru-RU" sz="2400" dirty="0"/>
              <a:t>провожу для быстрого выяснения мнения слушателей и определения их ожиданий от курсов. </a:t>
            </a:r>
          </a:p>
          <a:p>
            <a:pPr marL="722313" lvl="1" indent="0" algn="just">
              <a:lnSpc>
                <a:spcPct val="120000"/>
              </a:lnSpc>
              <a:buNone/>
            </a:pPr>
            <a:r>
              <a:rPr lang="ru-RU" i="1" dirty="0"/>
              <a:t>Входные опросы </a:t>
            </a:r>
            <a:r>
              <a:rPr lang="ru-RU" dirty="0"/>
              <a:t>помогают выявить наиболее актуальные темы и включить интересующую слушателей информацию.</a:t>
            </a:r>
          </a:p>
          <a:p>
            <a:pPr marL="722313" lvl="1" indent="0" algn="just">
              <a:lnSpc>
                <a:spcPct val="120000"/>
              </a:lnSpc>
              <a:buNone/>
            </a:pPr>
            <a:r>
              <a:rPr lang="ru-RU" i="1" dirty="0"/>
              <a:t>Опросы в конце обучения </a:t>
            </a:r>
            <a:r>
              <a:rPr lang="ru-RU" dirty="0"/>
              <a:t>выявляют получившие впечатления слушателей и помогают совершенствовать программу курса.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Лента: наклоненная вниз 1">
            <a:extLst>
              <a:ext uri="{FF2B5EF4-FFF2-40B4-BE49-F238E27FC236}">
                <a16:creationId xmlns:a16="http://schemas.microsoft.com/office/drawing/2014/main" xmlns="" id="{132CB8AF-FF03-4D08-9EF4-FAECF33D68BA}"/>
              </a:ext>
            </a:extLst>
          </p:cNvPr>
          <p:cNvSpPr/>
          <p:nvPr/>
        </p:nvSpPr>
        <p:spPr>
          <a:xfrm>
            <a:off x="3638398" y="43449"/>
            <a:ext cx="4915203" cy="703645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20282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F9A974-9A3A-4711-986A-A65F4162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936"/>
            <a:ext cx="10515600" cy="6527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Коллекция примеров полезных интернет-ресурсов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6212C8E-18DE-452D-881F-0EF6344A1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679676"/>
              </p:ext>
            </p:extLst>
          </p:nvPr>
        </p:nvGraphicFramePr>
        <p:xfrm>
          <a:off x="225725" y="795646"/>
          <a:ext cx="11740550" cy="5459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061">
                  <a:extLst>
                    <a:ext uri="{9D8B030D-6E8A-4147-A177-3AD203B41FA5}">
                      <a16:colId xmlns:a16="http://schemas.microsoft.com/office/drawing/2014/main" xmlns="" val="1147959400"/>
                    </a:ext>
                  </a:extLst>
                </a:gridCol>
                <a:gridCol w="3467266">
                  <a:extLst>
                    <a:ext uri="{9D8B030D-6E8A-4147-A177-3AD203B41FA5}">
                      <a16:colId xmlns:a16="http://schemas.microsoft.com/office/drawing/2014/main" xmlns="" val="262782538"/>
                    </a:ext>
                  </a:extLst>
                </a:gridCol>
                <a:gridCol w="3602104">
                  <a:extLst>
                    <a:ext uri="{9D8B030D-6E8A-4147-A177-3AD203B41FA5}">
                      <a16:colId xmlns:a16="http://schemas.microsoft.com/office/drawing/2014/main" xmlns="" val="1311483845"/>
                    </a:ext>
                  </a:extLst>
                </a:gridCol>
                <a:gridCol w="4037119">
                  <a:extLst>
                    <a:ext uri="{9D8B030D-6E8A-4147-A177-3AD203B41FA5}">
                      <a16:colId xmlns:a16="http://schemas.microsoft.com/office/drawing/2014/main" xmlns="" val="3771930164"/>
                    </a:ext>
                  </a:extLst>
                </a:gridCol>
              </a:tblGrid>
              <a:tr h="510639">
                <a:tc>
                  <a:txBody>
                    <a:bodyPr/>
                    <a:lstStyle/>
                    <a:p>
                      <a:r>
                        <a:rPr lang="ru-RU" sz="1400" dirty="0"/>
                        <a:t>№ </a:t>
                      </a:r>
                    </a:p>
                    <a:p>
                      <a:r>
                        <a:rPr lang="ru-RU" sz="1400" dirty="0"/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Название сайта, адрес сайта, ссылка на нужную страницу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Аннотация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Личное мнение о степени полезности и применимости материалов сайта при организации дистанционного обучения и взаимодействия </a:t>
                      </a: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800146708"/>
                  </a:ext>
                </a:extLst>
              </a:tr>
              <a:tr h="54728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hlinkClick r:id="rId2"/>
                        </a:rPr>
                        <a:t>Дистанционное образование для школьников и детей в интерактивной форме | </a:t>
                      </a:r>
                      <a:r>
                        <a:rPr lang="ru-RU" sz="1400" dirty="0" err="1" smtClean="0">
                          <a:hlinkClick r:id="rId2"/>
                        </a:rPr>
                        <a:t>Учи.ру</a:t>
                      </a:r>
                      <a:r>
                        <a:rPr lang="ru-RU" sz="1400" dirty="0" smtClean="0">
                          <a:hlinkClick r:id="rId2"/>
                        </a:rPr>
                        <a:t> (uchi.ru)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Российская онлайн-платформа, где учащиеся из всех регионов России изучают школьные предметы в интерактивной форме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Ученики моих классов уже 7</a:t>
                      </a:r>
                      <a:r>
                        <a:rPr lang="ru-RU" sz="1400" baseline="0" dirty="0" smtClean="0"/>
                        <a:t> лет проходят олимпиадные и тренировочные задания по предметам. В период дистанционного обучения мы с легкостью разбирались со сложными темами.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1870767"/>
                  </a:ext>
                </a:extLst>
              </a:tr>
              <a:tr h="54728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hlinkClick r:id="rId3"/>
                        </a:rPr>
                        <a:t>Официальный сайт ООО «</a:t>
                      </a:r>
                      <a:r>
                        <a:rPr lang="ru-RU" sz="1400" dirty="0" err="1" smtClean="0">
                          <a:hlinkClick r:id="rId3"/>
                        </a:rPr>
                        <a:t>Инфоурок</a:t>
                      </a:r>
                      <a:r>
                        <a:rPr lang="ru-RU" sz="1400" dirty="0" smtClean="0">
                          <a:hlinkClick r:id="rId3"/>
                        </a:rPr>
                        <a:t>» - курсы, тесты, </a:t>
                      </a:r>
                      <a:r>
                        <a:rPr lang="ru-RU" sz="1400" dirty="0" err="1" smtClean="0">
                          <a:hlinkClick r:id="rId3"/>
                        </a:rPr>
                        <a:t>видеолекции</a:t>
                      </a:r>
                      <a:r>
                        <a:rPr lang="ru-RU" sz="1400" dirty="0" smtClean="0">
                          <a:hlinkClick r:id="rId3"/>
                        </a:rPr>
                        <a:t>, материалы для учителей (infourok.ru)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для того, чтобы облегчить труд педагога и повысить качество образования.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Много лет использую учебный</a:t>
                      </a:r>
                      <a:r>
                        <a:rPr lang="ru-RU" sz="1400" baseline="0" dirty="0" smtClean="0"/>
                        <a:t> методический и дидактический материал, размещенный на этой платформе. Есть поурочные разработки по предметам с видео и презентациями.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078646"/>
                  </a:ext>
                </a:extLst>
              </a:tr>
              <a:tr h="54728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hlinkClick r:id="rId4"/>
                        </a:rPr>
                        <a:t>ЯКласс</a:t>
                      </a:r>
                      <a:r>
                        <a:rPr lang="ru-RU" sz="1400" dirty="0" smtClean="0">
                          <a:hlinkClick r:id="rId4"/>
                        </a:rPr>
                        <a:t> (</a:t>
                      </a:r>
                      <a:r>
                        <a:rPr lang="en-US" sz="1400" dirty="0" smtClean="0">
                          <a:hlinkClick r:id="rId4"/>
                        </a:rPr>
                        <a:t>yaklass.ru)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Цифровой образовательный ресурс</a:t>
                      </a:r>
                      <a:r>
                        <a:rPr lang="ru-RU" sz="1400" baseline="0" dirty="0" smtClean="0"/>
                        <a:t> для школьников.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Познакомилась с этой</a:t>
                      </a:r>
                      <a:r>
                        <a:rPr lang="ru-RU" sz="1400" baseline="0" dirty="0" smtClean="0"/>
                        <a:t> платформой в период дистанционного обучения. Легко выдавать домашние задания и сайт проверяет.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034953"/>
                  </a:ext>
                </a:extLst>
              </a:tr>
              <a:tr h="54728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YouTube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Видеохостинг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Использую для показа видео по предметам, художественные фильмы, мультфильмы,  </a:t>
                      </a:r>
                      <a:r>
                        <a:rPr lang="ru-RU" sz="1400" baseline="0" dirty="0" smtClean="0"/>
                        <a:t> научные </a:t>
                      </a:r>
                      <a:r>
                        <a:rPr lang="ru-RU" sz="1400" dirty="0" smtClean="0"/>
                        <a:t>фильмы </a:t>
                      </a:r>
                      <a:r>
                        <a:rPr lang="en-US" sz="1400" dirty="0" smtClean="0"/>
                        <a:t>BBC</a:t>
                      </a:r>
                      <a:r>
                        <a:rPr lang="ru-RU" sz="1400" dirty="0" smtClean="0"/>
                        <a:t> и многое другое.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5372888"/>
                  </a:ext>
                </a:extLst>
              </a:tr>
              <a:tr h="54728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hlinkClick r:id="rId6"/>
                        </a:rPr>
                        <a:t>Библиотека </a:t>
                      </a:r>
                      <a:r>
                        <a:rPr lang="ru-RU" sz="1400" dirty="0" err="1" smtClean="0">
                          <a:hlinkClick r:id="rId6"/>
                        </a:rPr>
                        <a:t>видеоуроков</a:t>
                      </a:r>
                      <a:r>
                        <a:rPr lang="ru-RU" sz="1400" dirty="0" smtClean="0">
                          <a:hlinkClick r:id="rId6"/>
                        </a:rPr>
                        <a:t> по школьной программе InternetUrok.ru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Копилка </a:t>
                      </a:r>
                      <a:r>
                        <a:rPr lang="ru-RU" sz="1400" dirty="0" err="1" smtClean="0"/>
                        <a:t>видеоуроков</a:t>
                      </a:r>
                      <a:r>
                        <a:rPr lang="ru-RU" sz="1400" dirty="0" smtClean="0"/>
                        <a:t> для школьников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Использовала</a:t>
                      </a:r>
                      <a:r>
                        <a:rPr lang="ru-RU" sz="1400" baseline="0" dirty="0" smtClean="0"/>
                        <a:t> в период дистанционного обучения, а в очном обучении предлагаю ссылки на урок для закрепления материала слабоуспевающим ученикам или ребятам, находящимся дома по болезни.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783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852"/>
            <a:ext cx="12192000" cy="6419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Использование сервиса </a:t>
            </a:r>
            <a:r>
              <a:rPr lang="en-US" sz="3600" b="1" dirty="0"/>
              <a:t>(ZOOM</a:t>
            </a:r>
            <a:r>
              <a:rPr lang="ru-RU" sz="3600" b="1" dirty="0"/>
              <a:t>/</a:t>
            </a:r>
            <a:r>
              <a:rPr lang="en-US" sz="3600" b="1" dirty="0"/>
              <a:t>Uchi.ru) </a:t>
            </a:r>
            <a:r>
              <a:rPr lang="ru-RU" sz="3600" b="1" dirty="0"/>
              <a:t>для видеотрансляции</a:t>
            </a:r>
            <a:endParaRPr lang="ru-RU" sz="36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yadi.sk/i/na31danskuIMlw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yadi.sk/i/l392YbXyYFf_Sg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yadi.sk/i/zT2yaPKg5Z58RQ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BC85BE9-4686-452E-B02D-734D3FF7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0" y="1057874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Фотоотчет по дистанционному обучению</a:t>
            </a:r>
          </a:p>
          <a:p>
            <a:pPr marL="0" indent="0">
              <a:buNone/>
            </a:pPr>
            <a:r>
              <a:rPr lang="ru-RU" sz="1800" dirty="0" smtClean="0"/>
              <a:t>Чтение наизусть стихотворений о весне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737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851"/>
            <a:ext cx="12192000" cy="89455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Запись обучающих видеороликов</a:t>
            </a:r>
            <a:br>
              <a:rPr lang="ru-RU" sz="3600" b="1" dirty="0"/>
            </a:br>
            <a:r>
              <a:rPr lang="ru-RU" sz="3600" i="1" dirty="0"/>
              <a:t>ссылка на ресурс:</a:t>
            </a:r>
            <a:endParaRPr lang="ru-RU" sz="36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413164"/>
            <a:ext cx="6891069" cy="49099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Скриншот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BC85BE9-4686-452E-B02D-734D3FF7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0" y="1805048"/>
            <a:ext cx="4167997" cy="360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/>
              <a:t>(тема, цель и задачи, контингент, на каком этапе занятия и для чего будете использовать, результат)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1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852"/>
            <a:ext cx="12192000" cy="6419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Упражнения </a:t>
            </a:r>
            <a:r>
              <a:rPr lang="en-US" sz="3600" b="1" dirty="0" err="1"/>
              <a:t>LearningApps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i="1" dirty="0"/>
              <a:t>ссылка на </a:t>
            </a:r>
            <a:r>
              <a:rPr lang="ru-RU" sz="3600" i="1" dirty="0" err="1" smtClean="0"/>
              <a:t>ресурс</a:t>
            </a:r>
            <a:r>
              <a:rPr lang="ru-RU" sz="1400" i="1" dirty="0" err="1" smtClean="0"/>
              <a:t>:</a:t>
            </a:r>
            <a:r>
              <a:rPr lang="ru-RU" sz="1400" dirty="0" err="1">
                <a:hlinkClick r:id="rId2"/>
              </a:rPr>
              <a:t>LearningApps.org</a:t>
            </a:r>
            <a:r>
              <a:rPr lang="ru-RU" sz="1400" dirty="0">
                <a:hlinkClick r:id="rId2"/>
              </a:rPr>
              <a:t> - создание мультимедийных интерактивных упражнений</a:t>
            </a:r>
            <a:endParaRPr lang="ru-RU" sz="14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282534"/>
            <a:ext cx="6891069" cy="504062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Скриншот </a:t>
            </a:r>
            <a:r>
              <a:rPr lang="ru-RU" dirty="0">
                <a:hlinkClick r:id="rId3"/>
              </a:rPr>
              <a:t>Прилагательное. Какой? Какая? Какое? Какие? 10 </a:t>
            </a:r>
            <a:r>
              <a:rPr lang="ru-RU" dirty="0" err="1">
                <a:hlinkClick r:id="rId3"/>
              </a:rPr>
              <a:t>кл</a:t>
            </a:r>
            <a:r>
              <a:rPr lang="ru-RU" dirty="0">
                <a:hlinkClick r:id="rId3"/>
              </a:rPr>
              <a:t>. (learningapps.org)</a:t>
            </a:r>
            <a:endParaRPr lang="ru-RU" dirty="0" smtClean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BC85BE9-4686-452E-B02D-734D3FF7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0" y="1057874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Родовые окончания прилагательных</a:t>
            </a:r>
          </a:p>
          <a:p>
            <a:pPr marL="0" indent="0">
              <a:buNone/>
            </a:pPr>
            <a:r>
              <a:rPr lang="ru-RU" sz="1800" dirty="0" smtClean="0"/>
              <a:t>Закрепление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282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662"/>
            <a:ext cx="12192000" cy="110454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Кроссворд</a:t>
            </a:r>
            <a:br>
              <a:rPr lang="ru-RU" sz="3600" b="1" dirty="0"/>
            </a:br>
            <a:r>
              <a:rPr lang="ru-RU" sz="2800" b="1" i="1" dirty="0"/>
              <a:t>ссылка на ресурс</a:t>
            </a:r>
            <a:r>
              <a:rPr lang="ru-RU" sz="2800" b="1" i="1" dirty="0" smtClean="0"/>
              <a:t>:  </a:t>
            </a:r>
            <a:r>
              <a:rPr lang="ru-RU" sz="2800" dirty="0">
                <a:hlinkClick r:id="rId2"/>
              </a:rPr>
              <a:t>Путешествие в Лукоморье (</a:t>
            </a:r>
            <a:r>
              <a:rPr lang="en-US" sz="2800" dirty="0">
                <a:hlinkClick r:id="rId2"/>
              </a:rPr>
              <a:t>childdevelop.ru)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057874"/>
            <a:ext cx="6891069" cy="52652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Скриншот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AE77D6D1-3311-4799-AA95-47E00E6F3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7571" y="1242203"/>
            <a:ext cx="41679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Сказки А.С. Пушкина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Повторение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5023" y="2054431"/>
            <a:ext cx="5878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Генератор кроссвордов – составление кроссвордов онлайн – Развитие ребенка (childdevelop.ru)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2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662"/>
            <a:ext cx="12192000" cy="110454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Ментальная карта</a:t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dirty="0">
                <a:hlinkClick r:id="rId2"/>
              </a:rPr>
              <a:t>Главная — </a:t>
            </a:r>
            <a:r>
              <a:rPr lang="en-US" sz="2800" dirty="0" err="1">
                <a:hlinkClick r:id="rId2"/>
              </a:rPr>
              <a:t>Canva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520042"/>
            <a:ext cx="6891069" cy="48031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109995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EC8741CB-5D1F-443D-80D7-4E4093353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8961" y="1555668"/>
            <a:ext cx="4074786" cy="3853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Законы класса</a:t>
            </a:r>
          </a:p>
          <a:p>
            <a:pPr marL="0" indent="0">
              <a:buNone/>
            </a:pPr>
            <a:r>
              <a:rPr lang="ru-RU" sz="1800" dirty="0" smtClean="0"/>
              <a:t>Использовать для оформления классного уголка</a:t>
            </a:r>
            <a:endParaRPr lang="ru-RU" sz="1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1674421"/>
            <a:ext cx="37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Фиолетовый и Белый Творческий Мазки Кистью Контрольный Перечень Список, копия — A4 (canva.com)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8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5BDF29D-50BE-46B4-8968-F18DC003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4379" y="0"/>
            <a:ext cx="12346379" cy="10318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Облако </a:t>
            </a:r>
            <a:r>
              <a:rPr lang="ru-RU" sz="3600" b="1" dirty="0"/>
              <a:t>слов</a:t>
            </a:r>
            <a:br>
              <a:rPr lang="ru-RU" sz="3600" b="1" dirty="0"/>
            </a:br>
            <a:r>
              <a:rPr lang="ru-RU" sz="2800" b="1" i="1" dirty="0"/>
              <a:t>ссылка на ресурс: </a:t>
            </a:r>
            <a:r>
              <a:rPr lang="ru-RU" sz="2800" dirty="0">
                <a:hlinkClick r:id="rId2"/>
              </a:rPr>
              <a:t>Облако слов: МАМОЧКА - </a:t>
            </a:r>
            <a:r>
              <a:rPr lang="ru-RU" sz="2800" dirty="0" err="1">
                <a:hlinkClick r:id="rId2"/>
              </a:rPr>
              <a:t>ОблакоСлов.рф</a:t>
            </a:r>
            <a:r>
              <a:rPr lang="ru-RU" sz="2800" dirty="0">
                <a:hlinkClick r:id="rId2"/>
              </a:rPr>
              <a:t> (</a:t>
            </a:r>
            <a:r>
              <a:rPr lang="en-US" sz="2800" dirty="0" err="1">
                <a:hlinkClick r:id="rId2"/>
              </a:rPr>
              <a:t>xn</a:t>
            </a:r>
            <a:r>
              <a:rPr lang="en-US" sz="2800" dirty="0">
                <a:hlinkClick r:id="rId2"/>
              </a:rPr>
              <a:t>--80abe5adcqeb2a.xn--p1ai)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63159C74-3238-4E26-8A1A-07FCC594D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51" y="1579418"/>
            <a:ext cx="6891069" cy="47437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Скриншот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E6F3F5D-CB58-4C78-A8EA-D8DCD5E25477}"/>
              </a:ext>
            </a:extLst>
          </p:cNvPr>
          <p:cNvSpPr/>
          <p:nvPr/>
        </p:nvSpPr>
        <p:spPr>
          <a:xfrm>
            <a:off x="189780" y="1430629"/>
            <a:ext cx="7099540" cy="55381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8">
            <a:extLst>
              <a:ext uri="{FF2B5EF4-FFF2-40B4-BE49-F238E27FC236}">
                <a16:creationId xmlns:a16="http://schemas.microsoft.com/office/drawing/2014/main" xmlns="" id="{9B9ECDC0-D1F3-42B6-9923-C2E23D401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5752" y="1900051"/>
            <a:ext cx="4167997" cy="3704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Описание применения</a:t>
            </a:r>
          </a:p>
          <a:p>
            <a:pPr marL="0" indent="0">
              <a:buNone/>
            </a:pPr>
            <a:r>
              <a:rPr lang="ru-RU" sz="1800" dirty="0" smtClean="0"/>
              <a:t>День матери</a:t>
            </a:r>
          </a:p>
          <a:p>
            <a:pPr marL="0" indent="0">
              <a:buNone/>
            </a:pPr>
            <a:r>
              <a:rPr lang="ru-RU" sz="1800" dirty="0" smtClean="0"/>
              <a:t>Поддержание </a:t>
            </a:r>
            <a:r>
              <a:rPr lang="ru-RU" sz="1800" dirty="0"/>
              <a:t>традиций бережного отношения к женщине , закрепить семейные устои , отметить значение в нашей жизни главного человека – </a:t>
            </a:r>
            <a:r>
              <a:rPr lang="ru-RU" sz="1800" dirty="0" smtClean="0"/>
              <a:t>маму.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84" y="2090057"/>
            <a:ext cx="5640778" cy="40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6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2152</TotalTime>
  <Words>577</Words>
  <Application>Microsoft Office PowerPoint</Application>
  <PresentationFormat>Произвольный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Итоговая работа по модулю 4 «Дистанционные образовательные технологии в организации учебного процесса»</vt:lpstr>
      <vt:lpstr>Использование Гугл-форм для дистанционных заданий</vt:lpstr>
      <vt:lpstr>Коллекция примеров полезных интернет-ресурсов</vt:lpstr>
      <vt:lpstr>Использование сервиса (ZOOM/Uchi.ru) для видеотрансляции</vt:lpstr>
      <vt:lpstr>Запись обучающих видеороликов ссылка на ресурс:</vt:lpstr>
      <vt:lpstr>Упражнения LearningApps ссылка на ресурс:LearningApps.org - создание мультимедийных интерактивных упражнений</vt:lpstr>
      <vt:lpstr>Кроссворд ссылка на ресурс:  Путешествие в Лукоморье (childdevelop.ru) </vt:lpstr>
      <vt:lpstr>Ментальная карта ссылка на ресурс: Главная — Canva </vt:lpstr>
      <vt:lpstr>  Облако слов ссылка на ресурс: Облако слов: МАМОЧКА - ОблакоСлов.рф (xn--80abe5adcqeb2a.xn--p1ai) </vt:lpstr>
      <vt:lpstr>Доска Padlet ссылка на ресурс:  </vt:lpstr>
      <vt:lpstr>Викторина Kahoot / Quizizz ссылка на ресурс:  </vt:lpstr>
      <vt:lpstr>Карточки Quizlet ссылка на ресурс:  </vt:lpstr>
      <vt:lpstr>Сервис Learnis ссылка на ресурс:  </vt:lpstr>
      <vt:lpstr>Обобщенный 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образовательные технологии в организации учебного процесса</dc:title>
  <dc:creator>Vika</dc:creator>
  <cp:lastModifiedBy>marn2</cp:lastModifiedBy>
  <cp:revision>72</cp:revision>
  <dcterms:created xsi:type="dcterms:W3CDTF">2020-04-13T19:32:45Z</dcterms:created>
  <dcterms:modified xsi:type="dcterms:W3CDTF">2020-11-24T17:05:39Z</dcterms:modified>
</cp:coreProperties>
</file>