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3" r:id="rId2"/>
    <p:sldMasterId id="2147483679" r:id="rId3"/>
    <p:sldMasterId id="2147483693" r:id="rId4"/>
    <p:sldMasterId id="2147483697" r:id="rId5"/>
    <p:sldMasterId id="2147483705" r:id="rId6"/>
  </p:sldMasterIdLst>
  <p:notesMasterIdLst>
    <p:notesMasterId r:id="rId27"/>
  </p:notesMasterIdLst>
  <p:sldIdLst>
    <p:sldId id="256" r:id="rId7"/>
    <p:sldId id="258" r:id="rId8"/>
    <p:sldId id="257" r:id="rId9"/>
    <p:sldId id="259" r:id="rId10"/>
    <p:sldId id="260" r:id="rId11"/>
    <p:sldId id="261" r:id="rId12"/>
    <p:sldId id="270" r:id="rId13"/>
    <p:sldId id="262" r:id="rId14"/>
    <p:sldId id="267" r:id="rId15"/>
    <p:sldId id="268" r:id="rId16"/>
    <p:sldId id="272" r:id="rId17"/>
    <p:sldId id="263" r:id="rId18"/>
    <p:sldId id="271" r:id="rId19"/>
    <p:sldId id="278" r:id="rId20"/>
    <p:sldId id="275" r:id="rId21"/>
    <p:sldId id="276" r:id="rId22"/>
    <p:sldId id="264" r:id="rId23"/>
    <p:sldId id="265" r:id="rId24"/>
    <p:sldId id="266" r:id="rId25"/>
    <p:sldId id="277" r:id="rId2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DejaVu Sans" charset="0"/>
        <a:ea typeface="+mn-ea"/>
        <a:cs typeface="+mn-cs"/>
      </a:defRPr>
    </a:lvl1pPr>
    <a:lvl2pPr marL="430213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DejaVu Sans" charset="0"/>
        <a:ea typeface="+mn-ea"/>
        <a:cs typeface="+mn-cs"/>
      </a:defRPr>
    </a:lvl2pPr>
    <a:lvl3pPr marL="646113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DejaVu Sans" charset="0"/>
        <a:ea typeface="+mn-ea"/>
        <a:cs typeface="+mn-cs"/>
      </a:defRPr>
    </a:lvl3pPr>
    <a:lvl4pPr marL="862013" indent="-214313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DejaVu Sans" charset="0"/>
        <a:ea typeface="+mn-ea"/>
        <a:cs typeface="+mn-cs"/>
      </a:defRPr>
    </a:lvl4pPr>
    <a:lvl5pPr marL="1077913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DejaVu Sans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DejaVu Sans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DejaVu Sans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DejaVu Sans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DejaVu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9A9A6"/>
    <a:srgbClr val="333333"/>
    <a:srgbClr val="F6B600"/>
    <a:srgbClr val="990000"/>
    <a:srgbClr val="3399FF"/>
    <a:srgbClr val="259794"/>
    <a:srgbClr val="29A6A3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05533C10-EA1A-4438-A02E-B1F520BC166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4CDEF0-DB7F-4987-B39A-E59AFA2529F6}" type="slidenum">
              <a:rPr lang="en-GB"/>
              <a:pPr/>
              <a:t>1</a:t>
            </a:fld>
            <a:endParaRPr lang="en-GB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3D3EBF-0971-4E06-8145-57DB6F7FD42F}" type="slidenum">
              <a:rPr lang="en-GB"/>
              <a:pPr/>
              <a:t>17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C0B21A-8E8E-4413-9E19-2F986960AD8A}" type="slidenum">
              <a:rPr lang="en-GB"/>
              <a:pPr/>
              <a:t>18</a:t>
            </a:fld>
            <a:endParaRPr lang="en-GB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31443D-ABDA-4678-86B6-7CFF21B1C53D}" type="slidenum">
              <a:rPr lang="en-GB"/>
              <a:pPr/>
              <a:t>19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D91F37-70DC-4E16-835F-A739563D910E}" type="slidenum">
              <a:rPr lang="en-GB"/>
              <a:pPr/>
              <a:t>2</a:t>
            </a:fld>
            <a:endParaRPr lang="en-GB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7D8800-9686-4691-82B4-4806195F925C}" type="slidenum">
              <a:rPr lang="en-GB"/>
              <a:pPr/>
              <a:t>3</a:t>
            </a:fld>
            <a:endParaRPr lang="en-GB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63AA12-DFDF-4A5E-B62C-36EE89E6330F}" type="slidenum">
              <a:rPr lang="en-GB"/>
              <a:pPr/>
              <a:t>4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6F386A-96D3-49C3-A492-483E31261472}" type="slidenum">
              <a:rPr lang="en-GB"/>
              <a:pPr/>
              <a:t>5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B9AD92-C721-4EA5-B588-997085CA9D0D}" type="slidenum">
              <a:rPr lang="en-GB"/>
              <a:pPr/>
              <a:t>6</a:t>
            </a:fld>
            <a:endParaRPr lang="en-GB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D7A653-0D2A-47B1-A85D-5E11DDC7FE0F}" type="slidenum">
              <a:rPr lang="en-GB"/>
              <a:pPr/>
              <a:t>8</a:t>
            </a:fld>
            <a:endParaRPr lang="en-GB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7196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322028-CEB3-4D1C-9D5A-C466E709E0E5}" type="slidenum">
              <a:rPr lang="en-GB"/>
              <a:pPr/>
              <a:t>12</a:t>
            </a:fld>
            <a:endParaRPr lang="en-GB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7196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5533C10-EA1A-4438-A02E-B1F520BC166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871F76-C67E-4BA1-8F6A-A5DE689E97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38828E-4D6C-4968-8115-CB99CB5D4F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261938"/>
            <a:ext cx="2266950" cy="6492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61938"/>
            <a:ext cx="6648450" cy="6492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F43A29-F691-4F09-8D14-71EAE0970D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261938"/>
            <a:ext cx="9067800" cy="1339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4738" cy="517525"/>
          </a:xfrm>
        </p:spPr>
        <p:txBody>
          <a:bodyPr/>
          <a:lstStyle>
            <a:lvl1pPr>
              <a:defRPr/>
            </a:lvl1pPr>
          </a:lstStyle>
          <a:p>
            <a:fld id="{306D1227-B626-4495-BFB9-FA85F45D55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heel spokes="2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4300538"/>
            <a:ext cx="3748088" cy="3252787"/>
            <a:chOff x="0" y="2458"/>
            <a:chExt cx="2142" cy="1858"/>
          </a:xfrm>
        </p:grpSpPr>
        <p:sp>
          <p:nvSpPr>
            <p:cNvPr id="5222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23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065338"/>
            <a:ext cx="8569325" cy="1714500"/>
          </a:xfrm>
        </p:spPr>
        <p:txBody>
          <a:bodyPr/>
          <a:lstStyle>
            <a:lvl1pPr>
              <a:defRPr sz="5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FD2564-14F2-486C-B3C6-3BB87126A2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C4DB9-1ACC-49D8-A5E5-64BB815B58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4CA93-F194-4C20-8CA8-56B1440FE1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5CDAE-B88B-4478-AF6D-52E4E628C4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78C37-04A5-498D-BC20-3B5D8A3B17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949B-7720-4113-A2CF-F77C1A3440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D9D65-7411-43AB-83CE-A0D7610A9A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897D1F-7FF3-40E3-B762-126EEDAD13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heel spokes="2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34AD5-A8E8-4CCD-BD4B-23F796EED3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96C23-3156-40EA-83FA-7E8AD201AB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8C975-6A2B-4143-A4F6-3A85AAFD7F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6388"/>
            <a:ext cx="2266950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6388"/>
            <a:ext cx="665321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5F2F4-70E6-49D1-B174-2B7936F0AD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847850"/>
            <a:ext cx="8569325" cy="20161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B5E6DE-C862-4E95-BAF2-79AAF992E4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E2CE9-0F12-4970-A0D4-5DA17B548C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81A9-0C69-4C85-B4CC-1DE843BBB6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2184400"/>
            <a:ext cx="4459288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2184400"/>
            <a:ext cx="4460875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43DE0-6704-4BDA-AB83-87681E435E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47008-96FC-4E6B-B819-783BAAEED8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92235-4054-4E4B-AE58-4A23DDE531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AC35A6-A9B2-47AD-B4F9-8EB151839C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heel spokes="2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A4199-D605-47FC-B7C1-64345DD550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D5FC4-F3CF-4C7F-90F7-2297485F98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31C33-5F1D-46D7-816D-8E8066E5E3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21E17-D9C7-45DA-AF5D-FE9FC78527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420688"/>
            <a:ext cx="2266950" cy="629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420688"/>
            <a:ext cx="6653213" cy="629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9BADF-9C88-469E-AF5B-32D1AF68E5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ChangeArrowheads="1"/>
          </p:cNvSpPr>
          <p:nvPr/>
        </p:nvSpPr>
        <p:spPr bwMode="auto">
          <a:xfrm>
            <a:off x="252413" y="420688"/>
            <a:ext cx="9575800" cy="6215062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 defTabSz="1008063" hangingPunct="1">
              <a:buClrTx/>
              <a:buSzTx/>
              <a:buFontTx/>
              <a:buNone/>
            </a:pPr>
            <a:endParaRPr lang="ru-RU" sz="26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white">
          <a:xfrm>
            <a:off x="360363" y="539750"/>
            <a:ext cx="9299575" cy="5256213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 defTabSz="1008063" hangingPunct="1">
              <a:buClrTx/>
              <a:buSzTx/>
              <a:buFontTx/>
              <a:buNone/>
            </a:pPr>
            <a:endParaRPr lang="ru-RU" sz="26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blackWhite">
          <a:xfrm>
            <a:off x="1512888" y="3679825"/>
            <a:ext cx="7056437" cy="2520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 defTabSz="1008063" hangingPunct="1"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650" y="944563"/>
            <a:ext cx="8569325" cy="2498725"/>
          </a:xfrm>
        </p:spPr>
        <p:txBody>
          <a:bodyPr anchor="ctr" anchorCtr="1"/>
          <a:lstStyle>
            <a:lvl1pPr algn="ctr">
              <a:defRPr sz="45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31988" y="3932238"/>
            <a:ext cx="5964237" cy="210026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695700" y="7045325"/>
            <a:ext cx="3192463" cy="5032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5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61263" y="7045325"/>
            <a:ext cx="1763712" cy="503238"/>
          </a:xfrm>
        </p:spPr>
        <p:txBody>
          <a:bodyPr/>
          <a:lstStyle>
            <a:lvl1pPr>
              <a:defRPr/>
            </a:lvl1pPr>
          </a:lstStyle>
          <a:p>
            <a:fld id="{89C0A4A3-109E-49EC-82F0-5119BBBAC4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43ACC-724B-4FB6-A05F-89C78E4DFA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0C97D-1AEF-452E-A81D-A2892D92E7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9788" y="2100263"/>
            <a:ext cx="4165600" cy="4451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7788" y="2100263"/>
            <a:ext cx="4167187" cy="4451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AC146-3180-4E81-A571-6235C51F3C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8BE9B-F027-4F90-8F8A-83808E0F8F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82F427-F5D0-4634-9D23-F6772ACC67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heel spokes="2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54879-8FA9-4989-BCB5-E348C55096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7F89F-7FCA-40DB-A19E-8A2B4FF91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BEAB9-1CDF-47AE-9FD8-34BAF7D00A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06514-8D57-414D-9BAA-A13F6E1B10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4107D-F026-4F30-9B00-B7C1ED4F12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4075" y="587375"/>
            <a:ext cx="2120900" cy="5964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9788" y="587375"/>
            <a:ext cx="6211887" cy="5964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BA8E4-7984-4D48-B11C-9BE8A62C9B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2297113" y="327025"/>
            <a:ext cx="7523162" cy="5900738"/>
            <a:chOff x="1313" y="187"/>
            <a:chExt cx="4298" cy="3372"/>
          </a:xfrm>
        </p:grpSpPr>
        <p:grpSp>
          <p:nvGrpSpPr>
            <p:cNvPr id="10035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0035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3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035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0035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0036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0036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6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6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0036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0036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36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36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0036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36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37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0037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37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37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0037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37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37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0037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37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37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0038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38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38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0038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38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38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0038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38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38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0038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39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39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0039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39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39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0039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39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39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039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39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0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040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0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0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040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0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0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040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0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0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041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1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1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0041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1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1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0041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1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1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0041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2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2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0042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2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2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0042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2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042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2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004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0043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3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3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0043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3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3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0043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3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3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0043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4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4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0044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4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4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0044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4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4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0044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4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5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0045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5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5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0045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5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5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0045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5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045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0046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46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0046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0046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0046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6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6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6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6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6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7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047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047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0047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048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014538"/>
            <a:ext cx="8569325" cy="17938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48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048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49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49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FA706B-C0FC-4F73-9095-0E4F85DCB7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2A511-7CB4-4536-A3A6-16973D7056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E3FAA-CB8F-4FDB-B3D6-6DADBA8CC4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2184400"/>
            <a:ext cx="4208463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2184400"/>
            <a:ext cx="4208462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CDE29-163B-4A35-B51E-E745D8A956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D9D00-0EBA-4836-AABF-FB395C0478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heel spokes="2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CF4F1-3583-4B80-8E14-F95AC3F044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44D74-2D53-45EB-8564-4A22CD01A2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18910-1943-453A-B0A7-A8FC6E4A3A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85AB0-E66A-465C-8139-6CFAAA3A6F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ED2B3-3039-473F-A022-4E3BA207A9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730B0-65AA-495A-8BF3-8A5EC09E6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438" y="331788"/>
            <a:ext cx="2141537" cy="6388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331788"/>
            <a:ext cx="6275388" cy="6388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E679C-6EF8-4BB0-A68B-EB00A5F624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31788"/>
            <a:ext cx="8569325" cy="1612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650" y="2184400"/>
            <a:ext cx="4208463" cy="45354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2184400"/>
            <a:ext cx="4208462" cy="45354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55650" y="6888163"/>
            <a:ext cx="2100263" cy="5032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44875" y="6888163"/>
            <a:ext cx="3190875" cy="5032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24713" y="6888163"/>
            <a:ext cx="2100262" cy="503237"/>
          </a:xfrm>
        </p:spPr>
        <p:txBody>
          <a:bodyPr/>
          <a:lstStyle>
            <a:lvl1pPr>
              <a:defRPr/>
            </a:lvl1pPr>
          </a:lstStyle>
          <a:p>
            <a:fld id="{10F46FDE-37F6-4DBD-806C-22D7ACD8D8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4189413" y="1971675"/>
            <a:ext cx="5888037" cy="5573713"/>
            <a:chOff x="2394" y="1127"/>
            <a:chExt cx="3364" cy="3185"/>
          </a:xfrm>
        </p:grpSpPr>
        <p:sp>
          <p:nvSpPr>
            <p:cNvPr id="124931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32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33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34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35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36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37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38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39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40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1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2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3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4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5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6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7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8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9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50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51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52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53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54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55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56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57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58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59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60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61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62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4963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64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965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4966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496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496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755650" y="1949450"/>
            <a:ext cx="8569325" cy="1914525"/>
          </a:xfrm>
        </p:spPr>
        <p:txBody>
          <a:bodyPr anchor="b" anchorCtr="1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4969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48807C-6BF4-4E1A-9A3A-9900901266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B144-C7CE-4E50-BA79-8AC4A20A30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08072C-2194-4E4D-941C-9D207119DA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heel spokes="2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30095-82A0-46A0-AC05-F3CD362A81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283FB-2128-47FB-BE57-AC9AB5CA0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76696-75FC-409C-8796-8CE736BE0E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1D1E-796D-4B92-8689-ED71D2E72E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42C61-C627-4AEA-83C3-11B4B96285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4F54D-6DF6-4C3B-84DB-4D42504EEF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B10CB-81E7-44B6-9E71-30F8CF2CBA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1C1E8-7181-4797-AA74-1ECBC330CA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6388"/>
            <a:ext cx="2266950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6388"/>
            <a:ext cx="665321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35F96-2FAD-4127-B933-DD8AE603E6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6388"/>
            <a:ext cx="9072563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4825" y="1763713"/>
            <a:ext cx="9072563" cy="49942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4825" y="6921500"/>
            <a:ext cx="2351088" cy="5032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4875" y="6921500"/>
            <a:ext cx="3190875" cy="5032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24713" y="6921500"/>
            <a:ext cx="2352675" cy="503238"/>
          </a:xfrm>
        </p:spPr>
        <p:txBody>
          <a:bodyPr/>
          <a:lstStyle>
            <a:lvl1pPr>
              <a:defRPr/>
            </a:lvl1pPr>
          </a:lstStyle>
          <a:p>
            <a:fld id="{700F0EE2-6C54-404F-9513-8982B1796C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ECD657-FA72-49CE-B1AF-8485D68A0B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27EEB1-E94B-4297-887D-D91D055CCE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71E2C-2C28-47BD-8ED3-D18DAE8C05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B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1938"/>
            <a:ext cx="9067800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4738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BC071281-C7DB-4219-A41E-313730164BC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70" r:id="rId12"/>
  </p:sldLayoutIdLst>
  <p:transition spd="med">
    <p:wheel spokes="2"/>
  </p:transition>
  <p:txStyles>
    <p:titleStyle>
      <a:lvl1pPr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DejaVu Sans" charset="0"/>
        </a:defRPr>
      </a:lvl2pPr>
      <a:lvl3pPr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DejaVu Sans" charset="0"/>
        </a:defRPr>
      </a:lvl3pPr>
      <a:lvl4pPr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DejaVu Sans" charset="0"/>
        </a:defRPr>
      </a:lvl4pPr>
      <a:lvl5pPr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DejaVu Sans" charset="0"/>
        </a:defRPr>
      </a:lvl5pPr>
      <a:lvl6pPr marL="4572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DejaVu Sans" charset="0"/>
        </a:defRPr>
      </a:lvl6pPr>
      <a:lvl7pPr marL="9144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DejaVu Sans" charset="0"/>
        </a:defRPr>
      </a:lvl7pPr>
      <a:lvl8pPr marL="13716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DejaVu Sans" charset="0"/>
        </a:defRPr>
      </a:lvl8pPr>
      <a:lvl9pPr marL="1828800" algn="ctr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DejaVu Sans" charset="0"/>
        </a:defRPr>
      </a:lvl9pPr>
    </p:titleStyle>
    <p:bodyStyle>
      <a:lvl1pPr marL="430213" indent="-323850" algn="l" defTabSz="449263" rtl="0" fontAlgn="base" hangingPunct="0"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49263" rtl="0" fontAlgn="base" hangingPunct="0"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</a:defRPr>
      </a:lvl2pPr>
      <a:lvl3pPr marL="1293813" indent="-215900" algn="l" defTabSz="449263" rtl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</a:defRPr>
      </a:lvl3pPr>
      <a:lvl4pPr marL="1725613" indent="-214313" algn="l" defTabSz="449263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</a:defRPr>
      </a:lvl4pPr>
      <a:lvl5pPr marL="2157413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5pPr>
      <a:lvl6pPr marL="2614613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1813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29013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6213" indent="-2159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4300538"/>
            <a:ext cx="3748088" cy="3252787"/>
            <a:chOff x="0" y="2458"/>
            <a:chExt cx="2142" cy="1858"/>
          </a:xfrm>
        </p:grpSpPr>
        <p:sp>
          <p:nvSpPr>
            <p:cNvPr id="512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6388"/>
            <a:ext cx="9072563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8163"/>
            <a:ext cx="23510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defTabSz="1008063" hangingPunct="1">
              <a:buClrTx/>
              <a:buSzTx/>
              <a:buFontTx/>
              <a:buNone/>
              <a:defRPr sz="11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3"/>
            <a:ext cx="31908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defTabSz="1008063" hangingPunct="1">
              <a:buClrTx/>
              <a:buSzTx/>
              <a:buFontTx/>
              <a:buNone/>
              <a:defRPr sz="11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8163"/>
            <a:ext cx="2352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defTabSz="1008063" hangingPunct="1">
              <a:buClrTx/>
              <a:buSzTx/>
              <a:buFontTx/>
              <a:buNone/>
              <a:defRPr sz="11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480D22D8-FDFE-41EC-A020-45DDE1C9D5B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5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1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6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420688"/>
            <a:ext cx="90725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2184400"/>
            <a:ext cx="9072563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8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defTabSz="1008063" hangingPunct="1">
              <a:buClrTx/>
              <a:buSzTx/>
              <a:buFontTx/>
              <a:buNone/>
              <a:defRPr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ctr" defTabSz="1008063" hangingPunct="1">
              <a:buClrTx/>
              <a:buSzTx/>
              <a:buFontTx/>
              <a:buNone/>
              <a:defRPr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r" defTabSz="1008063" hangingPunct="1">
              <a:buClrTx/>
              <a:buSzTx/>
              <a:buFontTx/>
              <a:buNone/>
              <a:defRPr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142CA34-B2AD-46D6-9ED8-72C8B75CEB4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med">
    <p:wheel spokes="2"/>
  </p:transition>
  <p:txStyles>
    <p:titleStyle>
      <a:lvl1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9788" y="587375"/>
            <a:ext cx="84851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2100263"/>
            <a:ext cx="8485187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9788" y="7045325"/>
            <a:ext cx="22685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defTabSz="1008063" hangingPunct="1">
              <a:buClrTx/>
              <a:buSzTx/>
              <a:buFontTx/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7059613"/>
            <a:ext cx="31924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defTabSz="1008063" hangingPunct="1">
              <a:buClrTx/>
              <a:buSzTx/>
              <a:buFontTx/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1263" y="7056438"/>
            <a:ext cx="17637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defTabSz="1008063" hangingPunct="1">
              <a:buClrTx/>
              <a:buSzTx/>
              <a:buFontTx/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fld id="{D05C771C-590F-4F30-B109-7AE33CFD0F35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81927" name="Group 7"/>
          <p:cNvGrpSpPr>
            <a:grpSpLocks/>
          </p:cNvGrpSpPr>
          <p:nvPr/>
        </p:nvGrpSpPr>
        <p:grpSpPr bwMode="auto">
          <a:xfrm>
            <a:off x="185738" y="252413"/>
            <a:ext cx="9726612" cy="6719887"/>
            <a:chOff x="106" y="144"/>
            <a:chExt cx="5558" cy="3840"/>
          </a:xfrm>
        </p:grpSpPr>
        <p:sp>
          <p:nvSpPr>
            <p:cNvPr id="8192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100794" tIns="50397" rIns="100794" bIns="50397" anchor="ctr"/>
            <a:lstStyle/>
            <a:p>
              <a:pPr algn="ctr" defTabSz="1008063" hangingPunct="1">
                <a:buClrTx/>
                <a:buSzTx/>
                <a:buFontTx/>
                <a:buNone/>
              </a:pPr>
              <a:endParaRPr lang="ru-RU" sz="2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192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med">
    <p:wheel spokes="2"/>
  </p:transition>
  <p:txStyles>
    <p:titleStyle>
      <a:lvl1pPr algn="l" defTabSz="1008063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defTabSz="1008063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defTabSz="1008063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defTabSz="1008063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defTabSz="1008063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900">
          <a:solidFill>
            <a:schemeClr val="tx1"/>
          </a:solidFill>
          <a:latin typeface="+mn-lt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>
          <a:solidFill>
            <a:schemeClr val="tx1"/>
          </a:solidFill>
          <a:latin typeface="+mn-lt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200">
          <a:solidFill>
            <a:schemeClr val="tx1"/>
          </a:solidFill>
          <a:latin typeface="+mn-lt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200">
          <a:solidFill>
            <a:schemeClr val="tx1"/>
          </a:solidFill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200">
          <a:solidFill>
            <a:schemeClr val="tx1"/>
          </a:solidFill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200">
          <a:solidFill>
            <a:schemeClr val="tx1"/>
          </a:solidFill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200">
          <a:solidFill>
            <a:schemeClr val="tx1"/>
          </a:solidFill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6950075" y="0"/>
            <a:ext cx="3130550" cy="3587750"/>
            <a:chOff x="3115" y="0"/>
            <a:chExt cx="2170" cy="2486"/>
          </a:xfrm>
        </p:grpSpPr>
        <p:grpSp>
          <p:nvGrpSpPr>
            <p:cNvPr id="9933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9933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3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33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9933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33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33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9933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33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34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9934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9934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934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934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934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9934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4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4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9934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5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5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993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5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9935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5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5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9935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5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6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9936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6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6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9936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6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6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9936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6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6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9937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7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7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9937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7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7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9937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7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7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9937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8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8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9938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8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8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9938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8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8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9938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8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9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9939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9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9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9939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9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9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9939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39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39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9940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0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40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9940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0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40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9940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0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940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940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9941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9941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1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41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941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1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41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941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1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41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942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2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42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9942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2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42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942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2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42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9942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3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43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9943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3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43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9943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3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43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943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3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44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9944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44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944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4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4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4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4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4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4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5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5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5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5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5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5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5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5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5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5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6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6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6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6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46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946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1788"/>
            <a:ext cx="85693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46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184400"/>
            <a:ext cx="85693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46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888163"/>
            <a:ext cx="21002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defTabSz="1008063" hangingPunct="1">
              <a:buClrTx/>
              <a:buSzTx/>
              <a:buFontTx/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46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3"/>
            <a:ext cx="31908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defTabSz="1008063" hangingPunct="1">
              <a:buClrTx/>
              <a:buSzTx/>
              <a:buFontTx/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46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8163"/>
            <a:ext cx="2100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defTabSz="1008063" hangingPunct="1">
              <a:buClrTx/>
              <a:buSzTx/>
              <a:buFontTx/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fld id="{57CBCB4C-E7AC-46DB-AFAC-E4C1205933F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68" r:id="rId12"/>
  </p:sldLayoutIdLst>
  <p:transition spd="med">
    <p:wheel spokes="2"/>
  </p:transition>
  <p:txStyles>
    <p:titleStyle>
      <a:lvl1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2pPr>
      <a:lvl3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3pPr>
      <a:lvl4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4pPr>
      <a:lvl5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100">
          <a:solidFill>
            <a:schemeClr val="tx1"/>
          </a:solidFill>
          <a:latin typeface="+mn-lt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200">
          <a:solidFill>
            <a:schemeClr val="tx1"/>
          </a:solidFill>
          <a:latin typeface="+mn-lt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/>
          <p:cNvGrpSpPr>
            <a:grpSpLocks/>
          </p:cNvGrpSpPr>
          <p:nvPr/>
        </p:nvGrpSpPr>
        <p:grpSpPr bwMode="auto">
          <a:xfrm>
            <a:off x="4189413" y="1971675"/>
            <a:ext cx="5888037" cy="5573713"/>
            <a:chOff x="2394" y="1127"/>
            <a:chExt cx="3364" cy="3185"/>
          </a:xfrm>
        </p:grpSpPr>
        <p:sp>
          <p:nvSpPr>
            <p:cNvPr id="12390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0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0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1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1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1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1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1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1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1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1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1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1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3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3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3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3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3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3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3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3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3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93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4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6388"/>
            <a:ext cx="90725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94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921500"/>
            <a:ext cx="23510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defTabSz="1008063" hangingPunct="1"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394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921500"/>
            <a:ext cx="31908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ctr" defTabSz="1008063" hangingPunct="1"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394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921500"/>
            <a:ext cx="2352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r" defTabSz="1008063" hangingPunct="1"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fld id="{BAE403F1-410A-4E03-A2ED-3D7729CAB49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9" r:id="rId12"/>
  </p:sldLayoutIdLst>
  <p:transition spd="med">
    <p:wheel spokes="2"/>
  </p:transition>
  <p:txStyles>
    <p:titleStyle>
      <a:lvl1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82528" y="1636697"/>
            <a:ext cx="6408737" cy="2419350"/>
          </a:xfrm>
          <a:ln/>
        </p:spPr>
        <p:txBody>
          <a:bodyPr lIns="0" tIns="0" rIns="0" bIns="0" anchorCtr="0"/>
          <a:lstStyle/>
          <a:p>
            <a:pPr marL="430213" indent="-215900">
              <a:lnSpc>
                <a:spcPct val="83000"/>
              </a:lnSpc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sz="73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Тайны</a:t>
            </a:r>
            <a:r>
              <a:rPr lang="en-GB" sz="73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 15-го </a:t>
            </a:r>
            <a:r>
              <a:rPr lang="en-GB" sz="73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элемента</a:t>
            </a:r>
            <a:endParaRPr lang="en-GB" sz="73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40312" y="5208597"/>
            <a:ext cx="4610100" cy="2073275"/>
          </a:xfrm>
          <a:ln/>
        </p:spPr>
        <p:txBody>
          <a:bodyPr lIns="0" tIns="0" rIns="0" bIns="0" anchor="ctr"/>
          <a:lstStyle/>
          <a:p>
            <a:pPr marL="503238" lvl="1" indent="0" algn="ctr">
              <a:lnSpc>
                <a:spcPct val="98000"/>
              </a:lnSpc>
              <a:buFont typeface="Wingdings" pitchFamily="2" charset="2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ru-RU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</a:t>
            </a:r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marL="503238" lvl="1" indent="0" algn="ctr">
              <a:lnSpc>
                <a:spcPct val="97000"/>
              </a:lnSpc>
              <a:buFont typeface="Wingdings" pitchFamily="2" charset="2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ru-RU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ученица</a:t>
            </a:r>
            <a:r>
              <a:rPr lang="en-GB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«А»</a:t>
            </a:r>
            <a:r>
              <a:rPr lang="en-GB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класса</a:t>
            </a:r>
            <a:endParaRPr lang="ru-RU" sz="1800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03238" lvl="1" indent="0" algn="ctr">
              <a:lnSpc>
                <a:spcPct val="97000"/>
              </a:lnSpc>
              <a:buFont typeface="Wingdings" pitchFamily="2" charset="2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Мальцева Анна Александровна</a:t>
            </a:r>
            <a:endParaRPr lang="en-GB" sz="1800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03238" lvl="1" indent="0" algn="ctr">
              <a:lnSpc>
                <a:spcPct val="97000"/>
              </a:lnSpc>
              <a:buFont typeface="Wingdings" pitchFamily="2" charset="2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ru-RU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филиала </a:t>
            </a:r>
            <a:r>
              <a:rPr lang="en-GB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МОУ </a:t>
            </a:r>
            <a:r>
              <a:rPr lang="ru-RU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Комсомольская</a:t>
            </a:r>
            <a:r>
              <a:rPr lang="en-GB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сош</a:t>
            </a:r>
            <a:r>
              <a:rPr lang="ru-RU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</a:t>
            </a:r>
            <a:endParaRPr lang="en-GB" sz="1800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03238" lvl="1" indent="0" algn="ctr">
              <a:lnSpc>
                <a:spcPct val="97000"/>
              </a:lnSpc>
              <a:buFont typeface="Wingdings" pitchFamily="2" charset="2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п. </a:t>
            </a:r>
            <a:r>
              <a:rPr lang="en-GB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  <a:r>
              <a:rPr lang="en-GB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</a:t>
            </a:r>
            <a:r>
              <a:rPr lang="en-GB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«</a:t>
            </a:r>
            <a:r>
              <a:rPr lang="en-GB" sz="1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Селезневский</a:t>
            </a:r>
            <a:r>
              <a:rPr lang="en-GB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</a:p>
          <a:p>
            <a:pPr marL="503238" lvl="1" indent="0" algn="ctr">
              <a:lnSpc>
                <a:spcPct val="97000"/>
              </a:lnSpc>
              <a:buFont typeface="Wingdings" pitchFamily="2" charset="2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sz="1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Тамбовского</a:t>
            </a:r>
            <a:r>
              <a:rPr lang="en-GB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района</a:t>
            </a:r>
            <a:endParaRPr lang="en-GB" sz="1800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1420" y="4208465"/>
            <a:ext cx="2339975" cy="233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553200" y="323850"/>
            <a:ext cx="33845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Узнать, понять и охватить гармонию научного здания... значит получить такое наслаждение, которое дает только высшая красота и правда.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Д.И. Менделеев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6" name="Picture 4" descr="untitled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 l="11333" t="8618" r="13083" b="-633"/>
          <a:stretch>
            <a:fillRect/>
          </a:stretch>
        </p:blipFill>
        <p:spPr bwMode="auto">
          <a:xfrm>
            <a:off x="8640763" y="2922581"/>
            <a:ext cx="1439862" cy="2305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1788"/>
            <a:ext cx="8569325" cy="1431925"/>
          </a:xfrm>
        </p:spPr>
        <p:txBody>
          <a:bodyPr/>
          <a:lstStyle/>
          <a:p>
            <a:r>
              <a:rPr lang="ru-RU" sz="45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 фосфор светится?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908175"/>
            <a:ext cx="8856663" cy="487205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99"/>
              </a:buClr>
              <a:buFont typeface="Wingdings" pitchFamily="2" charset="2"/>
              <a:buChar char="Ш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фосфор очень активен.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99"/>
              </a:buClr>
              <a:buFont typeface="Wingdings" pitchFamily="2" charset="2"/>
              <a:buChar char="Ш"/>
            </a:pPr>
            <a:endParaRPr lang="en-US" sz="1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99"/>
              </a:buClr>
              <a:buFont typeface="Wingdings" pitchFamily="2" charset="2"/>
              <a:buChar char="Ш"/>
            </a:pP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Свечение </a:t>
            </a: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обусловлено окислением (с образованием низших оксидов) паров фосфора - белый фосфор обладает 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летучестью </a:t>
            </a: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при низких температурах. </a:t>
            </a:r>
            <a:endParaRPr lang="ru-RU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99"/>
              </a:buClr>
              <a:buFont typeface="Wingdings" pitchFamily="2" charset="2"/>
              <a:buChar char="Ш"/>
            </a:pPr>
            <a:endParaRPr lang="ru-RU" sz="1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99"/>
              </a:buClr>
              <a:buFont typeface="Wingdings" pitchFamily="2" charset="2"/>
              <a:buChar char="Ш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Явление такого рода свечения вследствие химических реакций окисления называется хемилюминесценцией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Clr>
                <a:srgbClr val="FFFF99"/>
              </a:buClr>
              <a:buFont typeface="Wingdings" pitchFamily="2" charset="2"/>
              <a:buChar char="Ш"/>
            </a:pPr>
            <a:endParaRPr lang="ru-RU" sz="1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99"/>
              </a:buClr>
              <a:buFont typeface="Wingdings" pitchFamily="2" charset="2"/>
              <a:buChar char="Ш"/>
            </a:pP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Хемилюминесценция связана с экзотермическими 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химическими </a:t>
            </a: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процессами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Clr>
                <a:srgbClr val="FFFF99"/>
              </a:buClr>
              <a:buFont typeface="Wingdings" pitchFamily="2" charset="2"/>
              <a:buChar char="Ш"/>
            </a:pPr>
            <a:endParaRPr lang="ru-RU" sz="1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99"/>
              </a:buClr>
              <a:buFont typeface="Wingdings" pitchFamily="2" charset="2"/>
              <a:buChar char="Ш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результатах исследования этого процесса советским химиком Н.Н. Семеновым в 1920-х была создана теория разветвленных цепных реакций.</a:t>
            </a:r>
          </a:p>
          <a:p>
            <a:pPr>
              <a:lnSpc>
                <a:spcPct val="90000"/>
              </a:lnSpc>
              <a:buClr>
                <a:srgbClr val="FFFF99"/>
              </a:buClr>
              <a:buFont typeface="Wingdings" pitchFamily="2" charset="2"/>
              <a:buChar char="Ш"/>
            </a:pPr>
            <a:endParaRPr lang="ru-RU" sz="1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FF99"/>
              </a:buClr>
              <a:buFont typeface="Wingdings" pitchFamily="2" charset="2"/>
              <a:buChar char="Ш"/>
            </a:pP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белый фосфор на воздухе светится в темноте, с чем исторически связано его название.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42" y="0"/>
            <a:ext cx="9001125" cy="1223963"/>
          </a:xfrm>
        </p:spPr>
        <p:txBody>
          <a:bodyPr/>
          <a:lstStyle/>
          <a:p>
            <a:r>
              <a:rPr lang="ru-RU" b="1" u="sng" dirty="0">
                <a:solidFill>
                  <a:srgbClr val="99FFCC"/>
                </a:solidFill>
              </a:rPr>
              <a:t>Свечение фосфора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28" y="1279507"/>
            <a:ext cx="642942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ru-RU" sz="2200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dirty="0"/>
              <a:t>А. </a:t>
            </a:r>
            <a:r>
              <a:rPr lang="ru-RU" sz="2400" dirty="0" err="1"/>
              <a:t>Конан</a:t>
            </a:r>
            <a:r>
              <a:rPr lang="ru-RU" sz="2400" dirty="0"/>
              <a:t> Дойл, вдохновленный чудесными свойствами фосфора, придумал историю о собаке </a:t>
            </a:r>
            <a:r>
              <a:rPr lang="ru-RU" sz="2400" dirty="0" err="1"/>
              <a:t>Баскервиллей</a:t>
            </a:r>
            <a:r>
              <a:rPr lang="ru-RU" sz="2400" dirty="0"/>
              <a:t>. При этом он допустил ошибку.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ru-RU" sz="2400" dirty="0"/>
              <a:t>Белый фосфор ядовит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ru-RU" sz="2400" dirty="0"/>
              <a:t>При попадании на кожу вызывает ожоги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ru-RU" sz="2400" dirty="0"/>
              <a:t>Белый фосфор самовозгорается на воздухе, а органические вещества (шерсть) катализируют процесс окисления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Поэтому собака </a:t>
            </a:r>
            <a:r>
              <a:rPr lang="ru-RU" sz="2400" dirty="0" err="1"/>
              <a:t>Баскервилей</a:t>
            </a:r>
            <a:r>
              <a:rPr lang="ru-RU" sz="2400" dirty="0"/>
              <a:t> не могла быть раскрашена белым фосфором. </a:t>
            </a:r>
          </a:p>
        </p:txBody>
      </p:sp>
      <p:pic>
        <p:nvPicPr>
          <p:cNvPr id="109573" name="Picture 5" descr="Club_6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6" y="5614987"/>
            <a:ext cx="1944687" cy="194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18036" r="17500"/>
          <a:stretch>
            <a:fillRect/>
          </a:stretch>
        </p:blipFill>
        <p:spPr bwMode="auto">
          <a:xfrm>
            <a:off x="7183452" y="1350945"/>
            <a:ext cx="2578908" cy="4000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9A9A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936625" y="466725"/>
            <a:ext cx="8486775" cy="960438"/>
          </a:xfrm>
          <a:ln/>
        </p:spPr>
        <p:txBody>
          <a:bodyPr lIns="0" tIns="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r>
              <a:rPr lang="en-GB" sz="4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40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фосфора</a:t>
            </a:r>
            <a:endParaRPr lang="en-GB" sz="4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4" name="Picture 4" descr="primenenie"/>
          <p:cNvPicPr>
            <a:picLocks noChangeAspect="1" noChangeArrowheads="1"/>
          </p:cNvPicPr>
          <p:nvPr/>
        </p:nvPicPr>
        <p:blipFill>
          <a:blip r:embed="rId3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576263" y="1619250"/>
            <a:ext cx="8858250" cy="528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66" y="350813"/>
            <a:ext cx="9067800" cy="709612"/>
          </a:xfrm>
        </p:spPr>
        <p:txBody>
          <a:bodyPr/>
          <a:lstStyle/>
          <a:p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Биологическое значение фосфора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19250"/>
            <a:ext cx="6467485" cy="594042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Жизнь не может существовать без фосфора, этот элемент необходим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всем: от вируса до человека. 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Фосфор – шестой по содержанию элемент в организме человека после кислорода, водорода, углерода, азота и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кальция. Количество фосфора составляет 1–1,5% от массы тела.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Можно выделить несколько важнейших функций, выполняемых соединениями фосфора в организме человека: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SzPct val="70000"/>
              <a:buFont typeface="Wingdings" pitchFamily="2" charset="2"/>
              <a:buChar char="Ø"/>
            </a:pPr>
            <a:r>
              <a:rPr lang="ru-RU" sz="2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Рост и поддержание целостности костной ткани и зубов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lnSpc>
                <a:spcPct val="80000"/>
              </a:lnSpc>
              <a:buClr>
                <a:srgbClr val="FFFF00"/>
              </a:buClr>
              <a:buSzPct val="70000"/>
              <a:buFont typeface="Wingdings" pitchFamily="2" charset="2"/>
              <a:buChar char="Ø"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Синтез АТФ и </a:t>
            </a:r>
            <a:r>
              <a:rPr lang="ru-RU" sz="2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фосфолипидов</a:t>
            </a:r>
            <a:r>
              <a:rPr lang="ru-RU" sz="2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важных компонентов клеточных мембран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SzPct val="70000"/>
              <a:buFont typeface="Wingdings" pitchFamily="2" charset="2"/>
              <a:buChar char="Ø"/>
            </a:pPr>
            <a:r>
              <a:rPr lang="ru-RU" sz="2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Служит предшественником в синтезе ДНК и РНК.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146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4824" y="1136631"/>
            <a:ext cx="2833664" cy="212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9204" y="3636961"/>
            <a:ext cx="2129017" cy="392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фосфатов в питании человека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09" y="2065325"/>
            <a:ext cx="9429816" cy="445135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800000"/>
                </a:solidFill>
              </a:rPr>
              <a:t>Значение фосфатов в питании человека огромно.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800000"/>
                </a:solidFill>
              </a:rPr>
              <a:t>Суточная потребность в элементе для взрослого человека 800 мг.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800000"/>
                </a:solidFill>
              </a:rPr>
              <a:t>Очень существенно правильное сочетание в рационе кальция и фосфора.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800000"/>
                </a:solidFill>
              </a:rPr>
              <a:t>Суточная норма фосфора, поступающего с продуктами питания, должна быть эквивалентна таковой для кальция. 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784" y="4637093"/>
            <a:ext cx="2292221" cy="292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2990" y="4565655"/>
            <a:ext cx="3376609" cy="278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890" y="4494217"/>
            <a:ext cx="1898743" cy="285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95288"/>
            <a:ext cx="6769100" cy="1368425"/>
          </a:xfrm>
        </p:spPr>
        <p:txBody>
          <a:bodyPr/>
          <a:lstStyle/>
          <a:p>
            <a:r>
              <a:rPr lang="ru-RU" sz="35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Содержания фосфора и кальция в обычной пище</a:t>
            </a:r>
          </a:p>
        </p:txBody>
      </p:sp>
      <p:graphicFrame>
        <p:nvGraphicFramePr>
          <p:cNvPr id="117172" name="Group 436"/>
          <p:cNvGraphicFramePr>
            <a:graphicFrameLocks noGrp="1"/>
          </p:cNvGraphicFramePr>
          <p:nvPr>
            <p:ph idx="1"/>
          </p:nvPr>
        </p:nvGraphicFramePr>
        <p:xfrm>
          <a:off x="576263" y="2051050"/>
          <a:ext cx="8488362" cy="5184779"/>
        </p:xfrm>
        <a:graphic>
          <a:graphicData uri="http://schemas.openxmlformats.org/drawingml/2006/table">
            <a:tbl>
              <a:tblPr/>
              <a:tblGrid>
                <a:gridCol w="2732087"/>
                <a:gridCol w="2305050"/>
                <a:gridCol w="1943100"/>
                <a:gridCol w="1508125"/>
              </a:tblGrid>
              <a:tr h="576263"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Продукт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Ca, мг/100г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P, мг/100г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Ca/P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Жареная говядина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0,05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Цельное молоко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118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1,26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Вареная фасоль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50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1,35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Жареная треска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31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274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0,11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Пшеничный хлеб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84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254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0,33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Картофель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0,13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Яблоки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0,70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Яйцо куриное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0,26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6884" name="Picture 148" descr="сколько в нашей пищи фосфо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5363" y="466725"/>
            <a:ext cx="2303462" cy="1382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b="1" u="sng">
                <a:solidFill>
                  <a:schemeClr val="hlink"/>
                </a:solidFill>
              </a:rPr>
              <a:t>Содержания фосфора и кальция в обычной пище</a:t>
            </a:r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>
            <p:ph idx="1"/>
          </p:nvPr>
        </p:nvGraphicFramePr>
        <p:xfrm>
          <a:off x="504825" y="1766888"/>
          <a:ext cx="9072563" cy="4987925"/>
        </p:xfrm>
        <a:graphic>
          <a:graphicData uri="http://schemas.openxmlformats.org/presentationml/2006/ole">
            <p:oleObj spid="_x0000_s143365" name="Диаграмма" r:id="rId3" imgW="9077432" imgH="4990953" progId="MSGraph.Chart.8">
              <p:embed followColorScheme="full"/>
            </p:oleObj>
          </a:graphicData>
        </a:graphic>
      </p:graphicFrame>
      <p:pic>
        <p:nvPicPr>
          <p:cNvPr id="143366" name="Picture 6" descr="сколько в нашей пищи фосфо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900" y="2124075"/>
            <a:ext cx="2303463" cy="1382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958850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 u="sng" dirty="0" err="1">
                <a:solidFill>
                  <a:srgbClr val="E6E64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Выводы</a:t>
            </a:r>
            <a:endParaRPr lang="en-GB" b="1" i="1" u="sng" dirty="0">
              <a:solidFill>
                <a:srgbClr val="E6E64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439863"/>
            <a:ext cx="9070975" cy="5868987"/>
          </a:xfrm>
          <a:ln/>
        </p:spPr>
        <p:txBody>
          <a:bodyPr/>
          <a:lstStyle/>
          <a:p>
            <a:pPr>
              <a:lnSpc>
                <a:spcPct val="98000"/>
              </a:lnSpc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Фосфор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—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элемент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уникальный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lnSpc>
                <a:spcPct val="97000"/>
              </a:lnSpc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Фосфор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играет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важную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роль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жизнедеятельности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растений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животных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человека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lnSpc>
                <a:spcPct val="97000"/>
              </a:lnSpc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Способностью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светиться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обладает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только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одна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его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модификация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—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белый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фосфор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lnSpc>
                <a:spcPct val="97000"/>
              </a:lnSpc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Свечение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белого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фосфора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обусловлено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его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химической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активностью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lnSpc>
                <a:spcPct val="97000"/>
              </a:lnSpc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Фосфор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широко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используется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народном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хозяйстве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lnSpc>
                <a:spcPct val="97000"/>
              </a:lnSpc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Благодаря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своим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свойствам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фосфор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вдохновлял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только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ученых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писателей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изобретателей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художников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1269" name="Picture 5" descr="new_94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338" y="179388"/>
            <a:ext cx="2087562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CB6B3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 u="sng" dirty="0" err="1">
                <a:solidFill>
                  <a:srgbClr val="E6E64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Подтверждение</a:t>
            </a:r>
            <a:r>
              <a:rPr lang="en-GB" b="1" i="1" u="sng" dirty="0">
                <a:solidFill>
                  <a:srgbClr val="E6E64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GB" b="1" i="1" u="sng" dirty="0" err="1">
                <a:solidFill>
                  <a:srgbClr val="E6E64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гипотезы</a:t>
            </a:r>
            <a:endParaRPr lang="en-GB" b="1" i="1" u="sng" dirty="0">
              <a:solidFill>
                <a:srgbClr val="E6E64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9718" y="1565259"/>
            <a:ext cx="9070975" cy="316706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214313" lvl="1" indent="0" algn="ctr">
              <a:lnSpc>
                <a:spcPct val="98000"/>
              </a:lnSpc>
              <a:spcAft>
                <a:spcPct val="0"/>
              </a:spcAft>
              <a:buSzPct val="45000"/>
              <a:buFont typeface="Wingdings" pitchFamily="2" charset="2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средние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века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фосфор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действительно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считали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магическим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с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развитием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науки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выяснилось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что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все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его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волшебные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свойства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можно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объяснить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с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физической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и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химической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точки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зрения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  <a:p>
            <a:pPr marL="214313" lvl="1" indent="0" algn="ctr">
              <a:lnSpc>
                <a:spcPct val="97000"/>
              </a:lnSpc>
              <a:spcAft>
                <a:spcPct val="0"/>
              </a:spcAft>
              <a:buSzPct val="45000"/>
              <a:buFont typeface="Wingdings" pitchFamily="2" charset="2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Наша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гипотеза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</a:t>
            </a:r>
            <a:r>
              <a:rPr lang="en-GB" sz="3600" b="1" dirty="0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GB" sz="3600" b="1" dirty="0" err="1">
                <a:solidFill>
                  <a:srgbClr val="94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подтвердилась</a:t>
            </a:r>
            <a:endParaRPr lang="en-GB" sz="3600" b="1" dirty="0">
              <a:solidFill>
                <a:srgbClr val="9400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2292" name="Picture 4" descr="478254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DEA5"/>
              </a:clrFrom>
              <a:clrTo>
                <a:srgbClr val="F7DEA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6713" y="4787900"/>
            <a:ext cx="2171700" cy="2555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79388"/>
            <a:ext cx="9067800" cy="611187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i="1" u="sng">
                <a:solidFill>
                  <a:srgbClr val="E6E64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Информационные источники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4213"/>
            <a:ext cx="9720263" cy="5905500"/>
          </a:xfrm>
          <a:ln/>
        </p:spPr>
        <p:txBody>
          <a:bodyPr anchor="ctr"/>
          <a:lstStyle/>
          <a:p>
            <a:pPr marL="450850" indent="-276225">
              <a:buClr>
                <a:schemeClr val="accent2"/>
              </a:buClr>
              <a:buSzTx/>
              <a:buFont typeface="Wingdings" pitchFamily="2" charset="2"/>
              <a:buAutoNum type="arabicPeriod"/>
              <a:tabLst>
                <a:tab pos="450850" algn="l"/>
              </a:tabLst>
            </a:pPr>
            <a:r>
              <a:rPr lang="ru-RU" sz="1600">
                <a:solidFill>
                  <a:srgbClr val="990000"/>
                </a:solidFill>
              </a:rPr>
              <a:t>Астахов К. В. Фосфор, M., 1972.</a:t>
            </a:r>
          </a:p>
          <a:p>
            <a:pPr marL="450850" indent="-276225">
              <a:buClr>
                <a:schemeClr val="accent2"/>
              </a:buClr>
              <a:buSzTx/>
              <a:buFont typeface="Wingdings" pitchFamily="2" charset="2"/>
              <a:buAutoNum type="arabicPeriod"/>
              <a:tabLst>
                <a:tab pos="450850" algn="l"/>
              </a:tabLst>
            </a:pPr>
            <a:r>
              <a:rPr lang="ru-RU" sz="1600">
                <a:solidFill>
                  <a:srgbClr val="990000"/>
                </a:solidFill>
              </a:rPr>
              <a:t>Везер В.-Дж. Фосфор и его соединения, пер. с англ., M., 1962.</a:t>
            </a:r>
          </a:p>
          <a:p>
            <a:pPr marL="450850" indent="-276225">
              <a:buClr>
                <a:schemeClr val="accent2"/>
              </a:buClr>
              <a:buSzTx/>
              <a:buFont typeface="Wingdings" pitchFamily="2" charset="2"/>
              <a:buAutoNum type="arabicPeriod"/>
              <a:tabLst>
                <a:tab pos="450850" algn="l"/>
              </a:tabLst>
            </a:pPr>
            <a:r>
              <a:rPr lang="ru-RU" sz="1600">
                <a:solidFill>
                  <a:srgbClr val="990000"/>
                </a:solidFill>
              </a:rPr>
              <a:t>Зефиров Н. С. (гл. ред.) Химическая энциклопедия: в 5 т. — Москва: Большая Российская энциклопедия, 1999. — Т. 5. — С. 145. </a:t>
            </a:r>
          </a:p>
          <a:p>
            <a:pPr marL="450850" indent="-276225">
              <a:buClr>
                <a:schemeClr val="accent2"/>
              </a:buClr>
              <a:buSzTx/>
              <a:buFont typeface="Wingdings" pitchFamily="2" charset="2"/>
              <a:buAutoNum type="arabicPeriod"/>
              <a:tabLst>
                <a:tab pos="450850" algn="l"/>
              </a:tabLst>
            </a:pPr>
            <a:r>
              <a:rPr lang="ru-RU" sz="1600">
                <a:solidFill>
                  <a:srgbClr val="990000"/>
                </a:solidFill>
              </a:rPr>
              <a:t>Корбридж Д. Фосфор: основы химии, биохимии, технологии. М.: «Мир», 1982.</a:t>
            </a:r>
          </a:p>
          <a:p>
            <a:pPr marL="450850" indent="-276225">
              <a:buClr>
                <a:schemeClr val="accent2"/>
              </a:buClr>
              <a:buSzTx/>
              <a:buFont typeface="Wingdings" pitchFamily="2" charset="2"/>
              <a:buAutoNum type="arabicPeriod"/>
              <a:tabLst>
                <a:tab pos="450850" algn="l"/>
              </a:tabLst>
            </a:pPr>
            <a:r>
              <a:rPr lang="ru-RU" sz="1600">
                <a:solidFill>
                  <a:srgbClr val="990000"/>
                </a:solidFill>
              </a:rPr>
              <a:t>Крутяков Ю. Фосфор. </a:t>
            </a:r>
            <a:r>
              <a:rPr lang="en-US" sz="1600">
                <a:solidFill>
                  <a:srgbClr val="990000"/>
                </a:solidFill>
              </a:rPr>
              <a:t>http://www.krugosvet.ru/enc/nauka_i_tehnika/himiya/FOSFOR.html#1012331-L-101</a:t>
            </a:r>
            <a:endParaRPr lang="ru-RU" sz="1600">
              <a:solidFill>
                <a:srgbClr val="990000"/>
              </a:solidFill>
            </a:endParaRPr>
          </a:p>
          <a:p>
            <a:pPr marL="450850" indent="-276225">
              <a:buClr>
                <a:schemeClr val="accent2"/>
              </a:buClr>
              <a:buSzTx/>
              <a:buFont typeface="Wingdings" pitchFamily="2" charset="2"/>
              <a:buAutoNum type="arabicPeriod"/>
              <a:tabLst>
                <a:tab pos="450850" algn="l"/>
              </a:tabLst>
            </a:pPr>
            <a:r>
              <a:rPr lang="ru-RU" sz="1600">
                <a:solidFill>
                  <a:srgbClr val="990000"/>
                </a:solidFill>
              </a:rPr>
              <a:t>Некрасов Б.В. Неорганическая химия. http://www.xumuk.ru/nekrasov/ix-04.html </a:t>
            </a:r>
          </a:p>
          <a:p>
            <a:pPr marL="450850" indent="-276225">
              <a:buClr>
                <a:schemeClr val="accent2"/>
              </a:buClr>
              <a:buSzTx/>
              <a:buFont typeface="Wingdings" pitchFamily="2" charset="2"/>
              <a:buAutoNum type="arabicPeriod"/>
              <a:tabLst>
                <a:tab pos="450850" algn="l"/>
              </a:tabLst>
            </a:pPr>
            <a:r>
              <a:rPr lang="ru-RU" sz="1600">
                <a:solidFill>
                  <a:srgbClr val="990000"/>
                </a:solidFill>
              </a:rPr>
              <a:t>Популярная библиотека химических элементов. М.: Наука, 1983.</a:t>
            </a:r>
          </a:p>
          <a:p>
            <a:pPr marL="450850" indent="-276225">
              <a:buClr>
                <a:schemeClr val="accent2"/>
              </a:buClr>
              <a:buSzTx/>
              <a:buFont typeface="Wingdings" pitchFamily="2" charset="2"/>
              <a:buAutoNum type="arabicPeriod"/>
              <a:tabLst>
                <a:tab pos="450850" algn="l"/>
              </a:tabLst>
            </a:pPr>
            <a:r>
              <a:rPr lang="ru-RU" sz="1600">
                <a:solidFill>
                  <a:srgbClr val="990000"/>
                </a:solidFill>
              </a:rPr>
              <a:t>Свободная энциклопедия Википедия. </a:t>
            </a:r>
            <a:r>
              <a:rPr lang="en-US" sz="1600">
                <a:solidFill>
                  <a:srgbClr val="990000"/>
                </a:solidFill>
              </a:rPr>
              <a:t>http://ru.wikipedia.org/wiki/</a:t>
            </a:r>
            <a:r>
              <a:rPr lang="ru-RU" sz="1600">
                <a:solidFill>
                  <a:srgbClr val="990000"/>
                </a:solidFill>
              </a:rPr>
              <a:t>Фосфор</a:t>
            </a:r>
          </a:p>
          <a:p>
            <a:pPr marL="450850" indent="-276225">
              <a:buClr>
                <a:schemeClr val="accent2"/>
              </a:buClr>
              <a:buSzTx/>
              <a:buFont typeface="Wingdings" pitchFamily="2" charset="2"/>
              <a:buAutoNum type="arabicPeriod"/>
              <a:tabLst>
                <a:tab pos="450850" algn="l"/>
              </a:tabLst>
            </a:pPr>
            <a:r>
              <a:rPr lang="ru-RU" sz="1600">
                <a:solidFill>
                  <a:srgbClr val="990000"/>
                </a:solidFill>
              </a:rPr>
              <a:t>Фигуровский Н.А. Открытие элементов и происхождение их названий. М.: Наука, 1970.</a:t>
            </a:r>
          </a:p>
          <a:p>
            <a:pPr marL="450850" indent="-276225">
              <a:buClr>
                <a:schemeClr val="accent2"/>
              </a:buClr>
              <a:buSzTx/>
              <a:buFont typeface="Wingdings" pitchFamily="2" charset="2"/>
              <a:buAutoNum type="arabicPeriod"/>
              <a:tabLst>
                <a:tab pos="450850" algn="l"/>
              </a:tabLst>
            </a:pPr>
            <a:r>
              <a:rPr lang="ru-RU" sz="1600">
                <a:solidFill>
                  <a:srgbClr val="990000"/>
                </a:solidFill>
              </a:rPr>
              <a:t>Фосфор в окружающей среде / Под ред. Э.Гриффита. М.: «Мир», 1977.</a:t>
            </a:r>
          </a:p>
          <a:p>
            <a:pPr marL="450850" indent="-276225">
              <a:buClr>
                <a:schemeClr val="accent2"/>
              </a:buClr>
              <a:buSzTx/>
              <a:buFont typeface="Wingdings" pitchFamily="2" charset="2"/>
              <a:buAutoNum type="arabicPeriod" startAt="11"/>
              <a:tabLst>
                <a:tab pos="450850" algn="l"/>
              </a:tabLst>
            </a:pPr>
            <a:r>
              <a:rPr lang="ru-RU" sz="1600">
                <a:solidFill>
                  <a:srgbClr val="990000"/>
                </a:solidFill>
              </a:rPr>
              <a:t>Фосфор: http://minerals.usgs.gov/minerals/pubs/commodity/phosphate_rock/ </a:t>
            </a:r>
          </a:p>
          <a:p>
            <a:pPr marL="450850" indent="-276225">
              <a:buClr>
                <a:schemeClr val="accent2"/>
              </a:buClr>
              <a:buSzTx/>
              <a:buFont typeface="Wingdings" pitchFamily="2" charset="2"/>
              <a:buAutoNum type="arabicPeriod" startAt="11"/>
              <a:tabLst>
                <a:tab pos="450850" algn="l"/>
              </a:tabLst>
            </a:pPr>
            <a:r>
              <a:rPr lang="ru-RU" sz="1600">
                <a:solidFill>
                  <a:srgbClr val="990000"/>
                </a:solidFill>
              </a:rPr>
              <a:t>Химическая энциклопедия. Фософор. http://www.xumuk.ru/encyklopedia/2/4854.html</a:t>
            </a:r>
            <a:endParaRPr lang="ru-RU" sz="1800">
              <a:solidFill>
                <a:srgbClr val="990000"/>
              </a:solidFill>
            </a:endParaRPr>
          </a:p>
        </p:txBody>
      </p:sp>
      <p:pic>
        <p:nvPicPr>
          <p:cNvPr id="13316" name="Picture 4" descr="47312404_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4863" y="6011863"/>
            <a:ext cx="1655762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u="sng" dirty="0">
                <a:solidFill>
                  <a:srgbClr val="E6E64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Цель</a:t>
            </a:r>
            <a:r>
              <a:rPr lang="en-GB" b="1" i="1" u="sng" dirty="0">
                <a:solidFill>
                  <a:srgbClr val="E6E64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ru-RU" b="1" i="1" u="sng" dirty="0">
                <a:solidFill>
                  <a:srgbClr val="E6E64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исследования</a:t>
            </a:r>
            <a:endParaRPr lang="en-GB" b="1" i="1" u="sng" dirty="0">
              <a:solidFill>
                <a:srgbClr val="E6E64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93663" indent="0" algn="just">
              <a:lnSpc>
                <a:spcPct val="98000"/>
              </a:lnSpc>
              <a:buClr>
                <a:schemeClr val="accent2"/>
              </a:buClr>
              <a:buSzPct val="75000"/>
              <a:buFont typeface="Wingdings" pitchFamily="2" charset="2"/>
              <a:buChar char="Ш"/>
              <a:tabLst>
                <a:tab pos="93663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  <a:tab pos="8686800" algn="l"/>
              </a:tabLst>
            </a:pPr>
            <a:r>
              <a:rPr 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собрать и изучить интересные данные о 15-м элементе Периодической системы химических элементов Д.И. Менделеева – фосфоре – и его соединениях</a:t>
            </a:r>
            <a:r>
              <a:rPr lang="ru-RU" sz="3600" dirty="0"/>
              <a:t> </a:t>
            </a:r>
            <a:endParaRPr lang="en-GB" sz="3600" dirty="0"/>
          </a:p>
        </p:txBody>
      </p:sp>
      <p:pic>
        <p:nvPicPr>
          <p:cNvPr id="5124" name="Picture 4" descr="799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2990" y="4565655"/>
            <a:ext cx="2343150" cy="23431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280" y="2565391"/>
            <a:ext cx="9071008" cy="1620837"/>
          </a:xfrm>
        </p:spPr>
        <p:txBody>
          <a:bodyPr/>
          <a:lstStyle/>
          <a:p>
            <a:r>
              <a:rPr lang="ru-RU" sz="5400" u="sng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ru-RU" sz="5400" i="1" u="sng" dirty="0" smtClean="0">
                <a:solidFill>
                  <a:srgbClr val="FFFF00"/>
                </a:solidFill>
              </a:rPr>
              <a:t>Спасибо за внимание!!!</a:t>
            </a:r>
            <a:r>
              <a:rPr lang="ru-RU" sz="5400" u="sng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ru-RU" sz="5400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lIns="0" tIns="0" rIns="0" bIns="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 i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Гипотеза</a:t>
            </a:r>
            <a:endParaRPr lang="en-GB" b="1" i="1" u="sng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476375"/>
            <a:ext cx="9070975" cy="4125913"/>
          </a:xfrm>
          <a:ln/>
        </p:spPr>
        <p:txBody>
          <a:bodyPr lIns="0" tIns="0" rIns="0" bIns="0" anchor="ctr"/>
          <a:lstStyle/>
          <a:p>
            <a:pPr marL="503238" lvl="1" indent="0" algn="ctr">
              <a:lnSpc>
                <a:spcPct val="97000"/>
              </a:lnSpc>
              <a:buFont typeface="Wingdings" pitchFamily="2" charset="2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en-GB" sz="6000" b="1" i="1">
                <a:solidFill>
                  <a:srgbClr val="E6E64C"/>
                </a:solidFill>
                <a:latin typeface="Lucida Sans" pitchFamily="34" charset="0"/>
              </a:rPr>
              <a:t>Фосфор можно назвать магическим элементом</a:t>
            </a:r>
          </a:p>
          <a:p>
            <a:pPr marL="503238" lvl="1" indent="0" algn="r">
              <a:lnSpc>
                <a:spcPct val="97000"/>
              </a:lnSpc>
              <a:buFont typeface="Wingdings" pitchFamily="2" charset="2"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en-GB" sz="6000" b="1" i="1">
              <a:solidFill>
                <a:srgbClr val="E6E64C"/>
              </a:solidFill>
              <a:latin typeface="Lucida Sans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552" y="4708531"/>
            <a:ext cx="2857500" cy="2143125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79388"/>
            <a:ext cx="9070975" cy="755650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u="sng" dirty="0">
                <a:solidFill>
                  <a:srgbClr val="E6E64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Задачи</a:t>
            </a:r>
            <a:r>
              <a:rPr lang="en-GB" b="1" i="1" u="sng" dirty="0">
                <a:solidFill>
                  <a:srgbClr val="E6E64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GB" b="1" i="1" u="sng" dirty="0" err="1">
                <a:solidFill>
                  <a:srgbClr val="E6E64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исследования</a:t>
            </a:r>
            <a:endParaRPr lang="en-GB" b="1" i="1" u="sng" dirty="0">
              <a:solidFill>
                <a:srgbClr val="E6E64C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18" y="1493821"/>
            <a:ext cx="9070975" cy="3519495"/>
          </a:xfrm>
          <a:ln/>
          <a:effectLst/>
        </p:spPr>
        <p:txBody>
          <a:bodyPr/>
          <a:lstStyle/>
          <a:p>
            <a:pPr marL="177800" indent="-177800" algn="just">
              <a:lnSpc>
                <a:spcPct val="98000"/>
              </a:lnSpc>
              <a:buClr>
                <a:schemeClr val="accent2"/>
              </a:buClr>
              <a:buSzPct val="60000"/>
              <a:buFont typeface="Wingdings" pitchFamily="2" charset="2"/>
              <a:buChar char="è"/>
              <a:tabLst>
                <a:tab pos="193675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</a:tabLst>
            </a:pP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Изучить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историю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получения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«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холодного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огня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77800" indent="-177800" algn="just">
              <a:lnSpc>
                <a:spcPct val="97000"/>
              </a:lnSpc>
              <a:buClr>
                <a:schemeClr val="accent2"/>
              </a:buClr>
              <a:buSzPct val="60000"/>
              <a:buFont typeface="Wingdings" pitchFamily="2" charset="2"/>
              <a:buChar char="è"/>
              <a:tabLst>
                <a:tab pos="193675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</a:tabLst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Сравнить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аллотропные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модификации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фосфора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77800" indent="-177800" algn="just">
              <a:lnSpc>
                <a:spcPct val="97000"/>
              </a:lnSpc>
              <a:buClr>
                <a:schemeClr val="accent2"/>
              </a:buClr>
              <a:buSzPct val="60000"/>
              <a:buFont typeface="Wingdings" pitchFamily="2" charset="2"/>
              <a:buChar char="è"/>
              <a:tabLst>
                <a:tab pos="193675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</a:tabLst>
            </a:pP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Выяснить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причину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свечения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фосфора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77800" indent="-177800" algn="just">
              <a:lnSpc>
                <a:spcPct val="97000"/>
              </a:lnSpc>
              <a:buClr>
                <a:schemeClr val="accent2"/>
              </a:buClr>
              <a:buSzPct val="60000"/>
              <a:buFont typeface="Wingdings" pitchFamily="2" charset="2"/>
              <a:buChar char="è"/>
              <a:tabLst>
                <a:tab pos="193675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Выяснить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А.Е.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Ферсман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назвал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фосфор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элементом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жизни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мысли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77800" indent="-177800" algn="just">
              <a:lnSpc>
                <a:spcPct val="97000"/>
              </a:lnSpc>
              <a:buClr>
                <a:schemeClr val="accent2"/>
              </a:buClr>
              <a:buSzPct val="60000"/>
              <a:buFont typeface="Wingdings" pitchFamily="2" charset="2"/>
              <a:buChar char="è"/>
              <a:tabLst>
                <a:tab pos="193675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</a:tabLst>
            </a:pP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Описать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применение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фосфора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51" name="Picture 7" descr="0934420717634febe5acb508b1e3a20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14" y="4905299"/>
            <a:ext cx="2038863" cy="2289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466725"/>
            <a:ext cx="9070975" cy="1433513"/>
          </a:xfrm>
          <a:ln/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b="1" i="1" u="sng" dirty="0" err="1">
                <a:solidFill>
                  <a:srgbClr val="E6E64C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Результаты</a:t>
            </a:r>
            <a:r>
              <a:rPr lang="en-GB" sz="4800" b="1" i="1" u="sng" dirty="0">
                <a:solidFill>
                  <a:srgbClr val="E6E64C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GB" sz="4800" b="1" i="1" u="sng" dirty="0" err="1">
                <a:solidFill>
                  <a:srgbClr val="E6E64C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исследования</a:t>
            </a:r>
            <a:endParaRPr lang="en-GB" sz="4800" b="1" i="1" u="sng" dirty="0">
              <a:solidFill>
                <a:srgbClr val="E6E64C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172" name="Picture 4" descr="rabsto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02" y="2136763"/>
            <a:ext cx="6562725" cy="4919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9037637" cy="1341438"/>
          </a:xfrm>
          <a:ln/>
        </p:spPr>
        <p:txBody>
          <a:bodyPr lIns="0" tIns="0" rIns="0" bIns="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открытия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</a:t>
            </a:r>
            <a:r>
              <a:rPr lang="en-GB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</a:t>
            </a:r>
            <a:r>
              <a:rPr lang="en-GB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холодного</a:t>
            </a:r>
            <a:r>
              <a:rPr lang="en-GB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огня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42" y="1779573"/>
            <a:ext cx="3649662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356100" y="1636697"/>
            <a:ext cx="5724525" cy="5591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30213" indent="-323850">
              <a:lnSpc>
                <a:spcPct val="98000"/>
              </a:lnSpc>
              <a:spcAft>
                <a:spcPts val="1425"/>
              </a:spcAft>
              <a:buClr>
                <a:schemeClr val="accent2"/>
              </a:buClr>
              <a:buSzPct val="90000"/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 err="1">
                <a:solidFill>
                  <a:schemeClr val="tx1"/>
                </a:solidFill>
              </a:rPr>
              <a:t>Датой</a:t>
            </a:r>
            <a:r>
              <a:rPr lang="en-GB" sz="1900" dirty="0">
                <a:solidFill>
                  <a:schemeClr val="tx1"/>
                </a:solidFill>
              </a:rPr>
              <a:t> </a:t>
            </a:r>
            <a:r>
              <a:rPr lang="en-GB" sz="1900" dirty="0" err="1">
                <a:solidFill>
                  <a:schemeClr val="tx1"/>
                </a:solidFill>
              </a:rPr>
              <a:t>открытия</a:t>
            </a:r>
            <a:r>
              <a:rPr lang="en-GB" sz="1900" dirty="0">
                <a:solidFill>
                  <a:schemeClr val="tx1"/>
                </a:solidFill>
              </a:rPr>
              <a:t> </a:t>
            </a:r>
            <a:r>
              <a:rPr lang="en-GB" sz="1900" dirty="0" err="1">
                <a:solidFill>
                  <a:schemeClr val="tx1"/>
                </a:solidFill>
              </a:rPr>
              <a:t>фосфора</a:t>
            </a:r>
            <a:r>
              <a:rPr lang="en-GB" sz="1900" dirty="0">
                <a:solidFill>
                  <a:schemeClr val="tx1"/>
                </a:solidFill>
              </a:rPr>
              <a:t> </a:t>
            </a:r>
            <a:r>
              <a:rPr lang="en-GB" sz="1900" dirty="0" err="1">
                <a:solidFill>
                  <a:schemeClr val="tx1"/>
                </a:solidFill>
              </a:rPr>
              <a:t>считается</a:t>
            </a:r>
            <a:r>
              <a:rPr lang="en-GB" sz="1900" dirty="0">
                <a:solidFill>
                  <a:schemeClr val="tx1"/>
                </a:solidFill>
              </a:rPr>
              <a:t> 1669 г.</a:t>
            </a:r>
          </a:p>
          <a:p>
            <a:pPr marL="430213" indent="-323850">
              <a:lnSpc>
                <a:spcPct val="97000"/>
              </a:lnSpc>
              <a:spcAft>
                <a:spcPts val="1425"/>
              </a:spcAft>
              <a:buClr>
                <a:schemeClr val="accent2"/>
              </a:buClr>
              <a:buSzPct val="90000"/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dirty="0" err="1">
                <a:solidFill>
                  <a:srgbClr val="FFFF99"/>
                </a:solidFill>
              </a:rPr>
              <a:t>Автором</a:t>
            </a:r>
            <a:r>
              <a:rPr lang="en-GB" sz="1900" dirty="0">
                <a:solidFill>
                  <a:srgbClr val="FFFF99"/>
                </a:solidFill>
              </a:rPr>
              <a:t> </a:t>
            </a:r>
            <a:r>
              <a:rPr lang="en-GB" sz="1900" dirty="0" err="1">
                <a:solidFill>
                  <a:srgbClr val="FFFF99"/>
                </a:solidFill>
              </a:rPr>
              <a:t>открытия</a:t>
            </a:r>
            <a:r>
              <a:rPr lang="en-GB" sz="1900" dirty="0">
                <a:solidFill>
                  <a:srgbClr val="FFFF99"/>
                </a:solidFill>
              </a:rPr>
              <a:t> </a:t>
            </a:r>
            <a:r>
              <a:rPr lang="en-GB" sz="1900" dirty="0" err="1">
                <a:solidFill>
                  <a:srgbClr val="FFFF99"/>
                </a:solidFill>
              </a:rPr>
              <a:t>считается</a:t>
            </a:r>
            <a:r>
              <a:rPr lang="en-GB" sz="1900" dirty="0">
                <a:solidFill>
                  <a:srgbClr val="FFFF99"/>
                </a:solidFill>
              </a:rPr>
              <a:t> </a:t>
            </a:r>
            <a:r>
              <a:rPr lang="en-GB" sz="1900" dirty="0" err="1">
                <a:solidFill>
                  <a:srgbClr val="FFFF99"/>
                </a:solidFill>
              </a:rPr>
              <a:t>Хенниг</a:t>
            </a:r>
            <a:r>
              <a:rPr lang="en-GB" sz="1900" dirty="0">
                <a:solidFill>
                  <a:srgbClr val="FFFF99"/>
                </a:solidFill>
              </a:rPr>
              <a:t> </a:t>
            </a:r>
            <a:r>
              <a:rPr lang="en-GB" sz="1900" dirty="0" err="1">
                <a:solidFill>
                  <a:srgbClr val="FFFF99"/>
                </a:solidFill>
              </a:rPr>
              <a:t>Бранд</a:t>
            </a:r>
            <a:r>
              <a:rPr lang="en-GB" sz="1900" dirty="0">
                <a:solidFill>
                  <a:srgbClr val="FFFF99"/>
                </a:solidFill>
              </a:rPr>
              <a:t>  </a:t>
            </a:r>
          </a:p>
          <a:p>
            <a:pPr marL="430213" indent="-323850">
              <a:lnSpc>
                <a:spcPct val="97000"/>
              </a:lnSpc>
              <a:spcAft>
                <a:spcPts val="1425"/>
              </a:spcAft>
              <a:buClr>
                <a:schemeClr val="accent2"/>
              </a:buClr>
              <a:buSzPct val="90000"/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900" dirty="0">
                <a:solidFill>
                  <a:schemeClr val="tx1"/>
                </a:solidFill>
              </a:rPr>
              <a:t>Подобно другим алхимикам, </a:t>
            </a:r>
            <a:r>
              <a:rPr lang="ru-RU" sz="1900" dirty="0" err="1">
                <a:solidFill>
                  <a:schemeClr val="tx1"/>
                </a:solidFill>
              </a:rPr>
              <a:t>Бранд</a:t>
            </a:r>
            <a:r>
              <a:rPr lang="ru-RU" sz="1900" dirty="0">
                <a:solidFill>
                  <a:schemeClr val="tx1"/>
                </a:solidFill>
              </a:rPr>
              <a:t> пытался отыскать эликсир жизни или философский камень, а получил светящееся вещество, которое было названо им «холодным огнем» (</a:t>
            </a:r>
            <a:r>
              <a:rPr lang="ru-RU" sz="1900" i="1" dirty="0" err="1">
                <a:solidFill>
                  <a:schemeClr val="tx1"/>
                </a:solidFill>
              </a:rPr>
              <a:t>kaltes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Feuer</a:t>
            </a:r>
            <a:r>
              <a:rPr lang="ru-RU" sz="1900" dirty="0">
                <a:solidFill>
                  <a:schemeClr val="tx1"/>
                </a:solidFill>
              </a:rPr>
              <a:t>). </a:t>
            </a:r>
          </a:p>
          <a:p>
            <a:pPr marL="430213" indent="-323850">
              <a:spcAft>
                <a:spcPts val="1425"/>
              </a:spcAft>
              <a:buClr>
                <a:schemeClr val="accent2"/>
              </a:buClr>
              <a:buSzPct val="90000"/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900" dirty="0">
                <a:solidFill>
                  <a:srgbClr val="FFFF99"/>
                </a:solidFill>
              </a:rPr>
              <a:t>Современники </a:t>
            </a:r>
            <a:r>
              <a:rPr lang="ru-RU" sz="1900" dirty="0" err="1">
                <a:solidFill>
                  <a:srgbClr val="FFFF99"/>
                </a:solidFill>
              </a:rPr>
              <a:t>Бранда</a:t>
            </a:r>
            <a:r>
              <a:rPr lang="ru-RU" sz="1900" dirty="0">
                <a:solidFill>
                  <a:srgbClr val="FFFF99"/>
                </a:solidFill>
              </a:rPr>
              <a:t> назвали это вещество фосфором (от греч. </a:t>
            </a:r>
            <a:r>
              <a:rPr lang="ru-RU" sz="1900" i="1" dirty="0" err="1">
                <a:solidFill>
                  <a:srgbClr val="FFFF99"/>
                </a:solidFill>
              </a:rPr>
              <a:t>phosphoros</a:t>
            </a:r>
            <a:r>
              <a:rPr lang="ru-RU" sz="1900" dirty="0">
                <a:solidFill>
                  <a:srgbClr val="FFFF99"/>
                </a:solidFill>
              </a:rPr>
              <a:t> </a:t>
            </a:r>
            <a:r>
              <a:rPr lang="ru-RU" sz="1900" i="1" dirty="0">
                <a:solidFill>
                  <a:srgbClr val="FFFF99"/>
                </a:solidFill>
              </a:rPr>
              <a:t> </a:t>
            </a:r>
            <a:r>
              <a:rPr lang="ru-RU" sz="1900" dirty="0">
                <a:solidFill>
                  <a:srgbClr val="FFFF99"/>
                </a:solidFill>
              </a:rPr>
              <a:t>— светоносный).</a:t>
            </a:r>
          </a:p>
          <a:p>
            <a:pPr marL="430213" indent="-323850">
              <a:lnSpc>
                <a:spcPct val="97000"/>
              </a:lnSpc>
              <a:spcAft>
                <a:spcPts val="1425"/>
              </a:spcAft>
              <a:buClr>
                <a:schemeClr val="accent2"/>
              </a:buClr>
              <a:buSzPct val="90000"/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900" dirty="0">
                <a:solidFill>
                  <a:schemeClr val="tx1"/>
                </a:solidFill>
              </a:rPr>
              <a:t>Несколько позже фосфор был получен другим немецким химиком — Иоганном </a:t>
            </a:r>
            <a:r>
              <a:rPr lang="ru-RU" sz="1900" dirty="0" err="1">
                <a:solidFill>
                  <a:schemeClr val="tx1"/>
                </a:solidFill>
              </a:rPr>
              <a:t>Кункелем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  <a:p>
            <a:pPr marL="430213" indent="-323850">
              <a:lnSpc>
                <a:spcPct val="97000"/>
              </a:lnSpc>
              <a:spcAft>
                <a:spcPts val="1425"/>
              </a:spcAft>
              <a:buClr>
                <a:schemeClr val="accent2"/>
              </a:buClr>
              <a:buSzPct val="90000"/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900" dirty="0">
                <a:solidFill>
                  <a:srgbClr val="FFFF99"/>
                </a:solidFill>
              </a:rPr>
              <a:t>Независимо от </a:t>
            </a:r>
            <a:r>
              <a:rPr lang="ru-RU" sz="1900" dirty="0" err="1">
                <a:solidFill>
                  <a:srgbClr val="FFFF99"/>
                </a:solidFill>
              </a:rPr>
              <a:t>Бранда</a:t>
            </a:r>
            <a:r>
              <a:rPr lang="ru-RU" sz="1900" dirty="0">
                <a:solidFill>
                  <a:srgbClr val="FFFF99"/>
                </a:solidFill>
              </a:rPr>
              <a:t> и </a:t>
            </a:r>
            <a:r>
              <a:rPr lang="ru-RU" sz="1900" dirty="0" err="1">
                <a:solidFill>
                  <a:srgbClr val="FFFF99"/>
                </a:solidFill>
              </a:rPr>
              <a:t>Кункеля</a:t>
            </a:r>
            <a:r>
              <a:rPr lang="ru-RU" sz="1900" dirty="0">
                <a:solidFill>
                  <a:srgbClr val="FFFF99"/>
                </a:solidFill>
              </a:rPr>
              <a:t> фосфор был </a:t>
            </a:r>
            <a:r>
              <a:rPr lang="ru-RU" sz="1900" dirty="0" smtClean="0">
                <a:solidFill>
                  <a:srgbClr val="FFFF99"/>
                </a:solidFill>
              </a:rPr>
              <a:t>описан  </a:t>
            </a:r>
            <a:r>
              <a:rPr lang="ru-RU" sz="1900" dirty="0">
                <a:solidFill>
                  <a:srgbClr val="FFFF99"/>
                </a:solidFill>
              </a:rPr>
              <a:t>Р. </a:t>
            </a:r>
            <a:r>
              <a:rPr lang="ru-RU" sz="1900" dirty="0" smtClean="0">
                <a:solidFill>
                  <a:srgbClr val="FFFF99"/>
                </a:solidFill>
              </a:rPr>
              <a:t>Бойлем в статье, датированной </a:t>
            </a:r>
            <a:r>
              <a:rPr lang="ru-RU" sz="1900" dirty="0">
                <a:solidFill>
                  <a:srgbClr val="FFFF99"/>
                </a:solidFill>
              </a:rPr>
              <a:t>14 октября 1680 </a:t>
            </a:r>
            <a:r>
              <a:rPr lang="ru-RU" sz="1900" dirty="0" smtClean="0">
                <a:solidFill>
                  <a:srgbClr val="FFFF99"/>
                </a:solidFill>
              </a:rPr>
              <a:t>года.</a:t>
            </a:r>
            <a:endParaRPr lang="ru-RU" sz="19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66" y="261938"/>
            <a:ext cx="9572692" cy="854075"/>
          </a:xfrm>
        </p:spPr>
        <p:txBody>
          <a:bodyPr/>
          <a:lstStyle/>
          <a:p>
            <a:r>
              <a:rPr lang="en-GB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открытия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«</a:t>
            </a:r>
            <a:r>
              <a:rPr lang="en-GB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холодного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огня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56" y="1493821"/>
            <a:ext cx="8923338" cy="3816350"/>
          </a:xfrm>
        </p:spPr>
        <p:txBody>
          <a:bodyPr/>
          <a:lstStyle/>
          <a:p>
            <a:pPr>
              <a:lnSpc>
                <a:spcPct val="97000"/>
              </a:lnSpc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000" b="1" dirty="0" smtClean="0"/>
              <a:t>То</a:t>
            </a:r>
            <a:r>
              <a:rPr lang="ru-RU" sz="2000" b="1" dirty="0"/>
              <a:t>, что фосфор — простое вещество, доказал Лавуазье.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en-GB" sz="2000" b="1" dirty="0" err="1"/>
              <a:t>Однако</a:t>
            </a:r>
            <a:r>
              <a:rPr lang="en-GB" sz="2000" b="1" dirty="0"/>
              <a:t> </a:t>
            </a:r>
            <a:r>
              <a:rPr lang="en-GB" sz="2000" b="1" dirty="0" err="1"/>
              <a:t>Гефер</a:t>
            </a:r>
            <a:r>
              <a:rPr lang="en-GB" sz="2000" b="1" dirty="0"/>
              <a:t> </a:t>
            </a:r>
            <a:r>
              <a:rPr lang="en-GB" sz="2000" b="1" dirty="0" err="1"/>
              <a:t>сообщает</a:t>
            </a:r>
            <a:r>
              <a:rPr lang="en-GB" sz="2000" b="1" dirty="0"/>
              <a:t>, </a:t>
            </a:r>
            <a:r>
              <a:rPr lang="en-GB" sz="2000" b="1" dirty="0" err="1"/>
              <a:t>что</a:t>
            </a:r>
            <a:r>
              <a:rPr lang="en-GB" sz="2000" b="1" dirty="0"/>
              <a:t> в </a:t>
            </a:r>
            <a:r>
              <a:rPr lang="en-GB" sz="2000" b="1" dirty="0" err="1"/>
              <a:t>алхимическом</a:t>
            </a:r>
            <a:r>
              <a:rPr lang="en-GB" sz="2000" b="1" dirty="0"/>
              <a:t> </a:t>
            </a:r>
            <a:r>
              <a:rPr lang="en-GB" sz="2000" b="1" dirty="0" err="1"/>
              <a:t>манускрипте</a:t>
            </a:r>
            <a:r>
              <a:rPr lang="en-GB" sz="2000" b="1" dirty="0"/>
              <a:t> </a:t>
            </a:r>
            <a:r>
              <a:rPr lang="en-GB" sz="2000" b="1" dirty="0" err="1"/>
              <a:t>из</a:t>
            </a:r>
            <a:r>
              <a:rPr lang="en-GB" sz="2000" b="1" dirty="0"/>
              <a:t> </a:t>
            </a:r>
            <a:r>
              <a:rPr lang="en-GB" sz="2000" b="1" dirty="0" err="1" smtClean="0"/>
              <a:t>Парижской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библиотек</a:t>
            </a:r>
            <a:r>
              <a:rPr lang="ru-RU" sz="2000" b="1" dirty="0" smtClean="0"/>
              <a:t>и</a:t>
            </a:r>
            <a:r>
              <a:rPr lang="en-GB" sz="2000" b="1" dirty="0" smtClean="0"/>
              <a:t>, </a:t>
            </a:r>
            <a:r>
              <a:rPr lang="en-GB" sz="2000" b="1" dirty="0" err="1"/>
              <a:t>говорится</a:t>
            </a:r>
            <a:r>
              <a:rPr lang="en-GB" sz="2000" b="1" dirty="0"/>
              <a:t> о </a:t>
            </a:r>
            <a:r>
              <a:rPr lang="en-GB" sz="2000" b="1" dirty="0" err="1"/>
              <a:t>том</a:t>
            </a:r>
            <a:r>
              <a:rPr lang="en-GB" sz="2000" b="1" dirty="0"/>
              <a:t>, </a:t>
            </a:r>
            <a:r>
              <a:rPr lang="en-GB" sz="2000" b="1" dirty="0" err="1"/>
              <a:t>что</a:t>
            </a:r>
            <a:r>
              <a:rPr lang="en-GB" sz="2000" b="1" dirty="0"/>
              <a:t> </a:t>
            </a:r>
            <a:r>
              <a:rPr lang="en-GB" sz="2000" b="1" dirty="0" err="1"/>
              <a:t>еще</a:t>
            </a:r>
            <a:r>
              <a:rPr lang="en-GB" sz="2000" b="1" dirty="0"/>
              <a:t> </a:t>
            </a:r>
            <a:r>
              <a:rPr lang="ru-RU" sz="2000" b="1" dirty="0"/>
              <a:t>в</a:t>
            </a:r>
            <a:r>
              <a:rPr lang="en-GB" sz="2000" b="1" dirty="0"/>
              <a:t> ХII в. </a:t>
            </a:r>
            <a:r>
              <a:rPr lang="en-GB" sz="2000" b="1" dirty="0" err="1"/>
              <a:t>некто</a:t>
            </a:r>
            <a:r>
              <a:rPr lang="en-GB" sz="2000" b="1" dirty="0"/>
              <a:t> </a:t>
            </a:r>
            <a:r>
              <a:rPr lang="en-GB" sz="2000" b="1" dirty="0" err="1"/>
              <a:t>Ал</a:t>
            </a:r>
            <a:r>
              <a:rPr lang="ru-RU" sz="2000" b="1" dirty="0" err="1"/>
              <a:t>ь</a:t>
            </a:r>
            <a:r>
              <a:rPr lang="en-GB" sz="2000" b="1" dirty="0" err="1"/>
              <a:t>хид</a:t>
            </a:r>
            <a:r>
              <a:rPr lang="en-GB" sz="2000" b="1" dirty="0"/>
              <a:t> </a:t>
            </a:r>
            <a:r>
              <a:rPr lang="en-GB" sz="2000" b="1" dirty="0" err="1"/>
              <a:t>Бехиль</a:t>
            </a:r>
            <a:r>
              <a:rPr lang="en-GB" sz="2000" b="1" dirty="0"/>
              <a:t> </a:t>
            </a:r>
            <a:r>
              <a:rPr lang="ru-RU" sz="2000" b="1" dirty="0" smtClean="0"/>
              <a:t>получил </a:t>
            </a:r>
            <a:r>
              <a:rPr lang="en-GB" sz="2000" b="1" dirty="0" err="1" smtClean="0"/>
              <a:t>вещество</a:t>
            </a:r>
            <a:r>
              <a:rPr lang="en-GB" sz="2000" b="1" dirty="0"/>
              <a:t>, </a:t>
            </a:r>
            <a:r>
              <a:rPr lang="en-GB" sz="2000" b="1" dirty="0" err="1"/>
              <a:t>названное</a:t>
            </a:r>
            <a:r>
              <a:rPr lang="en-GB" sz="2000" b="1" dirty="0"/>
              <a:t> </a:t>
            </a:r>
            <a:r>
              <a:rPr lang="en-GB" sz="2000" b="1" dirty="0" err="1"/>
              <a:t>им</a:t>
            </a:r>
            <a:r>
              <a:rPr lang="en-GB" sz="2000" b="1" dirty="0"/>
              <a:t> "</a:t>
            </a:r>
            <a:r>
              <a:rPr lang="en-GB" sz="2000" b="1" dirty="0" err="1"/>
              <a:t>эскарбукль</a:t>
            </a:r>
            <a:r>
              <a:rPr lang="en-GB" sz="2000" b="1" dirty="0"/>
              <a:t>". </a:t>
            </a:r>
            <a:r>
              <a:rPr lang="en-GB" sz="2000" b="1" dirty="0" err="1"/>
              <a:t>Может</a:t>
            </a:r>
            <a:r>
              <a:rPr lang="en-GB" sz="2000" b="1" dirty="0"/>
              <a:t> </a:t>
            </a:r>
            <a:r>
              <a:rPr lang="en-GB" sz="2000" b="1" dirty="0" err="1"/>
              <a:t>быть</a:t>
            </a:r>
            <a:r>
              <a:rPr lang="en-GB" sz="2000" b="1" dirty="0"/>
              <a:t>, </a:t>
            </a:r>
            <a:r>
              <a:rPr lang="en-GB" sz="2000" b="1" dirty="0" err="1"/>
              <a:t>это</a:t>
            </a:r>
            <a:r>
              <a:rPr lang="en-GB" sz="2000" b="1" dirty="0"/>
              <a:t> и </a:t>
            </a:r>
            <a:r>
              <a:rPr lang="en-GB" sz="2000" b="1" dirty="0" err="1"/>
              <a:t>был</a:t>
            </a:r>
            <a:r>
              <a:rPr lang="en-GB" sz="2000" b="1" dirty="0"/>
              <a:t> </a:t>
            </a:r>
            <a:r>
              <a:rPr lang="en-GB" sz="2000" b="1" dirty="0" err="1"/>
              <a:t>фосфор</a:t>
            </a:r>
            <a:r>
              <a:rPr lang="en-GB" sz="2000" b="1" dirty="0"/>
              <a:t>, </a:t>
            </a:r>
            <a:r>
              <a:rPr lang="en-GB" sz="2000" b="1" dirty="0" err="1"/>
              <a:t>составляющий</a:t>
            </a:r>
            <a:r>
              <a:rPr lang="en-GB" sz="2000" b="1" dirty="0"/>
              <a:t> </a:t>
            </a:r>
            <a:r>
              <a:rPr lang="en-GB" sz="2000" b="1" dirty="0" err="1"/>
              <a:t>большой</a:t>
            </a:r>
            <a:r>
              <a:rPr lang="en-GB" sz="2000" b="1" dirty="0"/>
              <a:t> </a:t>
            </a:r>
            <a:r>
              <a:rPr lang="en-GB" sz="2000" b="1" dirty="0" err="1"/>
              <a:t>секрет</a:t>
            </a:r>
            <a:r>
              <a:rPr lang="en-GB" sz="2000" b="1" dirty="0"/>
              <a:t> </a:t>
            </a:r>
            <a:r>
              <a:rPr lang="en-GB" sz="2000" b="1" dirty="0" err="1"/>
              <a:t>алхимиков</a:t>
            </a:r>
            <a:r>
              <a:rPr lang="en-GB" sz="2000" b="1" dirty="0"/>
              <a:t>.</a:t>
            </a:r>
            <a:endParaRPr lang="ru-RU" sz="2000" b="1" dirty="0"/>
          </a:p>
          <a:p>
            <a:pPr>
              <a:lnSpc>
                <a:spcPct val="97000"/>
              </a:lnSpc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000" b="1" dirty="0"/>
              <a:t>Фосфор явился первым элементом, открытие которого документально зафиксировано.</a:t>
            </a:r>
          </a:p>
        </p:txBody>
      </p:sp>
      <p:pic>
        <p:nvPicPr>
          <p:cNvPr id="88070" name="Picture 6" descr="799_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D5A1"/>
              </a:clrFrom>
              <a:clrTo>
                <a:srgbClr val="FED5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1948" y="5037138"/>
            <a:ext cx="2952750" cy="2522537"/>
          </a:xfrm>
          <a:prstGeom prst="rect">
            <a:avLst/>
          </a:prstGeom>
          <a:noFill/>
        </p:spPr>
      </p:pic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46" y="4340241"/>
            <a:ext cx="4455964" cy="321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179388"/>
            <a:ext cx="8999568" cy="1028681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Какого цвета фосфор?</a:t>
            </a:r>
            <a:endParaRPr lang="en-GB" sz="40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3966" y="1438275"/>
            <a:ext cx="6840537" cy="6121400"/>
          </a:xfrm>
          <a:ln/>
        </p:spPr>
        <p:txBody>
          <a:bodyPr/>
          <a:lstStyle/>
          <a:p>
            <a:pPr>
              <a:lnSpc>
                <a:spcPct val="98000"/>
              </a:lnSpc>
              <a:buClr>
                <a:schemeClr val="accent2"/>
              </a:buClr>
              <a:buSzPct val="75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700" dirty="0">
                <a:solidFill>
                  <a:srgbClr val="FFFF00"/>
                </a:solidFill>
              </a:rPr>
              <a:t>Известно более 10 </a:t>
            </a:r>
            <a:r>
              <a:rPr lang="ru-RU" sz="1700" dirty="0" err="1">
                <a:solidFill>
                  <a:srgbClr val="FFFF00"/>
                </a:solidFill>
              </a:rPr>
              <a:t>аллотропных</a:t>
            </a:r>
            <a:r>
              <a:rPr lang="ru-RU" sz="1700" dirty="0">
                <a:solidFill>
                  <a:srgbClr val="FFFF00"/>
                </a:solidFill>
              </a:rPr>
              <a:t> модификаций фосфора.</a:t>
            </a:r>
          </a:p>
          <a:p>
            <a:pPr>
              <a:lnSpc>
                <a:spcPct val="98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Красный</a:t>
            </a:r>
            <a:r>
              <a:rPr lang="en-GB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 sz="1900" dirty="0"/>
              <a:t> </a:t>
            </a:r>
            <a:r>
              <a:rPr lang="en-GB" sz="1800" dirty="0" err="1"/>
              <a:t>недостаточно</a:t>
            </a:r>
            <a:r>
              <a:rPr lang="en-GB" sz="1800" dirty="0"/>
              <a:t> </a:t>
            </a:r>
            <a:r>
              <a:rPr lang="en-GB" sz="1800" dirty="0" err="1"/>
              <a:t>изученная</a:t>
            </a:r>
            <a:r>
              <a:rPr lang="en-GB" sz="1800" dirty="0"/>
              <a:t> </a:t>
            </a:r>
            <a:r>
              <a:rPr lang="en-GB" sz="1800" dirty="0" err="1"/>
              <a:t>форма</a:t>
            </a:r>
            <a:r>
              <a:rPr lang="en-GB" sz="1800" dirty="0"/>
              <a:t> </a:t>
            </a:r>
            <a:r>
              <a:rPr lang="en-GB" sz="1800" dirty="0" err="1"/>
              <a:t>простого</a:t>
            </a:r>
            <a:r>
              <a:rPr lang="en-GB" sz="1800" dirty="0"/>
              <a:t> </a:t>
            </a:r>
            <a:r>
              <a:rPr lang="en-GB" sz="1800" dirty="0" err="1"/>
              <a:t>вещества</a:t>
            </a:r>
            <a:r>
              <a:rPr lang="en-GB" sz="1800" dirty="0"/>
              <a:t>. </a:t>
            </a:r>
            <a:r>
              <a:rPr lang="en-GB" sz="1800" dirty="0" err="1"/>
              <a:t>Доказано</a:t>
            </a:r>
            <a:r>
              <a:rPr lang="en-GB" sz="1800" dirty="0"/>
              <a:t> </a:t>
            </a:r>
            <a:r>
              <a:rPr lang="en-GB" sz="1800" dirty="0" err="1"/>
              <a:t>его</a:t>
            </a:r>
            <a:r>
              <a:rPr lang="en-GB" sz="1800" dirty="0"/>
              <a:t> </a:t>
            </a:r>
            <a:r>
              <a:rPr lang="en-GB" sz="1800" dirty="0" err="1"/>
              <a:t>полимерное</a:t>
            </a:r>
            <a:r>
              <a:rPr lang="en-GB" sz="1800" dirty="0"/>
              <a:t> </a:t>
            </a:r>
            <a:r>
              <a:rPr lang="en-GB" sz="1800" dirty="0" err="1"/>
              <a:t>строение</a:t>
            </a:r>
            <a:r>
              <a:rPr lang="en-GB" sz="1800" dirty="0"/>
              <a:t>. </a:t>
            </a:r>
            <a:r>
              <a:rPr lang="en-GB" sz="1800" dirty="0" err="1"/>
              <a:t>Был</a:t>
            </a:r>
            <a:r>
              <a:rPr lang="en-GB" sz="1800" dirty="0"/>
              <a:t> </a:t>
            </a:r>
            <a:r>
              <a:rPr lang="en-GB" sz="1800" dirty="0" err="1"/>
              <a:t>открыт</a:t>
            </a:r>
            <a:r>
              <a:rPr lang="en-GB" sz="1800" dirty="0"/>
              <a:t> </a:t>
            </a:r>
            <a:r>
              <a:rPr lang="en-GB" sz="1800" dirty="0" smtClean="0"/>
              <a:t>в 1847</a:t>
            </a:r>
            <a:r>
              <a:rPr lang="ru-RU" sz="1800" dirty="0" smtClean="0"/>
              <a:t> году</a:t>
            </a:r>
            <a:r>
              <a:rPr lang="en-GB" sz="1800" dirty="0" smtClean="0"/>
              <a:t> </a:t>
            </a:r>
            <a:r>
              <a:rPr lang="en-GB" sz="1800" dirty="0"/>
              <a:t>в </a:t>
            </a:r>
            <a:r>
              <a:rPr lang="en-GB" sz="1800" dirty="0" err="1"/>
              <a:t>Швеции</a:t>
            </a:r>
            <a:r>
              <a:rPr lang="en-GB" sz="1800" dirty="0"/>
              <a:t> </a:t>
            </a:r>
            <a:r>
              <a:rPr lang="en-GB" sz="1800" dirty="0" err="1"/>
              <a:t>профессором</a:t>
            </a:r>
            <a:r>
              <a:rPr lang="en-GB" sz="1800" dirty="0"/>
              <a:t> </a:t>
            </a:r>
            <a:r>
              <a:rPr lang="en-GB" sz="1800" dirty="0" err="1"/>
              <a:t>химии</a:t>
            </a:r>
            <a:r>
              <a:rPr lang="en-GB" sz="1800" dirty="0"/>
              <a:t> </a:t>
            </a:r>
            <a:r>
              <a:rPr lang="en-GB" sz="1800" dirty="0" err="1"/>
              <a:t>Антоном</a:t>
            </a:r>
            <a:r>
              <a:rPr lang="en-GB" sz="1800" dirty="0"/>
              <a:t> </a:t>
            </a:r>
            <a:r>
              <a:rPr lang="en-GB" sz="1800" dirty="0" err="1"/>
              <a:t>Риттером</a:t>
            </a:r>
            <a:r>
              <a:rPr lang="en-GB" sz="1800" dirty="0"/>
              <a:t> </a:t>
            </a:r>
            <a:r>
              <a:rPr lang="en-GB" sz="1800" dirty="0" err="1"/>
              <a:t>фон</a:t>
            </a:r>
            <a:r>
              <a:rPr lang="en-GB" sz="1800" dirty="0"/>
              <a:t> </a:t>
            </a:r>
            <a:r>
              <a:rPr lang="en-GB" sz="1800" dirty="0" err="1"/>
              <a:t>Кристелли</a:t>
            </a:r>
            <a:r>
              <a:rPr lang="en-GB" sz="1800" dirty="0"/>
              <a:t> </a:t>
            </a:r>
            <a:r>
              <a:rPr lang="en-GB" sz="1800" dirty="0" err="1" smtClean="0"/>
              <a:t>Шреттером</a:t>
            </a:r>
            <a:r>
              <a:rPr lang="ru-RU" sz="1800" dirty="0" smtClean="0"/>
              <a:t>.</a:t>
            </a:r>
            <a:r>
              <a:rPr lang="en-GB" sz="1800" dirty="0" smtClean="0"/>
              <a:t> </a:t>
            </a:r>
            <a:r>
              <a:rPr lang="en-GB" sz="1800" dirty="0" err="1"/>
              <a:t>Обычно</a:t>
            </a:r>
            <a:r>
              <a:rPr lang="en-GB" sz="1800" dirty="0"/>
              <a:t>  </a:t>
            </a:r>
            <a:r>
              <a:rPr lang="en-GB" sz="1800" dirty="0" err="1"/>
              <a:t>окрашен</a:t>
            </a:r>
            <a:r>
              <a:rPr lang="en-GB" sz="1800" dirty="0"/>
              <a:t> в </a:t>
            </a:r>
            <a:r>
              <a:rPr lang="en-GB" sz="1800" dirty="0" err="1"/>
              <a:t>пурпурный</a:t>
            </a:r>
            <a:r>
              <a:rPr lang="en-GB" sz="1800" dirty="0"/>
              <a:t> </a:t>
            </a:r>
            <a:r>
              <a:rPr lang="en-GB" sz="1800" dirty="0" err="1"/>
              <a:t>цвет</a:t>
            </a:r>
            <a:r>
              <a:rPr lang="en-GB" sz="1800" dirty="0"/>
              <a:t>.</a:t>
            </a:r>
          </a:p>
          <a:p>
            <a:pPr>
              <a:lnSpc>
                <a:spcPct val="97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Белый</a:t>
            </a:r>
            <a:r>
              <a:rPr lang="en-GB" sz="19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GB" sz="19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желтый</a:t>
            </a:r>
            <a:r>
              <a:rPr lang="en-GB" sz="19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  <a:r>
              <a:rPr lang="ru-RU" sz="1900" b="1" dirty="0"/>
              <a:t> </a:t>
            </a:r>
            <a:r>
              <a:rPr lang="en-GB" sz="1900" dirty="0"/>
              <a:t>P</a:t>
            </a:r>
            <a:r>
              <a:rPr lang="en-GB" sz="1200" dirty="0"/>
              <a:t>4</a:t>
            </a:r>
            <a:r>
              <a:rPr lang="en-GB" sz="1900" dirty="0"/>
              <a:t>, </a:t>
            </a:r>
            <a:r>
              <a:rPr lang="en-GB" sz="1800" dirty="0" err="1"/>
              <a:t>наиболее</a:t>
            </a:r>
            <a:r>
              <a:rPr lang="en-GB" sz="1800" dirty="0"/>
              <a:t> </a:t>
            </a:r>
            <a:r>
              <a:rPr lang="en-GB" sz="1800" dirty="0" err="1"/>
              <a:t>активная</a:t>
            </a:r>
            <a:r>
              <a:rPr lang="en-GB" sz="1800" dirty="0"/>
              <a:t>, </a:t>
            </a:r>
            <a:r>
              <a:rPr lang="en-GB" sz="1800" dirty="0" err="1"/>
              <a:t>летучая</a:t>
            </a:r>
            <a:r>
              <a:rPr lang="en-GB" sz="1800" dirty="0"/>
              <a:t> </a:t>
            </a:r>
            <a:r>
              <a:rPr lang="ru-RU" sz="1800" dirty="0" smtClean="0"/>
              <a:t> </a:t>
            </a:r>
            <a:r>
              <a:rPr lang="en-GB" sz="1800" dirty="0" err="1" smtClean="0"/>
              <a:t>форма</a:t>
            </a:r>
            <a:r>
              <a:rPr lang="en-GB" sz="1800" dirty="0" smtClean="0"/>
              <a:t> </a:t>
            </a:r>
            <a:r>
              <a:rPr lang="en-GB" sz="1800" dirty="0" err="1"/>
              <a:t>простого</a:t>
            </a:r>
            <a:r>
              <a:rPr lang="en-GB" sz="1800" dirty="0"/>
              <a:t> </a:t>
            </a:r>
            <a:r>
              <a:rPr lang="en-GB" sz="1800" dirty="0" err="1"/>
              <a:t>вещества</a:t>
            </a:r>
            <a:r>
              <a:rPr lang="ru-RU" sz="1800" dirty="0"/>
              <a:t>. Нерастворим в воде. Очень ядовит. Смертельная доза для человека 0,05-0,1 г. Попадая на кожу, белый фосфор воспламеняется, давая тяжелые ожоги. </a:t>
            </a:r>
            <a:endParaRPr lang="en-GB" sz="1800" dirty="0"/>
          </a:p>
          <a:p>
            <a:pPr>
              <a:lnSpc>
                <a:spcPct val="97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9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Фиолетовый</a:t>
            </a:r>
            <a:r>
              <a:rPr lang="ru-RU" sz="19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 sz="1900" dirty="0"/>
              <a:t> </a:t>
            </a:r>
            <a:r>
              <a:rPr lang="ru-RU" sz="1800" dirty="0"/>
              <a:t>получен впервые в 1797 г. русским ученым А.А. Мусиным-Пушкиным. Образуется при нагревании белого </a:t>
            </a:r>
            <a:r>
              <a:rPr lang="ru-RU" sz="1800" dirty="0" smtClean="0"/>
              <a:t>фосфора. </a:t>
            </a:r>
            <a:r>
              <a:rPr lang="ru-RU" sz="1800" dirty="0"/>
              <a:t>Кристаллы крупнее, чем у красного.</a:t>
            </a:r>
          </a:p>
          <a:p>
            <a:pPr>
              <a:lnSpc>
                <a:spcPct val="97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Черный</a:t>
            </a:r>
            <a:r>
              <a:rPr lang="ru-RU" sz="19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ru-RU" sz="1800" dirty="0"/>
              <a:t>самая устойчивая, химически менее активная форма элемента. </a:t>
            </a:r>
            <a:r>
              <a:rPr lang="ru-RU" sz="1900" dirty="0">
                <a:solidFill>
                  <a:schemeClr val="tx1"/>
                </a:solidFill>
              </a:rPr>
              <a:t>Открыт в</a:t>
            </a:r>
            <a:r>
              <a:rPr lang="ru-RU" sz="1800" dirty="0">
                <a:solidFill>
                  <a:schemeClr val="tx1"/>
                </a:solidFill>
              </a:rPr>
              <a:t> 1934 г. американским физиком П. </a:t>
            </a:r>
            <a:r>
              <a:rPr lang="ru-RU" sz="1800" dirty="0" err="1">
                <a:solidFill>
                  <a:schemeClr val="tx1"/>
                </a:solidFill>
              </a:rPr>
              <a:t>Бриджменом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736725"/>
            <a:ext cx="2519362" cy="1862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890" y="4351341"/>
            <a:ext cx="2519362" cy="20653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аллотропия фосфора"/>
          <p:cNvPicPr>
            <a:picLocks noChangeAspect="1" noChangeArrowheads="1"/>
          </p:cNvPicPr>
          <p:nvPr/>
        </p:nvPicPr>
        <p:blipFill>
          <a:blip r:embed="rId2" cstate="print"/>
          <a:srcRect l="2883" t="8659" r="1985" b="4742"/>
          <a:stretch>
            <a:fillRect/>
          </a:stretch>
        </p:blipFill>
        <p:spPr bwMode="auto">
          <a:xfrm>
            <a:off x="5040312" y="493689"/>
            <a:ext cx="4714908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2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42" y="1208069"/>
            <a:ext cx="3744913" cy="171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660" y="3422647"/>
            <a:ext cx="3086092" cy="298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DejaVu Sans"/>
        <a:ea typeface=""/>
        <a:cs typeface=""/>
      </a:majorFont>
      <a:minorFont>
        <a:latin typeface="DejaVu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ejaVu San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ejaVu Sans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ejaVu Sans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ejaVu Sans" charset="0"/>
          </a:defRPr>
        </a:defPPr>
      </a:lstStyle>
    </a:lnDef>
  </a:objectDefaults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ejaVu Sans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DejaVu Sans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2398226</TotalTime>
  <Words>841</Words>
  <Application>Microsoft Office PowerPoint</Application>
  <PresentationFormat>Произвольный</PresentationFormat>
  <Paragraphs>143</Paragraphs>
  <Slides>20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Оформление по умолчанию</vt:lpstr>
      <vt:lpstr>Орбита</vt:lpstr>
      <vt:lpstr>Текстура</vt:lpstr>
      <vt:lpstr>Студия</vt:lpstr>
      <vt:lpstr>Салют</vt:lpstr>
      <vt:lpstr>Равновесие</vt:lpstr>
      <vt:lpstr>Диаграмма</vt:lpstr>
      <vt:lpstr>Тайны 15-го элемента</vt:lpstr>
      <vt:lpstr>Цель  исследования</vt:lpstr>
      <vt:lpstr>Гипотеза</vt:lpstr>
      <vt:lpstr>Задачи исследования</vt:lpstr>
      <vt:lpstr>Результаты исследования</vt:lpstr>
      <vt:lpstr>История открытия                 «холодного огня» </vt:lpstr>
      <vt:lpstr>История открытия «холодного огня»</vt:lpstr>
      <vt:lpstr>Какого цвета фосфор?</vt:lpstr>
      <vt:lpstr>Слайд 9</vt:lpstr>
      <vt:lpstr>Почему фосфор светится?</vt:lpstr>
      <vt:lpstr>Свечение фосфора</vt:lpstr>
      <vt:lpstr>Применение фосфора</vt:lpstr>
      <vt:lpstr>Биологическое значение фосфора</vt:lpstr>
      <vt:lpstr>Значение фосфатов в питании человека</vt:lpstr>
      <vt:lpstr>Содержания фосфора и кальция в обычной пище</vt:lpstr>
      <vt:lpstr>Содержания фосфора и кальция в обычной пище</vt:lpstr>
      <vt:lpstr>Выводы</vt:lpstr>
      <vt:lpstr>Подтверждение гипотезы</vt:lpstr>
      <vt:lpstr>Информационные источники</vt:lpstr>
      <vt:lpstr>Спасибо за внимание!!!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15-го элемента</dc:title>
  <cp:lastModifiedBy>Admin</cp:lastModifiedBy>
  <cp:revision>48</cp:revision>
  <dcterms:modified xsi:type="dcterms:W3CDTF">2011-11-21T20:50:15Z</dcterms:modified>
</cp:coreProperties>
</file>